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sldIdLst>
    <p:sldId id="312" r:id="rId3"/>
    <p:sldId id="257" r:id="rId4"/>
    <p:sldId id="329" r:id="rId5"/>
    <p:sldId id="331" r:id="rId6"/>
    <p:sldId id="346" r:id="rId7"/>
    <p:sldId id="347" r:id="rId8"/>
    <p:sldId id="272" r:id="rId9"/>
    <p:sldId id="393" r:id="rId10"/>
    <p:sldId id="394" r:id="rId11"/>
    <p:sldId id="350" r:id="rId12"/>
    <p:sldId id="351" r:id="rId13"/>
    <p:sldId id="389" r:id="rId14"/>
    <p:sldId id="307" r:id="rId15"/>
    <p:sldId id="333" r:id="rId16"/>
    <p:sldId id="337" r:id="rId17"/>
    <p:sldId id="390" r:id="rId18"/>
    <p:sldId id="308" r:id="rId19"/>
    <p:sldId id="391" r:id="rId20"/>
    <p:sldId id="392" r:id="rId21"/>
    <p:sldId id="404" r:id="rId22"/>
    <p:sldId id="395" r:id="rId23"/>
    <p:sldId id="306" r:id="rId24"/>
    <p:sldId id="345" r:id="rId25"/>
    <p:sldId id="338" r:id="rId26"/>
    <p:sldId id="339" r:id="rId27"/>
    <p:sldId id="353" r:id="rId28"/>
    <p:sldId id="354" r:id="rId29"/>
    <p:sldId id="355" r:id="rId30"/>
    <p:sldId id="356" r:id="rId31"/>
    <p:sldId id="357" r:id="rId32"/>
    <p:sldId id="358" r:id="rId33"/>
    <p:sldId id="359" r:id="rId34"/>
    <p:sldId id="367" r:id="rId35"/>
    <p:sldId id="368" r:id="rId36"/>
    <p:sldId id="369" r:id="rId37"/>
    <p:sldId id="370" r:id="rId38"/>
    <p:sldId id="371" r:id="rId39"/>
    <p:sldId id="372" r:id="rId40"/>
    <p:sldId id="373" r:id="rId41"/>
    <p:sldId id="375" r:id="rId42"/>
    <p:sldId id="376" r:id="rId43"/>
    <p:sldId id="377" r:id="rId44"/>
    <p:sldId id="379" r:id="rId45"/>
    <p:sldId id="380" r:id="rId46"/>
    <p:sldId id="381" r:id="rId47"/>
    <p:sldId id="275" r:id="rId48"/>
    <p:sldId id="277" r:id="rId49"/>
    <p:sldId id="402" r:id="rId50"/>
    <p:sldId id="403" r:id="rId51"/>
    <p:sldId id="278" r:id="rId52"/>
    <p:sldId id="314" r:id="rId53"/>
    <p:sldId id="279" r:id="rId54"/>
    <p:sldId id="315" r:id="rId55"/>
    <p:sldId id="327" r:id="rId56"/>
    <p:sldId id="328" r:id="rId57"/>
    <p:sldId id="284" r:id="rId58"/>
    <p:sldId id="340" r:id="rId59"/>
    <p:sldId id="341" r:id="rId60"/>
    <p:sldId id="285" r:id="rId61"/>
    <p:sldId id="316" r:id="rId62"/>
    <p:sldId id="289" r:id="rId63"/>
    <p:sldId id="290" r:id="rId64"/>
    <p:sldId id="292" r:id="rId65"/>
    <p:sldId id="293" r:id="rId66"/>
    <p:sldId id="294" r:id="rId67"/>
    <p:sldId id="296" r:id="rId68"/>
    <p:sldId id="299" r:id="rId69"/>
    <p:sldId id="342" r:id="rId70"/>
    <p:sldId id="343" r:id="rId71"/>
    <p:sldId id="300" r:id="rId72"/>
    <p:sldId id="301" r:id="rId73"/>
    <p:sldId id="303" r:id="rId74"/>
    <p:sldId id="400" r:id="rId75"/>
    <p:sldId id="401" r:id="rId76"/>
    <p:sldId id="304" r:id="rId77"/>
    <p:sldId id="335" r:id="rId78"/>
    <p:sldId id="336" r:id="rId79"/>
    <p:sldId id="348" r:id="rId80"/>
    <p:sldId id="320" r:id="rId81"/>
    <p:sldId id="321" r:id="rId82"/>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hyperlink" Target="https://festival.1september.ru/articles/585938/" TargetMode="External"/><Relationship Id="rId2" Type="http://schemas.openxmlformats.org/officeDocument/2006/relationships/hyperlink" Target="http://www.physics.ru/" TargetMode="External"/><Relationship Id="rId1" Type="http://schemas.openxmlformats.org/officeDocument/2006/relationships/hyperlink" Target="http://www.college.ru/physycs/courses/op25part1/content/chapter3/section/paragraph12/%20%20%20%20%20theory%20.html"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www.college.ru/physycs/courses/op25part1/content/chapter3/section/paragraph12/%20%20%20%20%20theory%20.html" TargetMode="External"/><Relationship Id="rId2" Type="http://schemas.openxmlformats.org/officeDocument/2006/relationships/hyperlink" Target="https://festival.1september.ru/articles/585938/" TargetMode="External"/><Relationship Id="rId1" Type="http://schemas.openxmlformats.org/officeDocument/2006/relationships/hyperlink" Target="http://www.physics.ru/"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D8436-F846-4BA2-84E8-F498414443C5}"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ru-RU"/>
        </a:p>
      </dgm:t>
    </dgm:pt>
    <dgm:pt modelId="{CE538250-0BAD-43FF-97EC-DB086563EA35}">
      <dgm:prSet phldrT="[Текст]" custT="1"/>
      <dgm:spPr/>
      <dgm:t>
        <a:bodyPr/>
        <a:lstStyle/>
        <a:p>
          <a:r>
            <a:rPr lang="ru-RU" sz="4000" b="1" dirty="0">
              <a:solidFill>
                <a:srgbClr val="000066"/>
              </a:solidFill>
            </a:rPr>
            <a:t>Биофизика</a:t>
          </a:r>
        </a:p>
        <a:p>
          <a:r>
            <a:rPr lang="kk-KZ" sz="2400" b="0" dirty="0">
              <a:solidFill>
                <a:schemeClr val="tx1"/>
              </a:solidFill>
            </a:rPr>
            <a:t>пәнаралық ғылым</a:t>
          </a:r>
          <a:endParaRPr lang="ru-RU" sz="2400" b="0" dirty="0">
            <a:solidFill>
              <a:schemeClr val="tx1"/>
            </a:solidFill>
          </a:endParaRPr>
        </a:p>
      </dgm:t>
    </dgm:pt>
    <dgm:pt modelId="{13117DF5-EDB7-4D78-BEBE-0CCCD53881F1}" type="parTrans" cxnId="{20EB2C7A-0A58-48B7-9179-6AF2F28D99FB}">
      <dgm:prSet/>
      <dgm:spPr/>
      <dgm:t>
        <a:bodyPr/>
        <a:lstStyle/>
        <a:p>
          <a:endParaRPr lang="ru-RU" sz="2400"/>
        </a:p>
      </dgm:t>
    </dgm:pt>
    <dgm:pt modelId="{ACC2A12C-40DA-4D1C-A33C-F71327F26704}" type="sibTrans" cxnId="{20EB2C7A-0A58-48B7-9179-6AF2F28D99FB}">
      <dgm:prSet/>
      <dgm:spPr/>
      <dgm:t>
        <a:bodyPr/>
        <a:lstStyle/>
        <a:p>
          <a:endParaRPr lang="ru-RU" sz="2400"/>
        </a:p>
      </dgm:t>
    </dgm:pt>
    <dgm:pt modelId="{36B31502-94CB-4AB5-AECD-246088DB8C14}">
      <dgm:prSet phldrT="[Текст]" custT="1"/>
      <dgm:spPr/>
      <dgm:t>
        <a:bodyPr/>
        <a:lstStyle/>
        <a:p>
          <a:r>
            <a:rPr lang="ru-RU" sz="2400" dirty="0"/>
            <a:t>Физика</a:t>
          </a:r>
        </a:p>
      </dgm:t>
    </dgm:pt>
    <dgm:pt modelId="{123D9619-42F3-45B2-8B6A-72874911F83D}" type="parTrans" cxnId="{BEA9D27A-55B5-47BB-8EAA-820F318A8F95}">
      <dgm:prSet/>
      <dgm:spPr/>
      <dgm:t>
        <a:bodyPr/>
        <a:lstStyle/>
        <a:p>
          <a:endParaRPr lang="ru-RU" sz="2400"/>
        </a:p>
      </dgm:t>
    </dgm:pt>
    <dgm:pt modelId="{B937842A-4476-4584-8F13-1AF401A8AA54}" type="sibTrans" cxnId="{BEA9D27A-55B5-47BB-8EAA-820F318A8F95}">
      <dgm:prSet/>
      <dgm:spPr/>
      <dgm:t>
        <a:bodyPr/>
        <a:lstStyle/>
        <a:p>
          <a:endParaRPr lang="ru-RU" sz="2400"/>
        </a:p>
      </dgm:t>
    </dgm:pt>
    <dgm:pt modelId="{5ABDBCC9-4F96-43D8-88D9-F9BBDD090CA1}">
      <dgm:prSet phldrT="[Текст]" custT="1"/>
      <dgm:spPr/>
      <dgm:t>
        <a:bodyPr/>
        <a:lstStyle/>
        <a:p>
          <a:r>
            <a:rPr lang="ru-RU" sz="2400" dirty="0"/>
            <a:t>Экология</a:t>
          </a:r>
        </a:p>
      </dgm:t>
    </dgm:pt>
    <dgm:pt modelId="{032822AB-5E00-48C5-8939-8F3D94EEEFE4}" type="parTrans" cxnId="{6018DFE1-7C5F-467E-B09E-099F16AEE363}">
      <dgm:prSet/>
      <dgm:spPr/>
      <dgm:t>
        <a:bodyPr/>
        <a:lstStyle/>
        <a:p>
          <a:endParaRPr lang="ru-RU" sz="2400"/>
        </a:p>
      </dgm:t>
    </dgm:pt>
    <dgm:pt modelId="{107890BD-E50E-4A1D-826C-F14334A727A8}" type="sibTrans" cxnId="{6018DFE1-7C5F-467E-B09E-099F16AEE363}">
      <dgm:prSet/>
      <dgm:spPr/>
      <dgm:t>
        <a:bodyPr/>
        <a:lstStyle/>
        <a:p>
          <a:endParaRPr lang="ru-RU" sz="2400"/>
        </a:p>
      </dgm:t>
    </dgm:pt>
    <dgm:pt modelId="{E7D7ED02-275A-451A-8280-B540B068A407}">
      <dgm:prSet phldrT="[Текст]" custT="1"/>
      <dgm:spPr/>
      <dgm:t>
        <a:bodyPr/>
        <a:lstStyle/>
        <a:p>
          <a:r>
            <a:rPr lang="ru-RU" sz="2400" dirty="0"/>
            <a:t>Медицина</a:t>
          </a:r>
        </a:p>
      </dgm:t>
    </dgm:pt>
    <dgm:pt modelId="{062DB5F1-23B9-43E0-83A4-8A016E0A5093}" type="parTrans" cxnId="{E7187668-0B73-4D4D-A470-C2D465E6DDD9}">
      <dgm:prSet/>
      <dgm:spPr/>
      <dgm:t>
        <a:bodyPr/>
        <a:lstStyle/>
        <a:p>
          <a:endParaRPr lang="ru-RU" sz="2400"/>
        </a:p>
      </dgm:t>
    </dgm:pt>
    <dgm:pt modelId="{EA62306F-3C49-4212-AD0D-44E069A804AC}" type="sibTrans" cxnId="{E7187668-0B73-4D4D-A470-C2D465E6DDD9}">
      <dgm:prSet/>
      <dgm:spPr/>
      <dgm:t>
        <a:bodyPr/>
        <a:lstStyle/>
        <a:p>
          <a:endParaRPr lang="ru-RU" sz="2400"/>
        </a:p>
      </dgm:t>
    </dgm:pt>
    <dgm:pt modelId="{B1B6111E-A65E-42D1-9DC3-47899A801A00}">
      <dgm:prSet phldrT="[Текст]" custT="1"/>
      <dgm:spPr/>
      <dgm:t>
        <a:bodyPr/>
        <a:lstStyle/>
        <a:p>
          <a:r>
            <a:rPr lang="ru-RU" sz="2400" dirty="0"/>
            <a:t>Химия</a:t>
          </a:r>
        </a:p>
      </dgm:t>
    </dgm:pt>
    <dgm:pt modelId="{99A5D642-A72C-476C-A9E6-156F75E55A82}" type="parTrans" cxnId="{646A4188-973D-4D7F-9056-F7FF6E3CECBA}">
      <dgm:prSet/>
      <dgm:spPr/>
      <dgm:t>
        <a:bodyPr/>
        <a:lstStyle/>
        <a:p>
          <a:endParaRPr lang="ru-RU" sz="2400"/>
        </a:p>
      </dgm:t>
    </dgm:pt>
    <dgm:pt modelId="{EFDED58C-C727-4B29-BF6B-4DA8C2772446}" type="sibTrans" cxnId="{646A4188-973D-4D7F-9056-F7FF6E3CECBA}">
      <dgm:prSet/>
      <dgm:spPr/>
      <dgm:t>
        <a:bodyPr/>
        <a:lstStyle/>
        <a:p>
          <a:endParaRPr lang="ru-RU" sz="2400"/>
        </a:p>
      </dgm:t>
    </dgm:pt>
    <dgm:pt modelId="{9A2AABFE-BC23-41A4-9130-6C6C027D1EDB}">
      <dgm:prSet phldrT="[Текст]" custT="1"/>
      <dgm:spPr/>
      <dgm:t>
        <a:bodyPr/>
        <a:lstStyle/>
        <a:p>
          <a:r>
            <a:rPr lang="ru-RU" sz="2400" dirty="0"/>
            <a:t>Математика</a:t>
          </a:r>
        </a:p>
      </dgm:t>
    </dgm:pt>
    <dgm:pt modelId="{27CE373F-361C-40B3-9058-F93905FFA652}" type="parTrans" cxnId="{68F7503E-DD3B-4D95-AF82-5804C10E20DE}">
      <dgm:prSet/>
      <dgm:spPr/>
      <dgm:t>
        <a:bodyPr/>
        <a:lstStyle/>
        <a:p>
          <a:endParaRPr lang="ru-RU" sz="2400"/>
        </a:p>
      </dgm:t>
    </dgm:pt>
    <dgm:pt modelId="{6221E422-AA2F-487A-88A2-EB8933AE7EBD}" type="sibTrans" cxnId="{68F7503E-DD3B-4D95-AF82-5804C10E20DE}">
      <dgm:prSet/>
      <dgm:spPr/>
      <dgm:t>
        <a:bodyPr/>
        <a:lstStyle/>
        <a:p>
          <a:endParaRPr lang="ru-RU" sz="2400"/>
        </a:p>
      </dgm:t>
    </dgm:pt>
    <dgm:pt modelId="{7D925A1D-2ADA-443D-B251-E99BF8B2E4B8}">
      <dgm:prSet phldrT="[Текст]" custT="1"/>
      <dgm:spPr/>
      <dgm:t>
        <a:bodyPr/>
        <a:lstStyle/>
        <a:p>
          <a:r>
            <a:rPr lang="ru-RU" sz="2400" dirty="0"/>
            <a:t>Биология</a:t>
          </a:r>
        </a:p>
      </dgm:t>
    </dgm:pt>
    <dgm:pt modelId="{9EB98ED9-D1A8-4D97-A99B-D28CF66B7FFA}" type="parTrans" cxnId="{A3C3BFCD-DF0C-4D8D-BE3B-D74375364B3C}">
      <dgm:prSet/>
      <dgm:spPr/>
      <dgm:t>
        <a:bodyPr/>
        <a:lstStyle/>
        <a:p>
          <a:endParaRPr lang="ru-RU" sz="2400"/>
        </a:p>
      </dgm:t>
    </dgm:pt>
    <dgm:pt modelId="{52E2F903-FF0A-4B08-AAE8-DF3E7BF7E9A1}" type="sibTrans" cxnId="{A3C3BFCD-DF0C-4D8D-BE3B-D74375364B3C}">
      <dgm:prSet/>
      <dgm:spPr/>
      <dgm:t>
        <a:bodyPr/>
        <a:lstStyle/>
        <a:p>
          <a:endParaRPr lang="ru-RU" sz="2400"/>
        </a:p>
      </dgm:t>
    </dgm:pt>
    <dgm:pt modelId="{B5EE029B-D193-402E-B7C7-D77BB10E18AF}" type="pres">
      <dgm:prSet presAssocID="{273D8436-F846-4BA2-84E8-F498414443C5}" presName="composite" presStyleCnt="0">
        <dgm:presLayoutVars>
          <dgm:chMax val="1"/>
          <dgm:dir/>
          <dgm:resizeHandles val="exact"/>
        </dgm:presLayoutVars>
      </dgm:prSet>
      <dgm:spPr/>
      <dgm:t>
        <a:bodyPr/>
        <a:lstStyle/>
        <a:p>
          <a:endParaRPr lang="ru-RU"/>
        </a:p>
      </dgm:t>
    </dgm:pt>
    <dgm:pt modelId="{6ADA451E-316D-4709-B200-FB5E1F10E5D9}" type="pres">
      <dgm:prSet presAssocID="{273D8436-F846-4BA2-84E8-F498414443C5}" presName="radial" presStyleCnt="0">
        <dgm:presLayoutVars>
          <dgm:animLvl val="ctr"/>
        </dgm:presLayoutVars>
      </dgm:prSet>
      <dgm:spPr/>
    </dgm:pt>
    <dgm:pt modelId="{99F8598C-8C65-4947-B9C7-E210D01FDD8A}" type="pres">
      <dgm:prSet presAssocID="{CE538250-0BAD-43FF-97EC-DB086563EA35}" presName="centerShape" presStyleLbl="vennNode1" presStyleIdx="0" presStyleCnt="7"/>
      <dgm:spPr/>
      <dgm:t>
        <a:bodyPr/>
        <a:lstStyle/>
        <a:p>
          <a:endParaRPr lang="ru-RU"/>
        </a:p>
      </dgm:t>
    </dgm:pt>
    <dgm:pt modelId="{3DC3B6D2-4688-49AA-BC28-1A537E854695}" type="pres">
      <dgm:prSet presAssocID="{9A2AABFE-BC23-41A4-9130-6C6C027D1EDB}" presName="node" presStyleLbl="vennNode1" presStyleIdx="1" presStyleCnt="7" custScaleX="128689">
        <dgm:presLayoutVars>
          <dgm:bulletEnabled val="1"/>
        </dgm:presLayoutVars>
      </dgm:prSet>
      <dgm:spPr/>
      <dgm:t>
        <a:bodyPr/>
        <a:lstStyle/>
        <a:p>
          <a:endParaRPr lang="ru-RU"/>
        </a:p>
      </dgm:t>
    </dgm:pt>
    <dgm:pt modelId="{35B64754-DEBB-4463-AC5C-2C791A51043E}" type="pres">
      <dgm:prSet presAssocID="{36B31502-94CB-4AB5-AECD-246088DB8C14}" presName="node" presStyleLbl="vennNode1" presStyleIdx="2" presStyleCnt="7">
        <dgm:presLayoutVars>
          <dgm:bulletEnabled val="1"/>
        </dgm:presLayoutVars>
      </dgm:prSet>
      <dgm:spPr/>
      <dgm:t>
        <a:bodyPr/>
        <a:lstStyle/>
        <a:p>
          <a:endParaRPr lang="ru-RU"/>
        </a:p>
      </dgm:t>
    </dgm:pt>
    <dgm:pt modelId="{3EEE411C-2EE0-42B8-9168-67D46B7CD54B}" type="pres">
      <dgm:prSet presAssocID="{B1B6111E-A65E-42D1-9DC3-47899A801A00}" presName="node" presStyleLbl="vennNode1" presStyleIdx="3" presStyleCnt="7">
        <dgm:presLayoutVars>
          <dgm:bulletEnabled val="1"/>
        </dgm:presLayoutVars>
      </dgm:prSet>
      <dgm:spPr/>
      <dgm:t>
        <a:bodyPr/>
        <a:lstStyle/>
        <a:p>
          <a:endParaRPr lang="ru-RU"/>
        </a:p>
      </dgm:t>
    </dgm:pt>
    <dgm:pt modelId="{118AF890-E053-475F-AD04-F2EA8D775831}" type="pres">
      <dgm:prSet presAssocID="{5ABDBCC9-4F96-43D8-88D9-F9BBDD090CA1}" presName="node" presStyleLbl="vennNode1" presStyleIdx="4" presStyleCnt="7">
        <dgm:presLayoutVars>
          <dgm:bulletEnabled val="1"/>
        </dgm:presLayoutVars>
      </dgm:prSet>
      <dgm:spPr/>
      <dgm:t>
        <a:bodyPr/>
        <a:lstStyle/>
        <a:p>
          <a:endParaRPr lang="ru-RU"/>
        </a:p>
      </dgm:t>
    </dgm:pt>
    <dgm:pt modelId="{DAB0FFF9-E864-452B-AE94-C10A0D719F1B}" type="pres">
      <dgm:prSet presAssocID="{E7D7ED02-275A-451A-8280-B540B068A407}" presName="node" presStyleLbl="vennNode1" presStyleIdx="5" presStyleCnt="7" custScaleX="130640" custScaleY="134667">
        <dgm:presLayoutVars>
          <dgm:bulletEnabled val="1"/>
        </dgm:presLayoutVars>
      </dgm:prSet>
      <dgm:spPr/>
      <dgm:t>
        <a:bodyPr/>
        <a:lstStyle/>
        <a:p>
          <a:endParaRPr lang="ru-RU"/>
        </a:p>
      </dgm:t>
    </dgm:pt>
    <dgm:pt modelId="{25ACABE2-B340-4C52-BAD5-ECF240A6E300}" type="pres">
      <dgm:prSet presAssocID="{7D925A1D-2ADA-443D-B251-E99BF8B2E4B8}" presName="node" presStyleLbl="vennNode1" presStyleIdx="6" presStyleCnt="7">
        <dgm:presLayoutVars>
          <dgm:bulletEnabled val="1"/>
        </dgm:presLayoutVars>
      </dgm:prSet>
      <dgm:spPr/>
      <dgm:t>
        <a:bodyPr/>
        <a:lstStyle/>
        <a:p>
          <a:endParaRPr lang="ru-RU"/>
        </a:p>
      </dgm:t>
    </dgm:pt>
  </dgm:ptLst>
  <dgm:cxnLst>
    <dgm:cxn modelId="{FB39E3DA-0EED-4428-A574-7E8A52377EE8}" type="presOf" srcId="{CE538250-0BAD-43FF-97EC-DB086563EA35}" destId="{99F8598C-8C65-4947-B9C7-E210D01FDD8A}" srcOrd="0" destOrd="0" presId="urn:microsoft.com/office/officeart/2005/8/layout/radial3"/>
    <dgm:cxn modelId="{E7187668-0B73-4D4D-A470-C2D465E6DDD9}" srcId="{CE538250-0BAD-43FF-97EC-DB086563EA35}" destId="{E7D7ED02-275A-451A-8280-B540B068A407}" srcOrd="4" destOrd="0" parTransId="{062DB5F1-23B9-43E0-83A4-8A016E0A5093}" sibTransId="{EA62306F-3C49-4212-AD0D-44E069A804AC}"/>
    <dgm:cxn modelId="{6018DFE1-7C5F-467E-B09E-099F16AEE363}" srcId="{CE538250-0BAD-43FF-97EC-DB086563EA35}" destId="{5ABDBCC9-4F96-43D8-88D9-F9BBDD090CA1}" srcOrd="3" destOrd="0" parTransId="{032822AB-5E00-48C5-8939-8F3D94EEEFE4}" sibTransId="{107890BD-E50E-4A1D-826C-F14334A727A8}"/>
    <dgm:cxn modelId="{29506ABE-7024-41DE-A38F-6A0A29376C4D}" type="presOf" srcId="{B1B6111E-A65E-42D1-9DC3-47899A801A00}" destId="{3EEE411C-2EE0-42B8-9168-67D46B7CD54B}" srcOrd="0" destOrd="0" presId="urn:microsoft.com/office/officeart/2005/8/layout/radial3"/>
    <dgm:cxn modelId="{352E954F-8DCD-47F0-8587-05009A0DEA6F}" type="presOf" srcId="{E7D7ED02-275A-451A-8280-B540B068A407}" destId="{DAB0FFF9-E864-452B-AE94-C10A0D719F1B}" srcOrd="0" destOrd="0" presId="urn:microsoft.com/office/officeart/2005/8/layout/radial3"/>
    <dgm:cxn modelId="{68F7503E-DD3B-4D95-AF82-5804C10E20DE}" srcId="{CE538250-0BAD-43FF-97EC-DB086563EA35}" destId="{9A2AABFE-BC23-41A4-9130-6C6C027D1EDB}" srcOrd="0" destOrd="0" parTransId="{27CE373F-361C-40B3-9058-F93905FFA652}" sibTransId="{6221E422-AA2F-487A-88A2-EB8933AE7EBD}"/>
    <dgm:cxn modelId="{646A4188-973D-4D7F-9056-F7FF6E3CECBA}" srcId="{CE538250-0BAD-43FF-97EC-DB086563EA35}" destId="{B1B6111E-A65E-42D1-9DC3-47899A801A00}" srcOrd="2" destOrd="0" parTransId="{99A5D642-A72C-476C-A9E6-156F75E55A82}" sibTransId="{EFDED58C-C727-4B29-BF6B-4DA8C2772446}"/>
    <dgm:cxn modelId="{BEA9D27A-55B5-47BB-8EAA-820F318A8F95}" srcId="{CE538250-0BAD-43FF-97EC-DB086563EA35}" destId="{36B31502-94CB-4AB5-AECD-246088DB8C14}" srcOrd="1" destOrd="0" parTransId="{123D9619-42F3-45B2-8B6A-72874911F83D}" sibTransId="{B937842A-4476-4584-8F13-1AF401A8AA54}"/>
    <dgm:cxn modelId="{3643A57E-EEAA-4D35-A3F4-6D50D679435C}" type="presOf" srcId="{36B31502-94CB-4AB5-AECD-246088DB8C14}" destId="{35B64754-DEBB-4463-AC5C-2C791A51043E}" srcOrd="0" destOrd="0" presId="urn:microsoft.com/office/officeart/2005/8/layout/radial3"/>
    <dgm:cxn modelId="{50458A3B-1AE8-4B06-BFA7-C2F2C03F46D4}" type="presOf" srcId="{9A2AABFE-BC23-41A4-9130-6C6C027D1EDB}" destId="{3DC3B6D2-4688-49AA-BC28-1A537E854695}" srcOrd="0" destOrd="0" presId="urn:microsoft.com/office/officeart/2005/8/layout/radial3"/>
    <dgm:cxn modelId="{20EB2C7A-0A58-48B7-9179-6AF2F28D99FB}" srcId="{273D8436-F846-4BA2-84E8-F498414443C5}" destId="{CE538250-0BAD-43FF-97EC-DB086563EA35}" srcOrd="0" destOrd="0" parTransId="{13117DF5-EDB7-4D78-BEBE-0CCCD53881F1}" sibTransId="{ACC2A12C-40DA-4D1C-A33C-F71327F26704}"/>
    <dgm:cxn modelId="{A3C3BFCD-DF0C-4D8D-BE3B-D74375364B3C}" srcId="{CE538250-0BAD-43FF-97EC-DB086563EA35}" destId="{7D925A1D-2ADA-443D-B251-E99BF8B2E4B8}" srcOrd="5" destOrd="0" parTransId="{9EB98ED9-D1A8-4D97-A99B-D28CF66B7FFA}" sibTransId="{52E2F903-FF0A-4B08-AAE8-DF3E7BF7E9A1}"/>
    <dgm:cxn modelId="{BDD8F080-A4B8-4B7C-8FA9-3571095C4EC2}" type="presOf" srcId="{273D8436-F846-4BA2-84E8-F498414443C5}" destId="{B5EE029B-D193-402E-B7C7-D77BB10E18AF}" srcOrd="0" destOrd="0" presId="urn:microsoft.com/office/officeart/2005/8/layout/radial3"/>
    <dgm:cxn modelId="{E6118911-489D-48B1-9A34-5CED70ACEF9B}" type="presOf" srcId="{5ABDBCC9-4F96-43D8-88D9-F9BBDD090CA1}" destId="{118AF890-E053-475F-AD04-F2EA8D775831}" srcOrd="0" destOrd="0" presId="urn:microsoft.com/office/officeart/2005/8/layout/radial3"/>
    <dgm:cxn modelId="{7AC706E5-F70B-4C83-88CA-E5E01A2732F7}" type="presOf" srcId="{7D925A1D-2ADA-443D-B251-E99BF8B2E4B8}" destId="{25ACABE2-B340-4C52-BAD5-ECF240A6E300}" srcOrd="0" destOrd="0" presId="urn:microsoft.com/office/officeart/2005/8/layout/radial3"/>
    <dgm:cxn modelId="{FD8D13B6-021E-41BB-A28C-4105390FAC18}" type="presParOf" srcId="{B5EE029B-D193-402E-B7C7-D77BB10E18AF}" destId="{6ADA451E-316D-4709-B200-FB5E1F10E5D9}" srcOrd="0" destOrd="0" presId="urn:microsoft.com/office/officeart/2005/8/layout/radial3"/>
    <dgm:cxn modelId="{50FB78D1-435D-42EE-9019-8C596656CBAE}" type="presParOf" srcId="{6ADA451E-316D-4709-B200-FB5E1F10E5D9}" destId="{99F8598C-8C65-4947-B9C7-E210D01FDD8A}" srcOrd="0" destOrd="0" presId="urn:microsoft.com/office/officeart/2005/8/layout/radial3"/>
    <dgm:cxn modelId="{8453AB80-FAFC-4661-8EDE-77164F9B5164}" type="presParOf" srcId="{6ADA451E-316D-4709-B200-FB5E1F10E5D9}" destId="{3DC3B6D2-4688-49AA-BC28-1A537E854695}" srcOrd="1" destOrd="0" presId="urn:microsoft.com/office/officeart/2005/8/layout/radial3"/>
    <dgm:cxn modelId="{82C36A66-AC51-402F-BF3B-B578316EF063}" type="presParOf" srcId="{6ADA451E-316D-4709-B200-FB5E1F10E5D9}" destId="{35B64754-DEBB-4463-AC5C-2C791A51043E}" srcOrd="2" destOrd="0" presId="urn:microsoft.com/office/officeart/2005/8/layout/radial3"/>
    <dgm:cxn modelId="{446259AC-2DCD-4F72-B88D-15888D648773}" type="presParOf" srcId="{6ADA451E-316D-4709-B200-FB5E1F10E5D9}" destId="{3EEE411C-2EE0-42B8-9168-67D46B7CD54B}" srcOrd="3" destOrd="0" presId="urn:microsoft.com/office/officeart/2005/8/layout/radial3"/>
    <dgm:cxn modelId="{A7D70F91-4453-4E53-BF0C-3E5ADCD72A7F}" type="presParOf" srcId="{6ADA451E-316D-4709-B200-FB5E1F10E5D9}" destId="{118AF890-E053-475F-AD04-F2EA8D775831}" srcOrd="4" destOrd="0" presId="urn:microsoft.com/office/officeart/2005/8/layout/radial3"/>
    <dgm:cxn modelId="{F093443E-1509-413C-839F-D61C981F1AD0}" type="presParOf" srcId="{6ADA451E-316D-4709-B200-FB5E1F10E5D9}" destId="{DAB0FFF9-E864-452B-AE94-C10A0D719F1B}" srcOrd="5" destOrd="0" presId="urn:microsoft.com/office/officeart/2005/8/layout/radial3"/>
    <dgm:cxn modelId="{AA21BA78-0A07-4BD6-901E-830B2CD76470}" type="presParOf" srcId="{6ADA451E-316D-4709-B200-FB5E1F10E5D9}" destId="{25ACABE2-B340-4C52-BAD5-ECF240A6E300}" srcOrd="6"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635DB-38EF-4A90-8258-B19F83D8599C}"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ru-RU"/>
        </a:p>
      </dgm:t>
    </dgm:pt>
    <dgm:pt modelId="{EAAABD1C-1655-4283-91F1-E2E46FF2255E}">
      <dgm:prSet phldrT="[Текст]" custT="1"/>
      <dgm:spPr>
        <a:solidFill>
          <a:schemeClr val="bg1"/>
        </a:solidFill>
      </dgm:spPr>
      <dgm:t>
        <a:bodyPr/>
        <a:lstStyle/>
        <a:p>
          <a:pPr algn="just"/>
          <a:r>
            <a:rPr lang="kk-KZ" sz="1800" dirty="0">
              <a:solidFill>
                <a:schemeClr val="tx1"/>
              </a:solidFill>
              <a:latin typeface="Times New Roman" pitchFamily="18" charset="0"/>
              <a:cs typeface="Times New Roman" pitchFamily="18" charset="0"/>
            </a:rPr>
            <a:t>Энергиялардың бір формадан екінші формаға, жүйенің бір бөлігінен екінші бөлігіне өтуін</a:t>
          </a:r>
          <a:endParaRPr lang="ru-RU" sz="1800" dirty="0">
            <a:solidFill>
              <a:schemeClr val="tx1"/>
            </a:solidFill>
            <a:latin typeface="Times New Roman" pitchFamily="18" charset="0"/>
            <a:cs typeface="Times New Roman" pitchFamily="18" charset="0"/>
          </a:endParaRPr>
        </a:p>
      </dgm:t>
    </dgm:pt>
    <dgm:pt modelId="{77870732-DFA9-4054-BE3E-8FF06B644C5F}" type="parTrans" cxnId="{C65921A6-3CEF-4EE4-BD83-B95F3199D8F6}">
      <dgm:prSet/>
      <dgm:spPr/>
      <dgm:t>
        <a:bodyPr/>
        <a:lstStyle/>
        <a:p>
          <a:endParaRPr lang="ru-RU"/>
        </a:p>
      </dgm:t>
    </dgm:pt>
    <dgm:pt modelId="{3B28D873-4B27-41A6-A8D6-40D1499059D4}" type="sibTrans" cxnId="{C65921A6-3CEF-4EE4-BD83-B95F3199D8F6}">
      <dgm:prSet/>
      <dgm:spPr/>
      <dgm:t>
        <a:bodyPr/>
        <a:lstStyle/>
        <a:p>
          <a:endParaRPr lang="ru-RU"/>
        </a:p>
      </dgm:t>
    </dgm:pt>
    <dgm:pt modelId="{B3368979-3887-4603-92E5-4FE9C25787C1}">
      <dgm:prSet phldrT="[Текст]" custT="1"/>
      <dgm:spPr>
        <a:solidFill>
          <a:schemeClr val="bg1"/>
        </a:solidFill>
      </dgm:spPr>
      <dgm:t>
        <a:bodyPr/>
        <a:lstStyle/>
        <a:p>
          <a:pPr algn="just"/>
          <a:r>
            <a:rPr lang="kk-KZ" sz="1800" dirty="0">
              <a:solidFill>
                <a:schemeClr val="tx1"/>
              </a:solidFill>
              <a:latin typeface="Times New Roman" pitchFamily="18" charset="0"/>
              <a:cs typeface="Times New Roman" pitchFamily="18" charset="0"/>
            </a:rPr>
            <a:t>Әр түрлі физикалық және химиялық процестер кезінде түзілетін және осы процестердің жүру жағдайларына тәуелді энергетикалық эффектілерді</a:t>
          </a:r>
          <a:endParaRPr lang="ru-RU" sz="1800" dirty="0">
            <a:solidFill>
              <a:schemeClr val="tx1"/>
            </a:solidFill>
            <a:latin typeface="Times New Roman" pitchFamily="18" charset="0"/>
            <a:cs typeface="Times New Roman" pitchFamily="18" charset="0"/>
          </a:endParaRPr>
        </a:p>
      </dgm:t>
    </dgm:pt>
    <dgm:pt modelId="{56365E3C-12D9-4318-92D8-63E9A56A93A9}" type="parTrans" cxnId="{EF83A38C-B93A-4017-8723-4AB23C073615}">
      <dgm:prSet/>
      <dgm:spPr/>
      <dgm:t>
        <a:bodyPr/>
        <a:lstStyle/>
        <a:p>
          <a:endParaRPr lang="ru-RU"/>
        </a:p>
      </dgm:t>
    </dgm:pt>
    <dgm:pt modelId="{18630DFF-BA17-4F8B-994C-DBFD2E5C9AB4}" type="sibTrans" cxnId="{EF83A38C-B93A-4017-8723-4AB23C073615}">
      <dgm:prSet/>
      <dgm:spPr/>
      <dgm:t>
        <a:bodyPr/>
        <a:lstStyle/>
        <a:p>
          <a:endParaRPr lang="ru-RU"/>
        </a:p>
      </dgm:t>
    </dgm:pt>
    <dgm:pt modelId="{E05AE6D9-5514-483D-9661-8091E60D1A95}">
      <dgm:prSet phldrT="[Текст]" custT="1"/>
      <dgm:spPr>
        <a:solidFill>
          <a:schemeClr val="bg1"/>
        </a:solidFill>
      </dgm:spPr>
      <dgm:t>
        <a:bodyPr/>
        <a:lstStyle/>
        <a:p>
          <a:pPr algn="just"/>
          <a:r>
            <a:rPr lang="kk-KZ" sz="2000" dirty="0">
              <a:solidFill>
                <a:schemeClr val="tx1"/>
              </a:solidFill>
              <a:latin typeface="Times New Roman" pitchFamily="18" charset="0"/>
              <a:cs typeface="Times New Roman" pitchFamily="18" charset="0"/>
            </a:rPr>
            <a:t>Жүйеде энергияның өздігінен өту процесстерінің мүмкіндігін, бағытын және шектерін</a:t>
          </a:r>
          <a:endParaRPr lang="ru-RU" sz="2000" dirty="0">
            <a:solidFill>
              <a:schemeClr val="tx1"/>
            </a:solidFill>
            <a:latin typeface="Times New Roman" pitchFamily="18" charset="0"/>
            <a:cs typeface="Times New Roman" pitchFamily="18" charset="0"/>
          </a:endParaRPr>
        </a:p>
      </dgm:t>
    </dgm:pt>
    <dgm:pt modelId="{24777635-C5E7-4358-9865-619F78908FF2}" type="parTrans" cxnId="{4B175FFD-443C-4456-AF77-7C4891BC3D92}">
      <dgm:prSet/>
      <dgm:spPr/>
      <dgm:t>
        <a:bodyPr/>
        <a:lstStyle/>
        <a:p>
          <a:endParaRPr lang="ru-RU"/>
        </a:p>
      </dgm:t>
    </dgm:pt>
    <dgm:pt modelId="{FD931746-B7CD-4D7A-8718-508A5EC4937E}" type="sibTrans" cxnId="{4B175FFD-443C-4456-AF77-7C4891BC3D92}">
      <dgm:prSet/>
      <dgm:spPr/>
      <dgm:t>
        <a:bodyPr/>
        <a:lstStyle/>
        <a:p>
          <a:endParaRPr lang="ru-RU"/>
        </a:p>
      </dgm:t>
    </dgm:pt>
    <dgm:pt modelId="{E843B9A8-1929-42DE-8FED-941DF24F66B6}" type="pres">
      <dgm:prSet presAssocID="{76A635DB-38EF-4A90-8258-B19F83D8599C}" presName="outerComposite" presStyleCnt="0">
        <dgm:presLayoutVars>
          <dgm:chMax val="5"/>
          <dgm:dir/>
          <dgm:resizeHandles val="exact"/>
        </dgm:presLayoutVars>
      </dgm:prSet>
      <dgm:spPr/>
      <dgm:t>
        <a:bodyPr/>
        <a:lstStyle/>
        <a:p>
          <a:endParaRPr lang="ru-RU"/>
        </a:p>
      </dgm:t>
    </dgm:pt>
    <dgm:pt modelId="{6B837E07-CA8A-421F-B1AE-89C26508144A}" type="pres">
      <dgm:prSet presAssocID="{76A635DB-38EF-4A90-8258-B19F83D8599C}" presName="dummyMaxCanvas" presStyleCnt="0">
        <dgm:presLayoutVars/>
      </dgm:prSet>
      <dgm:spPr/>
    </dgm:pt>
    <dgm:pt modelId="{57BB69AC-066A-4B46-873C-60B4BD9E83D1}" type="pres">
      <dgm:prSet presAssocID="{76A635DB-38EF-4A90-8258-B19F83D8599C}" presName="ThreeNodes_1" presStyleLbl="node1" presStyleIdx="0" presStyleCnt="3" custScaleX="117647" custScaleY="54492" custLinFactNeighborX="9462" custLinFactNeighborY="-1507">
        <dgm:presLayoutVars>
          <dgm:bulletEnabled val="1"/>
        </dgm:presLayoutVars>
      </dgm:prSet>
      <dgm:spPr/>
      <dgm:t>
        <a:bodyPr/>
        <a:lstStyle/>
        <a:p>
          <a:endParaRPr lang="ru-RU"/>
        </a:p>
      </dgm:t>
    </dgm:pt>
    <dgm:pt modelId="{2BFE69C7-F2A5-428D-B5ED-E2344AD3917B}" type="pres">
      <dgm:prSet presAssocID="{76A635DB-38EF-4A90-8258-B19F83D8599C}" presName="ThreeNodes_2" presStyleLbl="node1" presStyleIdx="1" presStyleCnt="3" custScaleX="117647" custScaleY="79195" custLinFactNeighborX="-3795" custLinFactNeighborY="-5821">
        <dgm:presLayoutVars>
          <dgm:bulletEnabled val="1"/>
        </dgm:presLayoutVars>
      </dgm:prSet>
      <dgm:spPr/>
      <dgm:t>
        <a:bodyPr/>
        <a:lstStyle/>
        <a:p>
          <a:endParaRPr lang="ru-RU"/>
        </a:p>
      </dgm:t>
    </dgm:pt>
    <dgm:pt modelId="{721872C2-7491-4B0B-A28D-62DCD41E52DB}" type="pres">
      <dgm:prSet presAssocID="{76A635DB-38EF-4A90-8258-B19F83D8599C}" presName="ThreeNodes_3" presStyleLbl="node1" presStyleIdx="2" presStyleCnt="3" custScaleX="117647" custLinFactNeighborX="-8207" custLinFactNeighborY="709">
        <dgm:presLayoutVars>
          <dgm:bulletEnabled val="1"/>
        </dgm:presLayoutVars>
      </dgm:prSet>
      <dgm:spPr/>
      <dgm:t>
        <a:bodyPr/>
        <a:lstStyle/>
        <a:p>
          <a:endParaRPr lang="ru-RU"/>
        </a:p>
      </dgm:t>
    </dgm:pt>
    <dgm:pt modelId="{441B3F1B-E595-48BE-8B63-BAA4EC824775}" type="pres">
      <dgm:prSet presAssocID="{76A635DB-38EF-4A90-8258-B19F83D8599C}" presName="ThreeConn_1-2" presStyleLbl="fgAccFollowNode1" presStyleIdx="0" presStyleCnt="2" custLinFactNeighborX="-43644" custLinFactNeighborY="-23672">
        <dgm:presLayoutVars>
          <dgm:bulletEnabled val="1"/>
        </dgm:presLayoutVars>
      </dgm:prSet>
      <dgm:spPr/>
      <dgm:t>
        <a:bodyPr/>
        <a:lstStyle/>
        <a:p>
          <a:endParaRPr lang="ru-RU"/>
        </a:p>
      </dgm:t>
    </dgm:pt>
    <dgm:pt modelId="{E98922F9-92EF-4076-BA46-E67E4EA2E487}" type="pres">
      <dgm:prSet presAssocID="{76A635DB-38EF-4A90-8258-B19F83D8599C}" presName="ThreeConn_2-3" presStyleLbl="fgAccFollowNode1" presStyleIdx="1" presStyleCnt="2">
        <dgm:presLayoutVars>
          <dgm:bulletEnabled val="1"/>
        </dgm:presLayoutVars>
      </dgm:prSet>
      <dgm:spPr/>
      <dgm:t>
        <a:bodyPr/>
        <a:lstStyle/>
        <a:p>
          <a:endParaRPr lang="ru-RU"/>
        </a:p>
      </dgm:t>
    </dgm:pt>
    <dgm:pt modelId="{B69E5CA7-910A-4940-83E7-DE03123F7414}" type="pres">
      <dgm:prSet presAssocID="{76A635DB-38EF-4A90-8258-B19F83D8599C}" presName="ThreeNodes_1_text" presStyleLbl="node1" presStyleIdx="2" presStyleCnt="3">
        <dgm:presLayoutVars>
          <dgm:bulletEnabled val="1"/>
        </dgm:presLayoutVars>
      </dgm:prSet>
      <dgm:spPr/>
      <dgm:t>
        <a:bodyPr/>
        <a:lstStyle/>
        <a:p>
          <a:endParaRPr lang="ru-RU"/>
        </a:p>
      </dgm:t>
    </dgm:pt>
    <dgm:pt modelId="{98750B56-B5BB-465F-BE44-523E09733D87}" type="pres">
      <dgm:prSet presAssocID="{76A635DB-38EF-4A90-8258-B19F83D8599C}" presName="ThreeNodes_2_text" presStyleLbl="node1" presStyleIdx="2" presStyleCnt="3">
        <dgm:presLayoutVars>
          <dgm:bulletEnabled val="1"/>
        </dgm:presLayoutVars>
      </dgm:prSet>
      <dgm:spPr/>
      <dgm:t>
        <a:bodyPr/>
        <a:lstStyle/>
        <a:p>
          <a:endParaRPr lang="ru-RU"/>
        </a:p>
      </dgm:t>
    </dgm:pt>
    <dgm:pt modelId="{E5579475-0D51-4695-A419-9171434AF874}" type="pres">
      <dgm:prSet presAssocID="{76A635DB-38EF-4A90-8258-B19F83D8599C}" presName="ThreeNodes_3_text" presStyleLbl="node1" presStyleIdx="2" presStyleCnt="3">
        <dgm:presLayoutVars>
          <dgm:bulletEnabled val="1"/>
        </dgm:presLayoutVars>
      </dgm:prSet>
      <dgm:spPr/>
      <dgm:t>
        <a:bodyPr/>
        <a:lstStyle/>
        <a:p>
          <a:endParaRPr lang="ru-RU"/>
        </a:p>
      </dgm:t>
    </dgm:pt>
  </dgm:ptLst>
  <dgm:cxnLst>
    <dgm:cxn modelId="{69677E02-4CCD-49E1-A2DF-867C35AB665A}" type="presOf" srcId="{3B28D873-4B27-41A6-A8D6-40D1499059D4}" destId="{441B3F1B-E595-48BE-8B63-BAA4EC824775}" srcOrd="0" destOrd="0" presId="urn:microsoft.com/office/officeart/2005/8/layout/vProcess5"/>
    <dgm:cxn modelId="{1257AF1C-B7F1-4089-A4AE-25A938FF5617}" type="presOf" srcId="{EAAABD1C-1655-4283-91F1-E2E46FF2255E}" destId="{57BB69AC-066A-4B46-873C-60B4BD9E83D1}" srcOrd="0" destOrd="0" presId="urn:microsoft.com/office/officeart/2005/8/layout/vProcess5"/>
    <dgm:cxn modelId="{BCC2D256-F6CB-4150-858D-7A9C6793FA57}" type="presOf" srcId="{76A635DB-38EF-4A90-8258-B19F83D8599C}" destId="{E843B9A8-1929-42DE-8FED-941DF24F66B6}" srcOrd="0" destOrd="0" presId="urn:microsoft.com/office/officeart/2005/8/layout/vProcess5"/>
    <dgm:cxn modelId="{EF83A38C-B93A-4017-8723-4AB23C073615}" srcId="{76A635DB-38EF-4A90-8258-B19F83D8599C}" destId="{B3368979-3887-4603-92E5-4FE9C25787C1}" srcOrd="1" destOrd="0" parTransId="{56365E3C-12D9-4318-92D8-63E9A56A93A9}" sibTransId="{18630DFF-BA17-4F8B-994C-DBFD2E5C9AB4}"/>
    <dgm:cxn modelId="{178D0FBB-93BE-4AC0-BB87-59C777DE7D80}" type="presOf" srcId="{B3368979-3887-4603-92E5-4FE9C25787C1}" destId="{2BFE69C7-F2A5-428D-B5ED-E2344AD3917B}" srcOrd="0" destOrd="0" presId="urn:microsoft.com/office/officeart/2005/8/layout/vProcess5"/>
    <dgm:cxn modelId="{4CC912CD-0397-43D8-8D31-7F4F250E603C}" type="presOf" srcId="{E05AE6D9-5514-483D-9661-8091E60D1A95}" destId="{721872C2-7491-4B0B-A28D-62DCD41E52DB}" srcOrd="0" destOrd="0" presId="urn:microsoft.com/office/officeart/2005/8/layout/vProcess5"/>
    <dgm:cxn modelId="{1DBB795B-2AD5-4E91-9DD2-79C9A6942BD3}" type="presOf" srcId="{18630DFF-BA17-4F8B-994C-DBFD2E5C9AB4}" destId="{E98922F9-92EF-4076-BA46-E67E4EA2E487}" srcOrd="0" destOrd="0" presId="urn:microsoft.com/office/officeart/2005/8/layout/vProcess5"/>
    <dgm:cxn modelId="{7AE6A7C4-465C-4EDB-BBDE-96F058D87C58}" type="presOf" srcId="{B3368979-3887-4603-92E5-4FE9C25787C1}" destId="{98750B56-B5BB-465F-BE44-523E09733D87}" srcOrd="1" destOrd="0" presId="urn:microsoft.com/office/officeart/2005/8/layout/vProcess5"/>
    <dgm:cxn modelId="{6EA6029D-D3A1-4A31-A20F-506925A6B631}" type="presOf" srcId="{E05AE6D9-5514-483D-9661-8091E60D1A95}" destId="{E5579475-0D51-4695-A419-9171434AF874}" srcOrd="1" destOrd="0" presId="urn:microsoft.com/office/officeart/2005/8/layout/vProcess5"/>
    <dgm:cxn modelId="{4B175FFD-443C-4456-AF77-7C4891BC3D92}" srcId="{76A635DB-38EF-4A90-8258-B19F83D8599C}" destId="{E05AE6D9-5514-483D-9661-8091E60D1A95}" srcOrd="2" destOrd="0" parTransId="{24777635-C5E7-4358-9865-619F78908FF2}" sibTransId="{FD931746-B7CD-4D7A-8718-508A5EC4937E}"/>
    <dgm:cxn modelId="{C65921A6-3CEF-4EE4-BD83-B95F3199D8F6}" srcId="{76A635DB-38EF-4A90-8258-B19F83D8599C}" destId="{EAAABD1C-1655-4283-91F1-E2E46FF2255E}" srcOrd="0" destOrd="0" parTransId="{77870732-DFA9-4054-BE3E-8FF06B644C5F}" sibTransId="{3B28D873-4B27-41A6-A8D6-40D1499059D4}"/>
    <dgm:cxn modelId="{C2F0A8E9-CA11-4324-A11A-1EEEB99C060C}" type="presOf" srcId="{EAAABD1C-1655-4283-91F1-E2E46FF2255E}" destId="{B69E5CA7-910A-4940-83E7-DE03123F7414}" srcOrd="1" destOrd="0" presId="urn:microsoft.com/office/officeart/2005/8/layout/vProcess5"/>
    <dgm:cxn modelId="{130E96E7-FB79-4D39-BF84-B466A52949A8}" type="presParOf" srcId="{E843B9A8-1929-42DE-8FED-941DF24F66B6}" destId="{6B837E07-CA8A-421F-B1AE-89C26508144A}" srcOrd="0" destOrd="0" presId="urn:microsoft.com/office/officeart/2005/8/layout/vProcess5"/>
    <dgm:cxn modelId="{D62A2B46-A963-44C3-8CEE-FB0BCD4595AC}" type="presParOf" srcId="{E843B9A8-1929-42DE-8FED-941DF24F66B6}" destId="{57BB69AC-066A-4B46-873C-60B4BD9E83D1}" srcOrd="1" destOrd="0" presId="urn:microsoft.com/office/officeart/2005/8/layout/vProcess5"/>
    <dgm:cxn modelId="{9F68FCF7-BC25-43EE-AE2F-91D1207B13EC}" type="presParOf" srcId="{E843B9A8-1929-42DE-8FED-941DF24F66B6}" destId="{2BFE69C7-F2A5-428D-B5ED-E2344AD3917B}" srcOrd="2" destOrd="0" presId="urn:microsoft.com/office/officeart/2005/8/layout/vProcess5"/>
    <dgm:cxn modelId="{DA2C2533-71E4-465F-AF95-88CB2AA3E940}" type="presParOf" srcId="{E843B9A8-1929-42DE-8FED-941DF24F66B6}" destId="{721872C2-7491-4B0B-A28D-62DCD41E52DB}" srcOrd="3" destOrd="0" presId="urn:microsoft.com/office/officeart/2005/8/layout/vProcess5"/>
    <dgm:cxn modelId="{B92DE6FF-866C-442E-B2B3-D211EC345045}" type="presParOf" srcId="{E843B9A8-1929-42DE-8FED-941DF24F66B6}" destId="{441B3F1B-E595-48BE-8B63-BAA4EC824775}" srcOrd="4" destOrd="0" presId="urn:microsoft.com/office/officeart/2005/8/layout/vProcess5"/>
    <dgm:cxn modelId="{1797A51B-B6A6-4395-A28F-474FC9C998C0}" type="presParOf" srcId="{E843B9A8-1929-42DE-8FED-941DF24F66B6}" destId="{E98922F9-92EF-4076-BA46-E67E4EA2E487}" srcOrd="5" destOrd="0" presId="urn:microsoft.com/office/officeart/2005/8/layout/vProcess5"/>
    <dgm:cxn modelId="{B8592F40-2EAD-410C-A3E1-C5FD13DEBE39}" type="presParOf" srcId="{E843B9A8-1929-42DE-8FED-941DF24F66B6}" destId="{B69E5CA7-910A-4940-83E7-DE03123F7414}" srcOrd="6" destOrd="0" presId="urn:microsoft.com/office/officeart/2005/8/layout/vProcess5"/>
    <dgm:cxn modelId="{EF5CEA8C-4CD4-4789-8985-D91E2D768C56}" type="presParOf" srcId="{E843B9A8-1929-42DE-8FED-941DF24F66B6}" destId="{98750B56-B5BB-465F-BE44-523E09733D87}" srcOrd="7" destOrd="0" presId="urn:microsoft.com/office/officeart/2005/8/layout/vProcess5"/>
    <dgm:cxn modelId="{A457289C-68B8-4533-AF3A-599C70142538}" type="presParOf" srcId="{E843B9A8-1929-42DE-8FED-941DF24F66B6}" destId="{E5579475-0D51-4695-A419-9171434AF87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E0304-B55E-4EA8-9A9D-6C96350BF824}" type="doc">
      <dgm:prSet loTypeId="urn:microsoft.com/office/officeart/2005/8/layout/pyramid2" loCatId="pyramid" qsTypeId="urn:microsoft.com/office/officeart/2005/8/quickstyle/simple1" qsCatId="simple" csTypeId="urn:microsoft.com/office/officeart/2005/8/colors/colorful3" csCatId="colorful" phldr="1"/>
      <dgm:spPr/>
    </dgm:pt>
    <dgm:pt modelId="{185F14E7-E058-4BBE-8B2A-217A071B6B93}">
      <dgm:prSet phldrT="[Текст]"/>
      <dgm:spPr/>
      <dgm:t>
        <a:bodyPr/>
        <a:lstStyle/>
        <a:p>
          <a:r>
            <a:rPr lang="ru-RU" sz="1800" b="1" dirty="0">
              <a:latin typeface="Times New Roman" pitchFamily="18" charset="0"/>
              <a:cs typeface="Times New Roman" pitchFamily="18" charset="0"/>
            </a:rPr>
            <a:t>Термодинамика </a:t>
          </a:r>
          <a:r>
            <a:rPr lang="kk-KZ" sz="1800" b="1" dirty="0">
              <a:latin typeface="Times New Roman" pitchFamily="18" charset="0"/>
              <a:cs typeface="Times New Roman" pitchFamily="18" charset="0"/>
            </a:rPr>
            <a:t>дененің ішкі құрылысын және ондағы процестердің өту механизмін қарастырмайды</a:t>
          </a:r>
          <a:endParaRPr lang="ru-RU" b="1" dirty="0"/>
        </a:p>
      </dgm:t>
    </dgm:pt>
    <dgm:pt modelId="{F4BC237C-B8F1-497A-A63C-320768D6BBCB}" type="parTrans" cxnId="{821F1E4A-6140-40A3-8FAB-420FE71213F0}">
      <dgm:prSet/>
      <dgm:spPr/>
      <dgm:t>
        <a:bodyPr/>
        <a:lstStyle/>
        <a:p>
          <a:endParaRPr lang="ru-RU"/>
        </a:p>
      </dgm:t>
    </dgm:pt>
    <dgm:pt modelId="{3ABB55B5-3DD4-42E2-8B0A-8AB94E25568D}" type="sibTrans" cxnId="{821F1E4A-6140-40A3-8FAB-420FE71213F0}">
      <dgm:prSet/>
      <dgm:spPr/>
      <dgm:t>
        <a:bodyPr/>
        <a:lstStyle/>
        <a:p>
          <a:endParaRPr lang="ru-RU"/>
        </a:p>
      </dgm:t>
    </dgm:pt>
    <dgm:pt modelId="{2F211B39-608C-4EEB-9ECF-4C0190964355}">
      <dgm:prSet phldrT="[Текст]"/>
      <dgm:spPr/>
      <dgm:t>
        <a:bodyPr/>
        <a:lstStyle/>
        <a:p>
          <a:r>
            <a:rPr lang="ru-RU" sz="1800" b="1" dirty="0">
              <a:latin typeface="Times New Roman" pitchFamily="18" charset="0"/>
              <a:cs typeface="Times New Roman" pitchFamily="18" charset="0"/>
            </a:rPr>
            <a:t> Термодинамика </a:t>
          </a:r>
          <a:r>
            <a:rPr lang="kk-KZ" sz="1800" b="1" dirty="0">
              <a:latin typeface="Times New Roman" pitchFamily="18" charset="0"/>
              <a:cs typeface="Times New Roman" pitchFamily="18" charset="0"/>
            </a:rPr>
            <a:t>тек </a:t>
          </a:r>
          <a:r>
            <a:rPr lang="ru-RU" sz="1800" b="1" dirty="0" err="1">
              <a:latin typeface="Times New Roman" pitchFamily="18" charset="0"/>
              <a:cs typeface="Times New Roman" pitchFamily="18" charset="0"/>
            </a:rPr>
            <a:t>макроскопи</a:t>
          </a:r>
          <a:r>
            <a:rPr lang="kk-KZ" sz="1800" b="1" dirty="0">
              <a:latin typeface="Times New Roman" pitchFamily="18" charset="0"/>
              <a:cs typeface="Times New Roman" pitchFamily="18" charset="0"/>
            </a:rPr>
            <a:t>ялық жүйелерді ғана қарастырады</a:t>
          </a:r>
          <a:endParaRPr lang="ru-RU" b="1" dirty="0"/>
        </a:p>
      </dgm:t>
    </dgm:pt>
    <dgm:pt modelId="{DCC149E1-4FD6-4FDF-BA33-93D8809F0C5D}" type="parTrans" cxnId="{14266A31-3971-4C07-9A6D-78BA551CFEA3}">
      <dgm:prSet/>
      <dgm:spPr/>
      <dgm:t>
        <a:bodyPr/>
        <a:lstStyle/>
        <a:p>
          <a:endParaRPr lang="ru-RU"/>
        </a:p>
      </dgm:t>
    </dgm:pt>
    <dgm:pt modelId="{2FA1686F-DAA1-4899-A90C-E2466BD5A742}" type="sibTrans" cxnId="{14266A31-3971-4C07-9A6D-78BA551CFEA3}">
      <dgm:prSet/>
      <dgm:spPr/>
      <dgm:t>
        <a:bodyPr/>
        <a:lstStyle/>
        <a:p>
          <a:endParaRPr lang="ru-RU"/>
        </a:p>
      </dgm:t>
    </dgm:pt>
    <dgm:pt modelId="{52B23783-A889-4445-9C53-CDDB25B84BF7}">
      <dgm:prSet phldrT="[Текст]"/>
      <dgm:spPr/>
      <dgm:t>
        <a:bodyPr/>
        <a:lstStyle/>
        <a:p>
          <a:r>
            <a:rPr lang="kk-KZ" sz="1800" b="1" dirty="0">
              <a:latin typeface="Times New Roman" pitchFamily="18" charset="0"/>
              <a:cs typeface="Times New Roman" pitchFamily="18" charset="0"/>
            </a:rPr>
            <a:t>Т</a:t>
          </a:r>
          <a:r>
            <a:rPr lang="ru-RU" sz="1800" b="1" dirty="0" err="1">
              <a:latin typeface="Times New Roman" pitchFamily="18" charset="0"/>
              <a:cs typeface="Times New Roman" pitchFamily="18" charset="0"/>
            </a:rPr>
            <a:t>ермодинамик</a:t>
          </a:r>
          <a:r>
            <a:rPr lang="kk-KZ" sz="1800" b="1" dirty="0">
              <a:latin typeface="Times New Roman" pitchFamily="18" charset="0"/>
              <a:cs typeface="Times New Roman" pitchFamily="18" charset="0"/>
            </a:rPr>
            <a:t>ада </a:t>
          </a:r>
          <a:r>
            <a:rPr lang="ru-RU" sz="1800" b="1" dirty="0">
              <a:latin typeface="Times New Roman" pitchFamily="18" charset="0"/>
              <a:cs typeface="Times New Roman" pitchFamily="18" charset="0"/>
            </a:rPr>
            <a:t>"</a:t>
          </a:r>
          <a:r>
            <a:rPr lang="kk-KZ" sz="1800" b="1" dirty="0">
              <a:latin typeface="Times New Roman" pitchFamily="18" charset="0"/>
              <a:cs typeface="Times New Roman" pitchFamily="18" charset="0"/>
            </a:rPr>
            <a:t>уақыт</a:t>
          </a:r>
          <a:r>
            <a:rPr lang="ru-RU" sz="1800" b="1" dirty="0">
              <a:latin typeface="Times New Roman" pitchFamily="18" charset="0"/>
              <a:cs typeface="Times New Roman" pitchFamily="18" charset="0"/>
            </a:rPr>
            <a:t>"</a:t>
          </a:r>
          <a:r>
            <a:rPr lang="kk-KZ" sz="1800" b="1" dirty="0">
              <a:latin typeface="Times New Roman" pitchFamily="18" charset="0"/>
              <a:cs typeface="Times New Roman" pitchFamily="18" charset="0"/>
            </a:rPr>
            <a:t> деген түсінік мүлде болмайды</a:t>
          </a:r>
          <a:endParaRPr lang="ru-RU" b="1" dirty="0"/>
        </a:p>
      </dgm:t>
    </dgm:pt>
    <dgm:pt modelId="{0A5F6669-33A8-4DC0-BA01-AC7A58EEEF30}" type="parTrans" cxnId="{DF7B0E09-1F13-4D64-BCAE-5F02714F42FB}">
      <dgm:prSet/>
      <dgm:spPr/>
      <dgm:t>
        <a:bodyPr/>
        <a:lstStyle/>
        <a:p>
          <a:endParaRPr lang="ru-RU"/>
        </a:p>
      </dgm:t>
    </dgm:pt>
    <dgm:pt modelId="{EEE90C6D-F485-4AD7-915B-B93F64D814D4}" type="sibTrans" cxnId="{DF7B0E09-1F13-4D64-BCAE-5F02714F42FB}">
      <dgm:prSet/>
      <dgm:spPr/>
      <dgm:t>
        <a:bodyPr/>
        <a:lstStyle/>
        <a:p>
          <a:endParaRPr lang="ru-RU"/>
        </a:p>
      </dgm:t>
    </dgm:pt>
    <dgm:pt modelId="{0AE792A9-1824-4A71-813C-49C55A27925E}" type="pres">
      <dgm:prSet presAssocID="{C94E0304-B55E-4EA8-9A9D-6C96350BF824}" presName="compositeShape" presStyleCnt="0">
        <dgm:presLayoutVars>
          <dgm:dir/>
          <dgm:resizeHandles/>
        </dgm:presLayoutVars>
      </dgm:prSet>
      <dgm:spPr/>
    </dgm:pt>
    <dgm:pt modelId="{8DA5617A-8914-4BA9-9EB8-6BEF1B8B80AD}" type="pres">
      <dgm:prSet presAssocID="{C94E0304-B55E-4EA8-9A9D-6C96350BF824}" presName="pyramid" presStyleLbl="node1" presStyleIdx="0" presStyleCnt="1"/>
      <dgm:spPr/>
    </dgm:pt>
    <dgm:pt modelId="{99299F54-0DB6-4773-8E3E-E61BB1F27F24}" type="pres">
      <dgm:prSet presAssocID="{C94E0304-B55E-4EA8-9A9D-6C96350BF824}" presName="theList" presStyleCnt="0"/>
      <dgm:spPr/>
    </dgm:pt>
    <dgm:pt modelId="{54BCCAA3-FAEB-4BFC-BCFA-61F5A04D3904}" type="pres">
      <dgm:prSet presAssocID="{185F14E7-E058-4BBE-8B2A-217A071B6B93}" presName="aNode" presStyleLbl="fgAcc1" presStyleIdx="0" presStyleCnt="3">
        <dgm:presLayoutVars>
          <dgm:bulletEnabled val="1"/>
        </dgm:presLayoutVars>
      </dgm:prSet>
      <dgm:spPr/>
      <dgm:t>
        <a:bodyPr/>
        <a:lstStyle/>
        <a:p>
          <a:endParaRPr lang="ru-RU"/>
        </a:p>
      </dgm:t>
    </dgm:pt>
    <dgm:pt modelId="{CD80659A-AFE8-48C0-8DFB-8548731BEAFA}" type="pres">
      <dgm:prSet presAssocID="{185F14E7-E058-4BBE-8B2A-217A071B6B93}" presName="aSpace" presStyleCnt="0"/>
      <dgm:spPr/>
    </dgm:pt>
    <dgm:pt modelId="{B9FD1101-E2CA-4523-AD35-F453D26CB217}" type="pres">
      <dgm:prSet presAssocID="{2F211B39-608C-4EEB-9ECF-4C0190964355}" presName="aNode" presStyleLbl="fgAcc1" presStyleIdx="1" presStyleCnt="3">
        <dgm:presLayoutVars>
          <dgm:bulletEnabled val="1"/>
        </dgm:presLayoutVars>
      </dgm:prSet>
      <dgm:spPr/>
      <dgm:t>
        <a:bodyPr/>
        <a:lstStyle/>
        <a:p>
          <a:endParaRPr lang="ru-RU"/>
        </a:p>
      </dgm:t>
    </dgm:pt>
    <dgm:pt modelId="{4BA6E2A0-D6D2-49F5-84F7-83C042535146}" type="pres">
      <dgm:prSet presAssocID="{2F211B39-608C-4EEB-9ECF-4C0190964355}" presName="aSpace" presStyleCnt="0"/>
      <dgm:spPr/>
    </dgm:pt>
    <dgm:pt modelId="{2C0967DB-A175-4E34-918C-976BCC110B9F}" type="pres">
      <dgm:prSet presAssocID="{52B23783-A889-4445-9C53-CDDB25B84BF7}" presName="aNode" presStyleLbl="fgAcc1" presStyleIdx="2" presStyleCnt="3">
        <dgm:presLayoutVars>
          <dgm:bulletEnabled val="1"/>
        </dgm:presLayoutVars>
      </dgm:prSet>
      <dgm:spPr/>
      <dgm:t>
        <a:bodyPr/>
        <a:lstStyle/>
        <a:p>
          <a:endParaRPr lang="ru-RU"/>
        </a:p>
      </dgm:t>
    </dgm:pt>
    <dgm:pt modelId="{80E71A55-D462-451F-B438-73EEC35C9088}" type="pres">
      <dgm:prSet presAssocID="{52B23783-A889-4445-9C53-CDDB25B84BF7}" presName="aSpace" presStyleCnt="0"/>
      <dgm:spPr/>
    </dgm:pt>
  </dgm:ptLst>
  <dgm:cxnLst>
    <dgm:cxn modelId="{821F1E4A-6140-40A3-8FAB-420FE71213F0}" srcId="{C94E0304-B55E-4EA8-9A9D-6C96350BF824}" destId="{185F14E7-E058-4BBE-8B2A-217A071B6B93}" srcOrd="0" destOrd="0" parTransId="{F4BC237C-B8F1-497A-A63C-320768D6BBCB}" sibTransId="{3ABB55B5-3DD4-42E2-8B0A-8AB94E25568D}"/>
    <dgm:cxn modelId="{14266A31-3971-4C07-9A6D-78BA551CFEA3}" srcId="{C94E0304-B55E-4EA8-9A9D-6C96350BF824}" destId="{2F211B39-608C-4EEB-9ECF-4C0190964355}" srcOrd="1" destOrd="0" parTransId="{DCC149E1-4FD6-4FDF-BA33-93D8809F0C5D}" sibTransId="{2FA1686F-DAA1-4899-A90C-E2466BD5A742}"/>
    <dgm:cxn modelId="{1A016F58-92D9-4592-9E69-9CADAAFEC191}" type="presOf" srcId="{185F14E7-E058-4BBE-8B2A-217A071B6B93}" destId="{54BCCAA3-FAEB-4BFC-BCFA-61F5A04D3904}" srcOrd="0" destOrd="0" presId="urn:microsoft.com/office/officeart/2005/8/layout/pyramid2"/>
    <dgm:cxn modelId="{9FD7549D-FE7B-49D9-A604-FEE6F8417A83}" type="presOf" srcId="{C94E0304-B55E-4EA8-9A9D-6C96350BF824}" destId="{0AE792A9-1824-4A71-813C-49C55A27925E}" srcOrd="0" destOrd="0" presId="urn:microsoft.com/office/officeart/2005/8/layout/pyramid2"/>
    <dgm:cxn modelId="{DBAF414E-1D96-42DF-915E-91440F07B051}" type="presOf" srcId="{52B23783-A889-4445-9C53-CDDB25B84BF7}" destId="{2C0967DB-A175-4E34-918C-976BCC110B9F}" srcOrd="0" destOrd="0" presId="urn:microsoft.com/office/officeart/2005/8/layout/pyramid2"/>
    <dgm:cxn modelId="{DF7B0E09-1F13-4D64-BCAE-5F02714F42FB}" srcId="{C94E0304-B55E-4EA8-9A9D-6C96350BF824}" destId="{52B23783-A889-4445-9C53-CDDB25B84BF7}" srcOrd="2" destOrd="0" parTransId="{0A5F6669-33A8-4DC0-BA01-AC7A58EEEF30}" sibTransId="{EEE90C6D-F485-4AD7-915B-B93F64D814D4}"/>
    <dgm:cxn modelId="{E5C832DC-2DCB-4624-BED0-A41FDBABCB42}" type="presOf" srcId="{2F211B39-608C-4EEB-9ECF-4C0190964355}" destId="{B9FD1101-E2CA-4523-AD35-F453D26CB217}" srcOrd="0" destOrd="0" presId="urn:microsoft.com/office/officeart/2005/8/layout/pyramid2"/>
    <dgm:cxn modelId="{5F7A67F9-AAE2-4F05-9A1B-611479AE2767}" type="presParOf" srcId="{0AE792A9-1824-4A71-813C-49C55A27925E}" destId="{8DA5617A-8914-4BA9-9EB8-6BEF1B8B80AD}" srcOrd="0" destOrd="0" presId="urn:microsoft.com/office/officeart/2005/8/layout/pyramid2"/>
    <dgm:cxn modelId="{D601347D-87E2-463F-AB62-A2743B33E709}" type="presParOf" srcId="{0AE792A9-1824-4A71-813C-49C55A27925E}" destId="{99299F54-0DB6-4773-8E3E-E61BB1F27F24}" srcOrd="1" destOrd="0" presId="urn:microsoft.com/office/officeart/2005/8/layout/pyramid2"/>
    <dgm:cxn modelId="{330BBA6E-9B8A-4A57-9DC8-C76DA3FE12E7}" type="presParOf" srcId="{99299F54-0DB6-4773-8E3E-E61BB1F27F24}" destId="{54BCCAA3-FAEB-4BFC-BCFA-61F5A04D3904}" srcOrd="0" destOrd="0" presId="urn:microsoft.com/office/officeart/2005/8/layout/pyramid2"/>
    <dgm:cxn modelId="{0E79238B-CBD5-40D5-A582-D1ED8ACE50B4}" type="presParOf" srcId="{99299F54-0DB6-4773-8E3E-E61BB1F27F24}" destId="{CD80659A-AFE8-48C0-8DFB-8548731BEAFA}" srcOrd="1" destOrd="0" presId="urn:microsoft.com/office/officeart/2005/8/layout/pyramid2"/>
    <dgm:cxn modelId="{7C581176-05D7-450C-9652-1DEAA14DDA33}" type="presParOf" srcId="{99299F54-0DB6-4773-8E3E-E61BB1F27F24}" destId="{B9FD1101-E2CA-4523-AD35-F453D26CB217}" srcOrd="2" destOrd="0" presId="urn:microsoft.com/office/officeart/2005/8/layout/pyramid2"/>
    <dgm:cxn modelId="{0383D324-D783-42DD-ABA2-36C815384035}" type="presParOf" srcId="{99299F54-0DB6-4773-8E3E-E61BB1F27F24}" destId="{4BA6E2A0-D6D2-49F5-84F7-83C042535146}" srcOrd="3" destOrd="0" presId="urn:microsoft.com/office/officeart/2005/8/layout/pyramid2"/>
    <dgm:cxn modelId="{FBDB2887-CCDE-4045-931F-D4F711C8F827}" type="presParOf" srcId="{99299F54-0DB6-4773-8E3E-E61BB1F27F24}" destId="{2C0967DB-A175-4E34-918C-976BCC110B9F}" srcOrd="4" destOrd="0" presId="urn:microsoft.com/office/officeart/2005/8/layout/pyramid2"/>
    <dgm:cxn modelId="{CBB8E926-0D5C-4B58-8572-96B98984741D}" type="presParOf" srcId="{99299F54-0DB6-4773-8E3E-E61BB1F27F24}" destId="{80E71A55-D462-451F-B438-73EEC35C908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8ACBD5-D24E-4929-B8EE-946A90A40050}" type="doc">
      <dgm:prSet loTypeId="urn:microsoft.com/office/officeart/2005/8/layout/radial4" loCatId="relationship" qsTypeId="urn:microsoft.com/office/officeart/2005/8/quickstyle/simple3" qsCatId="simple" csTypeId="urn:microsoft.com/office/officeart/2005/8/colors/colorful1#1" csCatId="colorful" phldr="1"/>
      <dgm:spPr/>
      <dgm:t>
        <a:bodyPr/>
        <a:lstStyle/>
        <a:p>
          <a:endParaRPr lang="ru-RU"/>
        </a:p>
      </dgm:t>
    </dgm:pt>
    <dgm:pt modelId="{13118415-FA3F-4A3A-ACF0-895B81154832}">
      <dgm:prSet phldrT="[Текст]" custT="1"/>
      <dgm:spPr/>
      <dgm:t>
        <a:bodyPr/>
        <a:lstStyle/>
        <a:p>
          <a:pPr algn="ctr" eaLnBrk="1" hangingPunct="1">
            <a:spcBef>
              <a:spcPct val="0"/>
            </a:spcBef>
            <a:buFontTx/>
            <a:buNone/>
          </a:pPr>
          <a:r>
            <a:rPr lang="ru-RU" altLang="ru-RU" sz="1800" b="1" dirty="0" err="1">
              <a:effectLst/>
              <a:latin typeface="Times New Roman" pitchFamily="18" charset="0"/>
              <a:cs typeface="Times New Roman" pitchFamily="18" charset="0"/>
            </a:rPr>
            <a:t>Тірі</a:t>
          </a:r>
          <a:r>
            <a:rPr lang="ru-RU" altLang="ru-RU" sz="1800" b="1" dirty="0">
              <a:effectLst/>
              <a:latin typeface="Times New Roman" pitchFamily="18" charset="0"/>
              <a:cs typeface="Times New Roman" pitchFamily="18" charset="0"/>
            </a:rPr>
            <a:t> </a:t>
          </a:r>
          <a:r>
            <a:rPr lang="ru-RU" altLang="ru-RU" sz="1800" b="1" dirty="0" err="1">
              <a:effectLst/>
              <a:latin typeface="Times New Roman" pitchFamily="18" charset="0"/>
              <a:cs typeface="Times New Roman" pitchFamily="18" charset="0"/>
            </a:rPr>
            <a:t>материяға</a:t>
          </a:r>
          <a:r>
            <a:rPr lang="ru-RU" altLang="ru-RU" sz="1800" b="1" dirty="0">
              <a:effectLst/>
              <a:latin typeface="Times New Roman" pitchFamily="18" charset="0"/>
              <a:cs typeface="Times New Roman" pitchFamily="18" charset="0"/>
            </a:rPr>
            <a:t> </a:t>
          </a:r>
          <a:r>
            <a:rPr lang="ru-RU" altLang="ru-RU" sz="1800" b="1" dirty="0" err="1">
              <a:effectLst/>
              <a:latin typeface="Times New Roman" pitchFamily="18" charset="0"/>
              <a:cs typeface="Times New Roman" pitchFamily="18" charset="0"/>
            </a:rPr>
            <a:t>тән</a:t>
          </a:r>
          <a:r>
            <a:rPr lang="ru-RU" altLang="ru-RU" sz="1800" b="1" dirty="0">
              <a:effectLst/>
              <a:latin typeface="Times New Roman" pitchFamily="18" charset="0"/>
              <a:cs typeface="Times New Roman" pitchFamily="18" charset="0"/>
            </a:rPr>
            <a:t> </a:t>
          </a:r>
          <a:r>
            <a:rPr lang="ru-RU" altLang="ru-RU" sz="1800" b="1" dirty="0" err="1">
              <a:effectLst/>
              <a:latin typeface="Times New Roman" pitchFamily="18" charset="0"/>
              <a:cs typeface="Times New Roman" pitchFamily="18" charset="0"/>
            </a:rPr>
            <a:t>негізгі</a:t>
          </a:r>
          <a:r>
            <a:rPr lang="ru-RU" altLang="ru-RU" sz="1800" b="1" dirty="0">
              <a:effectLst/>
              <a:latin typeface="Times New Roman" pitchFamily="18" charset="0"/>
              <a:cs typeface="Times New Roman" pitchFamily="18" charset="0"/>
            </a:rPr>
            <a:t> </a:t>
          </a:r>
          <a:r>
            <a:rPr lang="ru-RU" altLang="ru-RU" sz="1800" b="1" dirty="0" err="1">
              <a:effectLst/>
              <a:latin typeface="Times New Roman" pitchFamily="18" charset="0"/>
              <a:cs typeface="Times New Roman" pitchFamily="18" charset="0"/>
            </a:rPr>
            <a:t>қасиеттер</a:t>
          </a:r>
          <a:endParaRPr lang="ru-RU" altLang="ru-RU" sz="700" b="1" dirty="0">
            <a:effectLst/>
            <a:latin typeface="Times New Roman" pitchFamily="18" charset="0"/>
            <a:cs typeface="Times New Roman" pitchFamily="18" charset="0"/>
          </a:endParaRPr>
        </a:p>
      </dgm:t>
    </dgm:pt>
    <dgm:pt modelId="{EC7C33FE-F303-4291-89C7-9B551A120757}" type="parTrans" cxnId="{865D8DF7-C34E-474A-B227-A01EA346A7C8}">
      <dgm:prSet/>
      <dgm:spPr/>
      <dgm:t>
        <a:bodyPr/>
        <a:lstStyle/>
        <a:p>
          <a:endParaRPr lang="ru-RU" b="1">
            <a:effectLst/>
          </a:endParaRPr>
        </a:p>
      </dgm:t>
    </dgm:pt>
    <dgm:pt modelId="{A3F49FA9-ED97-4D5C-8DBC-AF5679865ED9}" type="sibTrans" cxnId="{865D8DF7-C34E-474A-B227-A01EA346A7C8}">
      <dgm:prSet/>
      <dgm:spPr/>
      <dgm:t>
        <a:bodyPr/>
        <a:lstStyle/>
        <a:p>
          <a:endParaRPr lang="ru-RU" b="1">
            <a:effectLst/>
          </a:endParaRPr>
        </a:p>
      </dgm:t>
    </dgm:pt>
    <dgm:pt modelId="{98C86155-AFCA-4B56-990D-139F17583D49}">
      <dgm:prSet phldrT="[Текст]"/>
      <dgm:spPr/>
      <dgm:t>
        <a:bodyPr/>
        <a:lstStyle/>
        <a:p>
          <a:r>
            <a:rPr lang="kk-KZ" b="1" dirty="0">
              <a:effectLst/>
            </a:rPr>
            <a:t>Қоректену</a:t>
          </a:r>
          <a:endParaRPr lang="ru-RU" b="1" dirty="0">
            <a:effectLst/>
          </a:endParaRPr>
        </a:p>
      </dgm:t>
    </dgm:pt>
    <dgm:pt modelId="{35520E84-9574-467B-9BB5-2B536E5EB7EB}" type="parTrans" cxnId="{8F80F12A-49A8-4C10-88B7-0EC294ADB571}">
      <dgm:prSet/>
      <dgm:spPr/>
      <dgm:t>
        <a:bodyPr/>
        <a:lstStyle/>
        <a:p>
          <a:endParaRPr lang="ru-RU" b="1">
            <a:effectLst/>
          </a:endParaRPr>
        </a:p>
      </dgm:t>
    </dgm:pt>
    <dgm:pt modelId="{073F75B3-8DC9-4693-86F7-AC65895A18A4}" type="sibTrans" cxnId="{8F80F12A-49A8-4C10-88B7-0EC294ADB571}">
      <dgm:prSet/>
      <dgm:spPr/>
      <dgm:t>
        <a:bodyPr/>
        <a:lstStyle/>
        <a:p>
          <a:endParaRPr lang="ru-RU" b="1">
            <a:effectLst/>
          </a:endParaRPr>
        </a:p>
      </dgm:t>
    </dgm:pt>
    <dgm:pt modelId="{09C32E08-36FC-4705-86AD-13C15F7D7B39}">
      <dgm:prSet phldrT="[Текст]"/>
      <dgm:spPr/>
      <dgm:t>
        <a:bodyPr/>
        <a:lstStyle/>
        <a:p>
          <a:r>
            <a:rPr lang="kk-KZ" b="1" dirty="0">
              <a:effectLst/>
            </a:rPr>
            <a:t>Тыныс алу</a:t>
          </a:r>
          <a:endParaRPr lang="ru-RU" b="1" dirty="0">
            <a:effectLst/>
          </a:endParaRPr>
        </a:p>
      </dgm:t>
    </dgm:pt>
    <dgm:pt modelId="{FA3132EB-D385-4570-B95F-9CF80CFD38CE}" type="parTrans" cxnId="{9998A337-A65C-4F2C-A2C9-09AD16B9AF3F}">
      <dgm:prSet/>
      <dgm:spPr/>
      <dgm:t>
        <a:bodyPr/>
        <a:lstStyle/>
        <a:p>
          <a:endParaRPr lang="ru-RU" b="1">
            <a:effectLst/>
          </a:endParaRPr>
        </a:p>
      </dgm:t>
    </dgm:pt>
    <dgm:pt modelId="{A1974079-9C2B-41CF-BF88-C2A1F47DD6C0}" type="sibTrans" cxnId="{9998A337-A65C-4F2C-A2C9-09AD16B9AF3F}">
      <dgm:prSet/>
      <dgm:spPr/>
      <dgm:t>
        <a:bodyPr/>
        <a:lstStyle/>
        <a:p>
          <a:endParaRPr lang="ru-RU" b="1">
            <a:effectLst/>
          </a:endParaRPr>
        </a:p>
      </dgm:t>
    </dgm:pt>
    <dgm:pt modelId="{DBF880AA-91D8-4F3E-BB75-BA5BCB964885}">
      <dgm:prSet phldrT="[Текст]"/>
      <dgm:spPr/>
      <dgm:t>
        <a:bodyPr/>
        <a:lstStyle/>
        <a:p>
          <a:r>
            <a:rPr lang="kk-KZ" b="1" dirty="0">
              <a:effectLst/>
            </a:rPr>
            <a:t>Тітіркенгіштік</a:t>
          </a:r>
          <a:endParaRPr lang="ru-RU" b="1" dirty="0">
            <a:effectLst/>
          </a:endParaRPr>
        </a:p>
      </dgm:t>
    </dgm:pt>
    <dgm:pt modelId="{FC7C9425-8241-4CE0-AA65-55092A7D966C}" type="parTrans" cxnId="{5309DAED-8332-4CCC-B33E-288E9A7EA678}">
      <dgm:prSet/>
      <dgm:spPr/>
      <dgm:t>
        <a:bodyPr/>
        <a:lstStyle/>
        <a:p>
          <a:endParaRPr lang="ru-RU" b="1">
            <a:effectLst/>
          </a:endParaRPr>
        </a:p>
      </dgm:t>
    </dgm:pt>
    <dgm:pt modelId="{5901E585-B720-4E1C-B10F-3C3D9D1381D6}" type="sibTrans" cxnId="{5309DAED-8332-4CCC-B33E-288E9A7EA678}">
      <dgm:prSet/>
      <dgm:spPr/>
      <dgm:t>
        <a:bodyPr/>
        <a:lstStyle/>
        <a:p>
          <a:endParaRPr lang="ru-RU" b="1">
            <a:effectLst/>
          </a:endParaRPr>
        </a:p>
      </dgm:t>
    </dgm:pt>
    <dgm:pt modelId="{E475B109-71D7-42C1-AD80-D9A843E77CB8}">
      <dgm:prSet phldrT="[Текст]"/>
      <dgm:spPr/>
      <dgm:t>
        <a:bodyPr/>
        <a:lstStyle/>
        <a:p>
          <a:r>
            <a:rPr lang="kk-KZ" b="1" dirty="0">
              <a:effectLst/>
            </a:rPr>
            <a:t>Қозғалу</a:t>
          </a:r>
          <a:endParaRPr lang="ru-RU" b="1" dirty="0">
            <a:effectLst/>
          </a:endParaRPr>
        </a:p>
      </dgm:t>
    </dgm:pt>
    <dgm:pt modelId="{83B82350-4D8F-4903-B2F4-D58D2FCF93D9}" type="parTrans" cxnId="{3A31D251-C8C5-437A-A996-B135287D194D}">
      <dgm:prSet/>
      <dgm:spPr/>
      <dgm:t>
        <a:bodyPr/>
        <a:lstStyle/>
        <a:p>
          <a:endParaRPr lang="ru-RU" b="1">
            <a:effectLst/>
          </a:endParaRPr>
        </a:p>
      </dgm:t>
    </dgm:pt>
    <dgm:pt modelId="{3B3BF2F6-4DF6-4824-B1A8-3A4D77244A85}" type="sibTrans" cxnId="{3A31D251-C8C5-437A-A996-B135287D194D}">
      <dgm:prSet/>
      <dgm:spPr/>
      <dgm:t>
        <a:bodyPr/>
        <a:lstStyle/>
        <a:p>
          <a:endParaRPr lang="ru-RU" b="1">
            <a:effectLst/>
          </a:endParaRPr>
        </a:p>
      </dgm:t>
    </dgm:pt>
    <dgm:pt modelId="{4623FD4C-1588-4BB9-B46D-933B9BBDBBE3}">
      <dgm:prSet phldrT="[Текст]"/>
      <dgm:spPr/>
      <dgm:t>
        <a:bodyPr/>
        <a:lstStyle/>
        <a:p>
          <a:r>
            <a:rPr lang="kk-KZ" b="1" dirty="0">
              <a:effectLst/>
            </a:rPr>
            <a:t>Сыртқа шығару</a:t>
          </a:r>
          <a:endParaRPr lang="ru-RU" b="1" dirty="0">
            <a:effectLst/>
          </a:endParaRPr>
        </a:p>
      </dgm:t>
    </dgm:pt>
    <dgm:pt modelId="{CF0DFEFB-7825-4A9C-9355-05367A1A447F}" type="parTrans" cxnId="{2AD061F0-F831-4AC8-8ACE-F01A66B16B56}">
      <dgm:prSet/>
      <dgm:spPr/>
      <dgm:t>
        <a:bodyPr/>
        <a:lstStyle/>
        <a:p>
          <a:endParaRPr lang="ru-RU" b="1">
            <a:effectLst/>
          </a:endParaRPr>
        </a:p>
      </dgm:t>
    </dgm:pt>
    <dgm:pt modelId="{ECCF4E75-A6A8-4CF2-BB15-CC6F2D778EBF}" type="sibTrans" cxnId="{2AD061F0-F831-4AC8-8ACE-F01A66B16B56}">
      <dgm:prSet/>
      <dgm:spPr/>
      <dgm:t>
        <a:bodyPr/>
        <a:lstStyle/>
        <a:p>
          <a:endParaRPr lang="ru-RU" b="1">
            <a:effectLst/>
          </a:endParaRPr>
        </a:p>
      </dgm:t>
    </dgm:pt>
    <dgm:pt modelId="{4893A904-22B5-4AB7-AF90-7D036E86FE8B}">
      <dgm:prSet phldrT="[Текст]"/>
      <dgm:spPr/>
      <dgm:t>
        <a:bodyPr/>
        <a:lstStyle/>
        <a:p>
          <a:r>
            <a:rPr lang="kk-KZ" b="1" dirty="0">
              <a:effectLst/>
            </a:rPr>
            <a:t>Өсу</a:t>
          </a:r>
          <a:endParaRPr lang="ru-RU" b="1" dirty="0">
            <a:effectLst/>
          </a:endParaRPr>
        </a:p>
      </dgm:t>
    </dgm:pt>
    <dgm:pt modelId="{1E6C088B-B46B-4543-8A77-48BC8880C430}" type="parTrans" cxnId="{4D6A9C24-E83E-450B-B4CD-C2DB81369366}">
      <dgm:prSet/>
      <dgm:spPr/>
      <dgm:t>
        <a:bodyPr/>
        <a:lstStyle/>
        <a:p>
          <a:endParaRPr lang="ru-RU" b="1">
            <a:effectLst/>
          </a:endParaRPr>
        </a:p>
      </dgm:t>
    </dgm:pt>
    <dgm:pt modelId="{42D28C98-8741-432F-9D08-14987C478BA9}" type="sibTrans" cxnId="{4D6A9C24-E83E-450B-B4CD-C2DB81369366}">
      <dgm:prSet/>
      <dgm:spPr/>
      <dgm:t>
        <a:bodyPr/>
        <a:lstStyle/>
        <a:p>
          <a:endParaRPr lang="ru-RU" b="1">
            <a:effectLst/>
          </a:endParaRPr>
        </a:p>
      </dgm:t>
    </dgm:pt>
    <dgm:pt modelId="{CCBC02AF-58B5-4D11-A53A-E21ABF0A254F}" type="pres">
      <dgm:prSet presAssocID="{678ACBD5-D24E-4929-B8EE-946A90A40050}" presName="cycle" presStyleCnt="0">
        <dgm:presLayoutVars>
          <dgm:chMax val="1"/>
          <dgm:dir/>
          <dgm:animLvl val="ctr"/>
          <dgm:resizeHandles val="exact"/>
        </dgm:presLayoutVars>
      </dgm:prSet>
      <dgm:spPr/>
      <dgm:t>
        <a:bodyPr/>
        <a:lstStyle/>
        <a:p>
          <a:endParaRPr lang="ru-RU"/>
        </a:p>
      </dgm:t>
    </dgm:pt>
    <dgm:pt modelId="{065F00D0-BB75-4848-94D3-745BDEA79E9C}" type="pres">
      <dgm:prSet presAssocID="{13118415-FA3F-4A3A-ACF0-895B81154832}" presName="centerShape" presStyleLbl="node0" presStyleIdx="0" presStyleCnt="1"/>
      <dgm:spPr/>
      <dgm:t>
        <a:bodyPr/>
        <a:lstStyle/>
        <a:p>
          <a:endParaRPr lang="ru-RU"/>
        </a:p>
      </dgm:t>
    </dgm:pt>
    <dgm:pt modelId="{B6C99302-7723-42A1-8C06-5DF6383B21D4}" type="pres">
      <dgm:prSet presAssocID="{35520E84-9574-467B-9BB5-2B536E5EB7EB}" presName="parTrans" presStyleLbl="bgSibTrans2D1" presStyleIdx="0" presStyleCnt="6"/>
      <dgm:spPr/>
      <dgm:t>
        <a:bodyPr/>
        <a:lstStyle/>
        <a:p>
          <a:endParaRPr lang="ru-RU"/>
        </a:p>
      </dgm:t>
    </dgm:pt>
    <dgm:pt modelId="{4EC53BC3-2F44-4FB8-A868-79636CE066E9}" type="pres">
      <dgm:prSet presAssocID="{98C86155-AFCA-4B56-990D-139F17583D49}" presName="node" presStyleLbl="node1" presStyleIdx="0" presStyleCnt="6">
        <dgm:presLayoutVars>
          <dgm:bulletEnabled val="1"/>
        </dgm:presLayoutVars>
      </dgm:prSet>
      <dgm:spPr/>
      <dgm:t>
        <a:bodyPr/>
        <a:lstStyle/>
        <a:p>
          <a:endParaRPr lang="ru-RU"/>
        </a:p>
      </dgm:t>
    </dgm:pt>
    <dgm:pt modelId="{417CE22C-AA1A-4392-8834-A1D8F0193DAF}" type="pres">
      <dgm:prSet presAssocID="{FA3132EB-D385-4570-B95F-9CF80CFD38CE}" presName="parTrans" presStyleLbl="bgSibTrans2D1" presStyleIdx="1" presStyleCnt="6"/>
      <dgm:spPr/>
      <dgm:t>
        <a:bodyPr/>
        <a:lstStyle/>
        <a:p>
          <a:endParaRPr lang="ru-RU"/>
        </a:p>
      </dgm:t>
    </dgm:pt>
    <dgm:pt modelId="{121074B4-F7D0-4199-AFFD-641946ED583E}" type="pres">
      <dgm:prSet presAssocID="{09C32E08-36FC-4705-86AD-13C15F7D7B39}" presName="node" presStyleLbl="node1" presStyleIdx="1" presStyleCnt="6">
        <dgm:presLayoutVars>
          <dgm:bulletEnabled val="1"/>
        </dgm:presLayoutVars>
      </dgm:prSet>
      <dgm:spPr/>
      <dgm:t>
        <a:bodyPr/>
        <a:lstStyle/>
        <a:p>
          <a:endParaRPr lang="ru-RU"/>
        </a:p>
      </dgm:t>
    </dgm:pt>
    <dgm:pt modelId="{F31ECD69-808C-4AD4-B87C-4E3F649A88E8}" type="pres">
      <dgm:prSet presAssocID="{FC7C9425-8241-4CE0-AA65-55092A7D966C}" presName="parTrans" presStyleLbl="bgSibTrans2D1" presStyleIdx="2" presStyleCnt="6"/>
      <dgm:spPr/>
      <dgm:t>
        <a:bodyPr/>
        <a:lstStyle/>
        <a:p>
          <a:endParaRPr lang="ru-RU"/>
        </a:p>
      </dgm:t>
    </dgm:pt>
    <dgm:pt modelId="{EC28361F-3222-41A5-B316-C1921563627D}" type="pres">
      <dgm:prSet presAssocID="{DBF880AA-91D8-4F3E-BB75-BA5BCB964885}" presName="node" presStyleLbl="node1" presStyleIdx="2" presStyleCnt="6">
        <dgm:presLayoutVars>
          <dgm:bulletEnabled val="1"/>
        </dgm:presLayoutVars>
      </dgm:prSet>
      <dgm:spPr/>
      <dgm:t>
        <a:bodyPr/>
        <a:lstStyle/>
        <a:p>
          <a:endParaRPr lang="ru-RU"/>
        </a:p>
      </dgm:t>
    </dgm:pt>
    <dgm:pt modelId="{23C00877-B2D6-4E23-BE18-42A2368693D0}" type="pres">
      <dgm:prSet presAssocID="{83B82350-4D8F-4903-B2F4-D58D2FCF93D9}" presName="parTrans" presStyleLbl="bgSibTrans2D1" presStyleIdx="3" presStyleCnt="6"/>
      <dgm:spPr/>
      <dgm:t>
        <a:bodyPr/>
        <a:lstStyle/>
        <a:p>
          <a:endParaRPr lang="ru-RU"/>
        </a:p>
      </dgm:t>
    </dgm:pt>
    <dgm:pt modelId="{2B36FBEB-D8FC-4B02-A660-2C8750844D3A}" type="pres">
      <dgm:prSet presAssocID="{E475B109-71D7-42C1-AD80-D9A843E77CB8}" presName="node" presStyleLbl="node1" presStyleIdx="3" presStyleCnt="6">
        <dgm:presLayoutVars>
          <dgm:bulletEnabled val="1"/>
        </dgm:presLayoutVars>
      </dgm:prSet>
      <dgm:spPr/>
      <dgm:t>
        <a:bodyPr/>
        <a:lstStyle/>
        <a:p>
          <a:endParaRPr lang="ru-RU"/>
        </a:p>
      </dgm:t>
    </dgm:pt>
    <dgm:pt modelId="{362EB82D-9D39-4AF9-9936-7AAAF03AE970}" type="pres">
      <dgm:prSet presAssocID="{CF0DFEFB-7825-4A9C-9355-05367A1A447F}" presName="parTrans" presStyleLbl="bgSibTrans2D1" presStyleIdx="4" presStyleCnt="6"/>
      <dgm:spPr/>
      <dgm:t>
        <a:bodyPr/>
        <a:lstStyle/>
        <a:p>
          <a:endParaRPr lang="ru-RU"/>
        </a:p>
      </dgm:t>
    </dgm:pt>
    <dgm:pt modelId="{384AD5BC-A5EA-4219-AABF-18FDC47248E5}" type="pres">
      <dgm:prSet presAssocID="{4623FD4C-1588-4BB9-B46D-933B9BBDBBE3}" presName="node" presStyleLbl="node1" presStyleIdx="4" presStyleCnt="6">
        <dgm:presLayoutVars>
          <dgm:bulletEnabled val="1"/>
        </dgm:presLayoutVars>
      </dgm:prSet>
      <dgm:spPr/>
      <dgm:t>
        <a:bodyPr/>
        <a:lstStyle/>
        <a:p>
          <a:endParaRPr lang="ru-RU"/>
        </a:p>
      </dgm:t>
    </dgm:pt>
    <dgm:pt modelId="{3AA7BBDA-75DE-451B-9B2B-1222859BA03B}" type="pres">
      <dgm:prSet presAssocID="{1E6C088B-B46B-4543-8A77-48BC8880C430}" presName="parTrans" presStyleLbl="bgSibTrans2D1" presStyleIdx="5" presStyleCnt="6"/>
      <dgm:spPr/>
      <dgm:t>
        <a:bodyPr/>
        <a:lstStyle/>
        <a:p>
          <a:endParaRPr lang="ru-RU"/>
        </a:p>
      </dgm:t>
    </dgm:pt>
    <dgm:pt modelId="{B20C88C7-B1D1-4D41-989D-493D654FAE0F}" type="pres">
      <dgm:prSet presAssocID="{4893A904-22B5-4AB7-AF90-7D036E86FE8B}" presName="node" presStyleLbl="node1" presStyleIdx="5" presStyleCnt="6">
        <dgm:presLayoutVars>
          <dgm:bulletEnabled val="1"/>
        </dgm:presLayoutVars>
      </dgm:prSet>
      <dgm:spPr/>
      <dgm:t>
        <a:bodyPr/>
        <a:lstStyle/>
        <a:p>
          <a:endParaRPr lang="ru-RU"/>
        </a:p>
      </dgm:t>
    </dgm:pt>
  </dgm:ptLst>
  <dgm:cxnLst>
    <dgm:cxn modelId="{04242459-2F20-4997-9CBF-74E5968302DA}" type="presOf" srcId="{35520E84-9574-467B-9BB5-2B536E5EB7EB}" destId="{B6C99302-7723-42A1-8C06-5DF6383B21D4}" srcOrd="0" destOrd="0" presId="urn:microsoft.com/office/officeart/2005/8/layout/radial4"/>
    <dgm:cxn modelId="{8F80F12A-49A8-4C10-88B7-0EC294ADB571}" srcId="{13118415-FA3F-4A3A-ACF0-895B81154832}" destId="{98C86155-AFCA-4B56-990D-139F17583D49}" srcOrd="0" destOrd="0" parTransId="{35520E84-9574-467B-9BB5-2B536E5EB7EB}" sibTransId="{073F75B3-8DC9-4693-86F7-AC65895A18A4}"/>
    <dgm:cxn modelId="{4D6A9C24-E83E-450B-B4CD-C2DB81369366}" srcId="{13118415-FA3F-4A3A-ACF0-895B81154832}" destId="{4893A904-22B5-4AB7-AF90-7D036E86FE8B}" srcOrd="5" destOrd="0" parTransId="{1E6C088B-B46B-4543-8A77-48BC8880C430}" sibTransId="{42D28C98-8741-432F-9D08-14987C478BA9}"/>
    <dgm:cxn modelId="{B1B406C8-523F-403B-BAE0-AC7A75A08D96}" type="presOf" srcId="{CF0DFEFB-7825-4A9C-9355-05367A1A447F}" destId="{362EB82D-9D39-4AF9-9936-7AAAF03AE970}" srcOrd="0" destOrd="0" presId="urn:microsoft.com/office/officeart/2005/8/layout/radial4"/>
    <dgm:cxn modelId="{AF00CA62-CA14-46E6-A06B-7D62F169DBFE}" type="presOf" srcId="{FC7C9425-8241-4CE0-AA65-55092A7D966C}" destId="{F31ECD69-808C-4AD4-B87C-4E3F649A88E8}" srcOrd="0" destOrd="0" presId="urn:microsoft.com/office/officeart/2005/8/layout/radial4"/>
    <dgm:cxn modelId="{9998A337-A65C-4F2C-A2C9-09AD16B9AF3F}" srcId="{13118415-FA3F-4A3A-ACF0-895B81154832}" destId="{09C32E08-36FC-4705-86AD-13C15F7D7B39}" srcOrd="1" destOrd="0" parTransId="{FA3132EB-D385-4570-B95F-9CF80CFD38CE}" sibTransId="{A1974079-9C2B-41CF-BF88-C2A1F47DD6C0}"/>
    <dgm:cxn modelId="{E6FE9061-CDDF-4732-A90C-BB1AE8C675C6}" type="presOf" srcId="{83B82350-4D8F-4903-B2F4-D58D2FCF93D9}" destId="{23C00877-B2D6-4E23-BE18-42A2368693D0}" srcOrd="0" destOrd="0" presId="urn:microsoft.com/office/officeart/2005/8/layout/radial4"/>
    <dgm:cxn modelId="{73C93BD2-59FB-43BD-A51F-ACCAA3E96AEC}" type="presOf" srcId="{4623FD4C-1588-4BB9-B46D-933B9BBDBBE3}" destId="{384AD5BC-A5EA-4219-AABF-18FDC47248E5}" srcOrd="0" destOrd="0" presId="urn:microsoft.com/office/officeart/2005/8/layout/radial4"/>
    <dgm:cxn modelId="{BD183E0E-9576-4496-AE68-D168F7F6B6DD}" type="presOf" srcId="{09C32E08-36FC-4705-86AD-13C15F7D7B39}" destId="{121074B4-F7D0-4199-AFFD-641946ED583E}" srcOrd="0" destOrd="0" presId="urn:microsoft.com/office/officeart/2005/8/layout/radial4"/>
    <dgm:cxn modelId="{BE33BB7C-E03F-4FEA-A366-927EFEA280A4}" type="presOf" srcId="{678ACBD5-D24E-4929-B8EE-946A90A40050}" destId="{CCBC02AF-58B5-4D11-A53A-E21ABF0A254F}" srcOrd="0" destOrd="0" presId="urn:microsoft.com/office/officeart/2005/8/layout/radial4"/>
    <dgm:cxn modelId="{2AD061F0-F831-4AC8-8ACE-F01A66B16B56}" srcId="{13118415-FA3F-4A3A-ACF0-895B81154832}" destId="{4623FD4C-1588-4BB9-B46D-933B9BBDBBE3}" srcOrd="4" destOrd="0" parTransId="{CF0DFEFB-7825-4A9C-9355-05367A1A447F}" sibTransId="{ECCF4E75-A6A8-4CF2-BB15-CC6F2D778EBF}"/>
    <dgm:cxn modelId="{79BAE2E8-C53B-49B5-9CD2-450F05F764CA}" type="presOf" srcId="{DBF880AA-91D8-4F3E-BB75-BA5BCB964885}" destId="{EC28361F-3222-41A5-B316-C1921563627D}" srcOrd="0" destOrd="0" presId="urn:microsoft.com/office/officeart/2005/8/layout/radial4"/>
    <dgm:cxn modelId="{8FECBB02-14E6-4DD6-9AAA-004AEBBC15FE}" type="presOf" srcId="{13118415-FA3F-4A3A-ACF0-895B81154832}" destId="{065F00D0-BB75-4848-94D3-745BDEA79E9C}" srcOrd="0" destOrd="0" presId="urn:microsoft.com/office/officeart/2005/8/layout/radial4"/>
    <dgm:cxn modelId="{5309DAED-8332-4CCC-B33E-288E9A7EA678}" srcId="{13118415-FA3F-4A3A-ACF0-895B81154832}" destId="{DBF880AA-91D8-4F3E-BB75-BA5BCB964885}" srcOrd="2" destOrd="0" parTransId="{FC7C9425-8241-4CE0-AA65-55092A7D966C}" sibTransId="{5901E585-B720-4E1C-B10F-3C3D9D1381D6}"/>
    <dgm:cxn modelId="{0CF1B8DE-F4C6-4EAD-B317-265926E8DCE6}" type="presOf" srcId="{98C86155-AFCA-4B56-990D-139F17583D49}" destId="{4EC53BC3-2F44-4FB8-A868-79636CE066E9}" srcOrd="0" destOrd="0" presId="urn:microsoft.com/office/officeart/2005/8/layout/radial4"/>
    <dgm:cxn modelId="{3635C27F-76D3-4F56-8854-6A74F52C921E}" type="presOf" srcId="{4893A904-22B5-4AB7-AF90-7D036E86FE8B}" destId="{B20C88C7-B1D1-4D41-989D-493D654FAE0F}" srcOrd="0" destOrd="0" presId="urn:microsoft.com/office/officeart/2005/8/layout/radial4"/>
    <dgm:cxn modelId="{0BCE2D4E-888F-4AC9-9DCA-1FD1FD1BA3E5}" type="presOf" srcId="{E475B109-71D7-42C1-AD80-D9A843E77CB8}" destId="{2B36FBEB-D8FC-4B02-A660-2C8750844D3A}" srcOrd="0" destOrd="0" presId="urn:microsoft.com/office/officeart/2005/8/layout/radial4"/>
    <dgm:cxn modelId="{1B6FE4DE-2CAC-4B81-929A-8332F9AB958B}" type="presOf" srcId="{FA3132EB-D385-4570-B95F-9CF80CFD38CE}" destId="{417CE22C-AA1A-4392-8834-A1D8F0193DAF}" srcOrd="0" destOrd="0" presId="urn:microsoft.com/office/officeart/2005/8/layout/radial4"/>
    <dgm:cxn modelId="{3A31D251-C8C5-437A-A996-B135287D194D}" srcId="{13118415-FA3F-4A3A-ACF0-895B81154832}" destId="{E475B109-71D7-42C1-AD80-D9A843E77CB8}" srcOrd="3" destOrd="0" parTransId="{83B82350-4D8F-4903-B2F4-D58D2FCF93D9}" sibTransId="{3B3BF2F6-4DF6-4824-B1A8-3A4D77244A85}"/>
    <dgm:cxn modelId="{865D8DF7-C34E-474A-B227-A01EA346A7C8}" srcId="{678ACBD5-D24E-4929-B8EE-946A90A40050}" destId="{13118415-FA3F-4A3A-ACF0-895B81154832}" srcOrd="0" destOrd="0" parTransId="{EC7C33FE-F303-4291-89C7-9B551A120757}" sibTransId="{A3F49FA9-ED97-4D5C-8DBC-AF5679865ED9}"/>
    <dgm:cxn modelId="{E2D68057-38AD-486C-A097-D26E9B15952C}" type="presOf" srcId="{1E6C088B-B46B-4543-8A77-48BC8880C430}" destId="{3AA7BBDA-75DE-451B-9B2B-1222859BA03B}" srcOrd="0" destOrd="0" presId="urn:microsoft.com/office/officeart/2005/8/layout/radial4"/>
    <dgm:cxn modelId="{2A7C789D-5E1E-4A94-A40F-BE4E9E320ACC}" type="presParOf" srcId="{CCBC02AF-58B5-4D11-A53A-E21ABF0A254F}" destId="{065F00D0-BB75-4848-94D3-745BDEA79E9C}" srcOrd="0" destOrd="0" presId="urn:microsoft.com/office/officeart/2005/8/layout/radial4"/>
    <dgm:cxn modelId="{70591C59-F653-48E3-8CC2-BCEFFCB831C5}" type="presParOf" srcId="{CCBC02AF-58B5-4D11-A53A-E21ABF0A254F}" destId="{B6C99302-7723-42A1-8C06-5DF6383B21D4}" srcOrd="1" destOrd="0" presId="urn:microsoft.com/office/officeart/2005/8/layout/radial4"/>
    <dgm:cxn modelId="{63195E34-6E44-4C1E-A51A-2C452568D4EE}" type="presParOf" srcId="{CCBC02AF-58B5-4D11-A53A-E21ABF0A254F}" destId="{4EC53BC3-2F44-4FB8-A868-79636CE066E9}" srcOrd="2" destOrd="0" presId="urn:microsoft.com/office/officeart/2005/8/layout/radial4"/>
    <dgm:cxn modelId="{4F034CBF-7371-4C6E-B2C2-EFE6A2560650}" type="presParOf" srcId="{CCBC02AF-58B5-4D11-A53A-E21ABF0A254F}" destId="{417CE22C-AA1A-4392-8834-A1D8F0193DAF}" srcOrd="3" destOrd="0" presId="urn:microsoft.com/office/officeart/2005/8/layout/radial4"/>
    <dgm:cxn modelId="{57AC53E1-BCC6-4949-B364-C07810513BEB}" type="presParOf" srcId="{CCBC02AF-58B5-4D11-A53A-E21ABF0A254F}" destId="{121074B4-F7D0-4199-AFFD-641946ED583E}" srcOrd="4" destOrd="0" presId="urn:microsoft.com/office/officeart/2005/8/layout/radial4"/>
    <dgm:cxn modelId="{397A7D66-EBA1-4317-8A45-11C01CA1454C}" type="presParOf" srcId="{CCBC02AF-58B5-4D11-A53A-E21ABF0A254F}" destId="{F31ECD69-808C-4AD4-B87C-4E3F649A88E8}" srcOrd="5" destOrd="0" presId="urn:microsoft.com/office/officeart/2005/8/layout/radial4"/>
    <dgm:cxn modelId="{EF1E251C-FC58-4B55-9357-8A1D68F9B7E4}" type="presParOf" srcId="{CCBC02AF-58B5-4D11-A53A-E21ABF0A254F}" destId="{EC28361F-3222-41A5-B316-C1921563627D}" srcOrd="6" destOrd="0" presId="urn:microsoft.com/office/officeart/2005/8/layout/radial4"/>
    <dgm:cxn modelId="{2469591C-73D0-4CC1-A650-C885858F30C3}" type="presParOf" srcId="{CCBC02AF-58B5-4D11-A53A-E21ABF0A254F}" destId="{23C00877-B2D6-4E23-BE18-42A2368693D0}" srcOrd="7" destOrd="0" presId="urn:microsoft.com/office/officeart/2005/8/layout/radial4"/>
    <dgm:cxn modelId="{AEE25B29-4698-472B-8725-7E8F51A5A0C7}" type="presParOf" srcId="{CCBC02AF-58B5-4D11-A53A-E21ABF0A254F}" destId="{2B36FBEB-D8FC-4B02-A660-2C8750844D3A}" srcOrd="8" destOrd="0" presId="urn:microsoft.com/office/officeart/2005/8/layout/radial4"/>
    <dgm:cxn modelId="{D369F920-D350-4CD7-81B8-D7978B005A81}" type="presParOf" srcId="{CCBC02AF-58B5-4D11-A53A-E21ABF0A254F}" destId="{362EB82D-9D39-4AF9-9936-7AAAF03AE970}" srcOrd="9" destOrd="0" presId="urn:microsoft.com/office/officeart/2005/8/layout/radial4"/>
    <dgm:cxn modelId="{2D3C5916-02ED-473F-9762-DE47727EF1D4}" type="presParOf" srcId="{CCBC02AF-58B5-4D11-A53A-E21ABF0A254F}" destId="{384AD5BC-A5EA-4219-AABF-18FDC47248E5}" srcOrd="10" destOrd="0" presId="urn:microsoft.com/office/officeart/2005/8/layout/radial4"/>
    <dgm:cxn modelId="{9BE991E1-E8B5-4A45-90FC-8A4D356063E0}" type="presParOf" srcId="{CCBC02AF-58B5-4D11-A53A-E21ABF0A254F}" destId="{3AA7BBDA-75DE-451B-9B2B-1222859BA03B}" srcOrd="11" destOrd="0" presId="urn:microsoft.com/office/officeart/2005/8/layout/radial4"/>
    <dgm:cxn modelId="{09C66A37-C0B1-4423-99F0-A05593AE5424}" type="presParOf" srcId="{CCBC02AF-58B5-4D11-A53A-E21ABF0A254F}" destId="{B20C88C7-B1D1-4D41-989D-493D654FAE0F}"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030DAC-C30B-4F59-AA99-04C5DFB19D1A}" type="doc">
      <dgm:prSet loTypeId="urn:microsoft.com/office/officeart/2005/8/layout/radial4" loCatId="relationship" qsTypeId="urn:microsoft.com/office/officeart/2005/8/quickstyle/3d1" qsCatId="3D" csTypeId="urn:microsoft.com/office/officeart/2005/8/colors/colorful1#1" csCatId="colorful" phldr="1"/>
      <dgm:spPr/>
      <dgm:t>
        <a:bodyPr/>
        <a:lstStyle/>
        <a:p>
          <a:endParaRPr lang="ru-RU"/>
        </a:p>
      </dgm:t>
    </dgm:pt>
    <dgm:pt modelId="{C5911732-E1F8-4C8C-805B-7521C35FC8EB}">
      <dgm:prSet phldrT="[Текст]"/>
      <dgm:spPr/>
      <dgm:t>
        <a:bodyPr/>
        <a:lstStyle/>
        <a:p>
          <a:r>
            <a:rPr lang="kk-KZ" b="1" dirty="0">
              <a:effectLst>
                <a:outerShdw blurRad="38100" dist="38100" dir="2700000" algn="tl">
                  <a:srgbClr val="000000">
                    <a:alpha val="43137"/>
                  </a:srgbClr>
                </a:outerShdw>
              </a:effectLst>
            </a:rPr>
            <a:t>Жылу берілу түрлері</a:t>
          </a:r>
          <a:endParaRPr lang="ru-RU" b="1" dirty="0">
            <a:effectLst>
              <a:outerShdw blurRad="38100" dist="38100" dir="2700000" algn="tl">
                <a:srgbClr val="000000">
                  <a:alpha val="43137"/>
                </a:srgbClr>
              </a:outerShdw>
            </a:effectLst>
          </a:endParaRPr>
        </a:p>
      </dgm:t>
    </dgm:pt>
    <dgm:pt modelId="{4485841E-7CB7-4ED7-B373-1F6C4E5420F7}" type="parTrans" cxnId="{01AD2890-A875-43A4-8011-F9030983D772}">
      <dgm:prSet/>
      <dgm:spPr/>
      <dgm:t>
        <a:bodyPr/>
        <a:lstStyle/>
        <a:p>
          <a:endParaRPr lang="ru-RU" b="1">
            <a:effectLst>
              <a:outerShdw blurRad="38100" dist="38100" dir="2700000" algn="tl">
                <a:srgbClr val="000000">
                  <a:alpha val="43137"/>
                </a:srgbClr>
              </a:outerShdw>
            </a:effectLst>
          </a:endParaRPr>
        </a:p>
      </dgm:t>
    </dgm:pt>
    <dgm:pt modelId="{08B4541B-ED08-4E04-AE6A-16A6C970D2E3}" type="sibTrans" cxnId="{01AD2890-A875-43A4-8011-F9030983D772}">
      <dgm:prSet/>
      <dgm:spPr/>
      <dgm:t>
        <a:bodyPr/>
        <a:lstStyle/>
        <a:p>
          <a:endParaRPr lang="ru-RU" b="1">
            <a:effectLst>
              <a:outerShdw blurRad="38100" dist="38100" dir="2700000" algn="tl">
                <a:srgbClr val="000000">
                  <a:alpha val="43137"/>
                </a:srgbClr>
              </a:outerShdw>
            </a:effectLst>
          </a:endParaRPr>
        </a:p>
      </dgm:t>
    </dgm:pt>
    <dgm:pt modelId="{EEE864CB-D1D9-4755-93DE-1F7E2335E0B8}">
      <dgm:prSet phldrT="[Текст]"/>
      <dgm:spPr/>
      <dgm:t>
        <a:bodyPr/>
        <a:lstStyle/>
        <a:p>
          <a:r>
            <a:rPr lang="kk-KZ" b="1" dirty="0">
              <a:effectLst>
                <a:outerShdw blurRad="38100" dist="38100" dir="2700000" algn="tl">
                  <a:srgbClr val="000000">
                    <a:alpha val="43137"/>
                  </a:srgbClr>
                </a:outerShdw>
              </a:effectLst>
            </a:rPr>
            <a:t>Жылуөткізгіштік</a:t>
          </a:r>
          <a:endParaRPr lang="ru-RU" b="1" dirty="0">
            <a:effectLst>
              <a:outerShdw blurRad="38100" dist="38100" dir="2700000" algn="tl">
                <a:srgbClr val="000000">
                  <a:alpha val="43137"/>
                </a:srgbClr>
              </a:outerShdw>
            </a:effectLst>
          </a:endParaRPr>
        </a:p>
      </dgm:t>
    </dgm:pt>
    <dgm:pt modelId="{F74D76E1-6CD3-4779-BA2B-0D11E41BCAAA}" type="parTrans" cxnId="{5A8C37A3-8C31-4196-8B46-A3F6EA5BF094}">
      <dgm:prSet/>
      <dgm:spPr/>
      <dgm:t>
        <a:bodyPr/>
        <a:lstStyle/>
        <a:p>
          <a:endParaRPr lang="ru-RU" b="1">
            <a:effectLst>
              <a:outerShdw blurRad="38100" dist="38100" dir="2700000" algn="tl">
                <a:srgbClr val="000000">
                  <a:alpha val="43137"/>
                </a:srgbClr>
              </a:outerShdw>
            </a:effectLst>
          </a:endParaRPr>
        </a:p>
      </dgm:t>
    </dgm:pt>
    <dgm:pt modelId="{5EF977E2-BC33-4340-A9FB-1393C2754F23}" type="sibTrans" cxnId="{5A8C37A3-8C31-4196-8B46-A3F6EA5BF094}">
      <dgm:prSet/>
      <dgm:spPr/>
      <dgm:t>
        <a:bodyPr/>
        <a:lstStyle/>
        <a:p>
          <a:endParaRPr lang="ru-RU" b="1">
            <a:effectLst>
              <a:outerShdw blurRad="38100" dist="38100" dir="2700000" algn="tl">
                <a:srgbClr val="000000">
                  <a:alpha val="43137"/>
                </a:srgbClr>
              </a:outerShdw>
            </a:effectLst>
          </a:endParaRPr>
        </a:p>
      </dgm:t>
    </dgm:pt>
    <dgm:pt modelId="{A160C848-5F6C-4103-BC22-05DEC07607DD}">
      <dgm:prSet phldrT="[Текст]"/>
      <dgm:spPr/>
      <dgm:t>
        <a:bodyPr/>
        <a:lstStyle/>
        <a:p>
          <a:r>
            <a:rPr lang="kk-KZ" b="1" dirty="0">
              <a:effectLst>
                <a:outerShdw blurRad="38100" dist="38100" dir="2700000" algn="tl">
                  <a:srgbClr val="000000">
                    <a:alpha val="43137"/>
                  </a:srgbClr>
                </a:outerShdw>
              </a:effectLst>
            </a:rPr>
            <a:t>Конвекция</a:t>
          </a:r>
          <a:endParaRPr lang="ru-RU" b="1" dirty="0">
            <a:effectLst>
              <a:outerShdw blurRad="38100" dist="38100" dir="2700000" algn="tl">
                <a:srgbClr val="000000">
                  <a:alpha val="43137"/>
                </a:srgbClr>
              </a:outerShdw>
            </a:effectLst>
          </a:endParaRPr>
        </a:p>
      </dgm:t>
    </dgm:pt>
    <dgm:pt modelId="{E542EFED-58D2-4B6D-81DF-81A589591D1C}" type="parTrans" cxnId="{D3DFA18C-1FAB-4298-B4B0-C37BB5A82284}">
      <dgm:prSet/>
      <dgm:spPr/>
      <dgm:t>
        <a:bodyPr/>
        <a:lstStyle/>
        <a:p>
          <a:endParaRPr lang="ru-RU" b="1">
            <a:effectLst>
              <a:outerShdw blurRad="38100" dist="38100" dir="2700000" algn="tl">
                <a:srgbClr val="000000">
                  <a:alpha val="43137"/>
                </a:srgbClr>
              </a:outerShdw>
            </a:effectLst>
          </a:endParaRPr>
        </a:p>
      </dgm:t>
    </dgm:pt>
    <dgm:pt modelId="{A409AAA5-25AF-4A17-804A-D74EB0675FA1}" type="sibTrans" cxnId="{D3DFA18C-1FAB-4298-B4B0-C37BB5A82284}">
      <dgm:prSet/>
      <dgm:spPr/>
      <dgm:t>
        <a:bodyPr/>
        <a:lstStyle/>
        <a:p>
          <a:endParaRPr lang="ru-RU" b="1">
            <a:effectLst>
              <a:outerShdw blurRad="38100" dist="38100" dir="2700000" algn="tl">
                <a:srgbClr val="000000">
                  <a:alpha val="43137"/>
                </a:srgbClr>
              </a:outerShdw>
            </a:effectLst>
          </a:endParaRPr>
        </a:p>
      </dgm:t>
    </dgm:pt>
    <dgm:pt modelId="{1494085D-83CD-45EB-9D60-4AF746B823E8}">
      <dgm:prSet phldrT="[Текст]"/>
      <dgm:spPr/>
      <dgm:t>
        <a:bodyPr/>
        <a:lstStyle/>
        <a:p>
          <a:r>
            <a:rPr lang="kk-KZ" b="1" dirty="0">
              <a:effectLst>
                <a:outerShdw blurRad="38100" dist="38100" dir="2700000" algn="tl">
                  <a:srgbClr val="000000">
                    <a:alpha val="43137"/>
                  </a:srgbClr>
                </a:outerShdw>
              </a:effectLst>
            </a:rPr>
            <a:t>Сәуле шығару</a:t>
          </a:r>
          <a:endParaRPr lang="ru-RU" b="1" dirty="0">
            <a:effectLst>
              <a:outerShdw blurRad="38100" dist="38100" dir="2700000" algn="tl">
                <a:srgbClr val="000000">
                  <a:alpha val="43137"/>
                </a:srgbClr>
              </a:outerShdw>
            </a:effectLst>
          </a:endParaRPr>
        </a:p>
      </dgm:t>
    </dgm:pt>
    <dgm:pt modelId="{33EFAF97-75B1-4B75-88E7-CEB2787AAB96}" type="parTrans" cxnId="{A627C2C3-9A11-4AC4-94C9-CCAF21CC9F1F}">
      <dgm:prSet/>
      <dgm:spPr/>
      <dgm:t>
        <a:bodyPr/>
        <a:lstStyle/>
        <a:p>
          <a:endParaRPr lang="ru-RU" b="1">
            <a:effectLst>
              <a:outerShdw blurRad="38100" dist="38100" dir="2700000" algn="tl">
                <a:srgbClr val="000000">
                  <a:alpha val="43137"/>
                </a:srgbClr>
              </a:outerShdw>
            </a:effectLst>
          </a:endParaRPr>
        </a:p>
      </dgm:t>
    </dgm:pt>
    <dgm:pt modelId="{1EE07D44-C94A-4B8C-9D4E-4E36D96BB0A6}" type="sibTrans" cxnId="{A627C2C3-9A11-4AC4-94C9-CCAF21CC9F1F}">
      <dgm:prSet/>
      <dgm:spPr/>
      <dgm:t>
        <a:bodyPr/>
        <a:lstStyle/>
        <a:p>
          <a:endParaRPr lang="ru-RU" b="1">
            <a:effectLst>
              <a:outerShdw blurRad="38100" dist="38100" dir="2700000" algn="tl">
                <a:srgbClr val="000000">
                  <a:alpha val="43137"/>
                </a:srgbClr>
              </a:outerShdw>
            </a:effectLst>
          </a:endParaRPr>
        </a:p>
      </dgm:t>
    </dgm:pt>
    <dgm:pt modelId="{4BB12CE2-626E-48E7-BB93-C4B9A1E57462}" type="pres">
      <dgm:prSet presAssocID="{A5030DAC-C30B-4F59-AA99-04C5DFB19D1A}" presName="cycle" presStyleCnt="0">
        <dgm:presLayoutVars>
          <dgm:chMax val="1"/>
          <dgm:dir/>
          <dgm:animLvl val="ctr"/>
          <dgm:resizeHandles val="exact"/>
        </dgm:presLayoutVars>
      </dgm:prSet>
      <dgm:spPr/>
      <dgm:t>
        <a:bodyPr/>
        <a:lstStyle/>
        <a:p>
          <a:endParaRPr lang="ru-RU"/>
        </a:p>
      </dgm:t>
    </dgm:pt>
    <dgm:pt modelId="{3EF46810-42B0-4D7F-95AA-DE631FDD9EA0}" type="pres">
      <dgm:prSet presAssocID="{C5911732-E1F8-4C8C-805B-7521C35FC8EB}" presName="centerShape" presStyleLbl="node0" presStyleIdx="0" presStyleCnt="1"/>
      <dgm:spPr/>
      <dgm:t>
        <a:bodyPr/>
        <a:lstStyle/>
        <a:p>
          <a:endParaRPr lang="ru-RU"/>
        </a:p>
      </dgm:t>
    </dgm:pt>
    <dgm:pt modelId="{20467222-B24B-499E-B915-F014002C1082}" type="pres">
      <dgm:prSet presAssocID="{F74D76E1-6CD3-4779-BA2B-0D11E41BCAAA}" presName="parTrans" presStyleLbl="bgSibTrans2D1" presStyleIdx="0" presStyleCnt="3"/>
      <dgm:spPr/>
      <dgm:t>
        <a:bodyPr/>
        <a:lstStyle/>
        <a:p>
          <a:endParaRPr lang="ru-RU"/>
        </a:p>
      </dgm:t>
    </dgm:pt>
    <dgm:pt modelId="{B424C7A4-CE7F-492F-9A57-879B4E6437F2}" type="pres">
      <dgm:prSet presAssocID="{EEE864CB-D1D9-4755-93DE-1F7E2335E0B8}" presName="node" presStyleLbl="node1" presStyleIdx="0" presStyleCnt="3">
        <dgm:presLayoutVars>
          <dgm:bulletEnabled val="1"/>
        </dgm:presLayoutVars>
      </dgm:prSet>
      <dgm:spPr/>
      <dgm:t>
        <a:bodyPr/>
        <a:lstStyle/>
        <a:p>
          <a:endParaRPr lang="ru-RU"/>
        </a:p>
      </dgm:t>
    </dgm:pt>
    <dgm:pt modelId="{70E8D171-973F-4764-8FA8-8BEFFE0A1F0F}" type="pres">
      <dgm:prSet presAssocID="{E542EFED-58D2-4B6D-81DF-81A589591D1C}" presName="parTrans" presStyleLbl="bgSibTrans2D1" presStyleIdx="1" presStyleCnt="3"/>
      <dgm:spPr/>
      <dgm:t>
        <a:bodyPr/>
        <a:lstStyle/>
        <a:p>
          <a:endParaRPr lang="ru-RU"/>
        </a:p>
      </dgm:t>
    </dgm:pt>
    <dgm:pt modelId="{D809A8AD-55C4-4D4D-B75E-10B1AB53C835}" type="pres">
      <dgm:prSet presAssocID="{A160C848-5F6C-4103-BC22-05DEC07607DD}" presName="node" presStyleLbl="node1" presStyleIdx="1" presStyleCnt="3">
        <dgm:presLayoutVars>
          <dgm:bulletEnabled val="1"/>
        </dgm:presLayoutVars>
      </dgm:prSet>
      <dgm:spPr/>
      <dgm:t>
        <a:bodyPr/>
        <a:lstStyle/>
        <a:p>
          <a:endParaRPr lang="ru-RU"/>
        </a:p>
      </dgm:t>
    </dgm:pt>
    <dgm:pt modelId="{55814462-12AB-4BAD-92E0-D28F41B998C7}" type="pres">
      <dgm:prSet presAssocID="{33EFAF97-75B1-4B75-88E7-CEB2787AAB96}" presName="parTrans" presStyleLbl="bgSibTrans2D1" presStyleIdx="2" presStyleCnt="3"/>
      <dgm:spPr/>
      <dgm:t>
        <a:bodyPr/>
        <a:lstStyle/>
        <a:p>
          <a:endParaRPr lang="ru-RU"/>
        </a:p>
      </dgm:t>
    </dgm:pt>
    <dgm:pt modelId="{9D630F22-F4AC-44D8-92AC-9457A590FB23}" type="pres">
      <dgm:prSet presAssocID="{1494085D-83CD-45EB-9D60-4AF746B823E8}" presName="node" presStyleLbl="node1" presStyleIdx="2" presStyleCnt="3" custRadScaleRad="85892" custRadScaleInc="47046">
        <dgm:presLayoutVars>
          <dgm:bulletEnabled val="1"/>
        </dgm:presLayoutVars>
      </dgm:prSet>
      <dgm:spPr/>
      <dgm:t>
        <a:bodyPr/>
        <a:lstStyle/>
        <a:p>
          <a:endParaRPr lang="ru-RU"/>
        </a:p>
      </dgm:t>
    </dgm:pt>
  </dgm:ptLst>
  <dgm:cxnLst>
    <dgm:cxn modelId="{2EB97AD8-7C55-459A-9D0C-20F013990566}" type="presOf" srcId="{F74D76E1-6CD3-4779-BA2B-0D11E41BCAAA}" destId="{20467222-B24B-499E-B915-F014002C1082}" srcOrd="0" destOrd="0" presId="urn:microsoft.com/office/officeart/2005/8/layout/radial4"/>
    <dgm:cxn modelId="{A627C2C3-9A11-4AC4-94C9-CCAF21CC9F1F}" srcId="{C5911732-E1F8-4C8C-805B-7521C35FC8EB}" destId="{1494085D-83CD-45EB-9D60-4AF746B823E8}" srcOrd="2" destOrd="0" parTransId="{33EFAF97-75B1-4B75-88E7-CEB2787AAB96}" sibTransId="{1EE07D44-C94A-4B8C-9D4E-4E36D96BB0A6}"/>
    <dgm:cxn modelId="{8DA6A040-AC64-4713-935A-726EBAEB0737}" type="presOf" srcId="{EEE864CB-D1D9-4755-93DE-1F7E2335E0B8}" destId="{B424C7A4-CE7F-492F-9A57-879B4E6437F2}" srcOrd="0" destOrd="0" presId="urn:microsoft.com/office/officeart/2005/8/layout/radial4"/>
    <dgm:cxn modelId="{D3DFA18C-1FAB-4298-B4B0-C37BB5A82284}" srcId="{C5911732-E1F8-4C8C-805B-7521C35FC8EB}" destId="{A160C848-5F6C-4103-BC22-05DEC07607DD}" srcOrd="1" destOrd="0" parTransId="{E542EFED-58D2-4B6D-81DF-81A589591D1C}" sibTransId="{A409AAA5-25AF-4A17-804A-D74EB0675FA1}"/>
    <dgm:cxn modelId="{01AD2890-A875-43A4-8011-F9030983D772}" srcId="{A5030DAC-C30B-4F59-AA99-04C5DFB19D1A}" destId="{C5911732-E1F8-4C8C-805B-7521C35FC8EB}" srcOrd="0" destOrd="0" parTransId="{4485841E-7CB7-4ED7-B373-1F6C4E5420F7}" sibTransId="{08B4541B-ED08-4E04-AE6A-16A6C970D2E3}"/>
    <dgm:cxn modelId="{430E612F-2D82-47A9-9C38-0A9944422976}" type="presOf" srcId="{1494085D-83CD-45EB-9D60-4AF746B823E8}" destId="{9D630F22-F4AC-44D8-92AC-9457A590FB23}" srcOrd="0" destOrd="0" presId="urn:microsoft.com/office/officeart/2005/8/layout/radial4"/>
    <dgm:cxn modelId="{4B97F5A0-F9D8-43E6-8218-C855873162D3}" type="presOf" srcId="{A160C848-5F6C-4103-BC22-05DEC07607DD}" destId="{D809A8AD-55C4-4D4D-B75E-10B1AB53C835}" srcOrd="0" destOrd="0" presId="urn:microsoft.com/office/officeart/2005/8/layout/radial4"/>
    <dgm:cxn modelId="{52D28CCC-BDE1-47BD-8D38-4F2A407B957E}" type="presOf" srcId="{E542EFED-58D2-4B6D-81DF-81A589591D1C}" destId="{70E8D171-973F-4764-8FA8-8BEFFE0A1F0F}" srcOrd="0" destOrd="0" presId="urn:microsoft.com/office/officeart/2005/8/layout/radial4"/>
    <dgm:cxn modelId="{5A8C37A3-8C31-4196-8B46-A3F6EA5BF094}" srcId="{C5911732-E1F8-4C8C-805B-7521C35FC8EB}" destId="{EEE864CB-D1D9-4755-93DE-1F7E2335E0B8}" srcOrd="0" destOrd="0" parTransId="{F74D76E1-6CD3-4779-BA2B-0D11E41BCAAA}" sibTransId="{5EF977E2-BC33-4340-A9FB-1393C2754F23}"/>
    <dgm:cxn modelId="{1551C42C-59D4-44DC-8218-D2CCBA4733C7}" type="presOf" srcId="{A5030DAC-C30B-4F59-AA99-04C5DFB19D1A}" destId="{4BB12CE2-626E-48E7-BB93-C4B9A1E57462}" srcOrd="0" destOrd="0" presId="urn:microsoft.com/office/officeart/2005/8/layout/radial4"/>
    <dgm:cxn modelId="{A924195B-D3C5-42F6-8807-86C673FC5934}" type="presOf" srcId="{33EFAF97-75B1-4B75-88E7-CEB2787AAB96}" destId="{55814462-12AB-4BAD-92E0-D28F41B998C7}" srcOrd="0" destOrd="0" presId="urn:microsoft.com/office/officeart/2005/8/layout/radial4"/>
    <dgm:cxn modelId="{B70E717E-6D6E-4F7F-971A-50B08B2D3AC1}" type="presOf" srcId="{C5911732-E1F8-4C8C-805B-7521C35FC8EB}" destId="{3EF46810-42B0-4D7F-95AA-DE631FDD9EA0}" srcOrd="0" destOrd="0" presId="urn:microsoft.com/office/officeart/2005/8/layout/radial4"/>
    <dgm:cxn modelId="{E3BFB1C0-52BB-4B4E-957E-0188430F8F10}" type="presParOf" srcId="{4BB12CE2-626E-48E7-BB93-C4B9A1E57462}" destId="{3EF46810-42B0-4D7F-95AA-DE631FDD9EA0}" srcOrd="0" destOrd="0" presId="urn:microsoft.com/office/officeart/2005/8/layout/radial4"/>
    <dgm:cxn modelId="{DAC74039-E87A-46E3-933C-31F75EDBFAFC}" type="presParOf" srcId="{4BB12CE2-626E-48E7-BB93-C4B9A1E57462}" destId="{20467222-B24B-499E-B915-F014002C1082}" srcOrd="1" destOrd="0" presId="urn:microsoft.com/office/officeart/2005/8/layout/radial4"/>
    <dgm:cxn modelId="{AA317FC5-FBCE-4AAF-BE2D-3B6F3A75210F}" type="presParOf" srcId="{4BB12CE2-626E-48E7-BB93-C4B9A1E57462}" destId="{B424C7A4-CE7F-492F-9A57-879B4E6437F2}" srcOrd="2" destOrd="0" presId="urn:microsoft.com/office/officeart/2005/8/layout/radial4"/>
    <dgm:cxn modelId="{F48D0BC6-3339-45F7-88F2-EC11BB4572BD}" type="presParOf" srcId="{4BB12CE2-626E-48E7-BB93-C4B9A1E57462}" destId="{70E8D171-973F-4764-8FA8-8BEFFE0A1F0F}" srcOrd="3" destOrd="0" presId="urn:microsoft.com/office/officeart/2005/8/layout/radial4"/>
    <dgm:cxn modelId="{3EDE3DF9-6E5A-46C0-9588-F28DFDCB94C8}" type="presParOf" srcId="{4BB12CE2-626E-48E7-BB93-C4B9A1E57462}" destId="{D809A8AD-55C4-4D4D-B75E-10B1AB53C835}" srcOrd="4" destOrd="0" presId="urn:microsoft.com/office/officeart/2005/8/layout/radial4"/>
    <dgm:cxn modelId="{72D0EE2D-FB47-47A2-AA02-730166820B2F}" type="presParOf" srcId="{4BB12CE2-626E-48E7-BB93-C4B9A1E57462}" destId="{55814462-12AB-4BAD-92E0-D28F41B998C7}" srcOrd="5" destOrd="0" presId="urn:microsoft.com/office/officeart/2005/8/layout/radial4"/>
    <dgm:cxn modelId="{C6E5D165-8495-4C9C-85DF-FC9D2181D33B}" type="presParOf" srcId="{4BB12CE2-626E-48E7-BB93-C4B9A1E57462}" destId="{9D630F22-F4AC-44D8-92AC-9457A590FB2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CE9772-5018-4139-B439-D56CAA6AB450}" type="doc">
      <dgm:prSet loTypeId="urn:microsoft.com/office/officeart/2005/8/layout/chevron2" loCatId="list" qsTypeId="urn:microsoft.com/office/officeart/2005/8/quickstyle/3d1" qsCatId="3D" csTypeId="urn:microsoft.com/office/officeart/2005/8/colors/colorful1#2" csCatId="colorful" phldr="1"/>
      <dgm:spPr/>
      <dgm:t>
        <a:bodyPr/>
        <a:lstStyle/>
        <a:p>
          <a:endParaRPr lang="ru-RU"/>
        </a:p>
      </dgm:t>
    </dgm:pt>
    <dgm:pt modelId="{978E8FDE-B7C1-4580-A218-E815DA0C2E33}">
      <dgm:prSet phldrT="[Текст]" custT="1"/>
      <dgm:spPr/>
      <dgm:t>
        <a:bodyPr/>
        <a:lstStyle/>
        <a:p>
          <a:pPr algn="just"/>
          <a:r>
            <a:rPr lang="ru-RU" sz="1800" dirty="0"/>
            <a:t>Интерактивное учебное пособие «Наглядная физика». МКТ и термодинамика. Издательство «Экзамен», Москва, 2012.</a:t>
          </a:r>
        </a:p>
      </dgm:t>
    </dgm:pt>
    <dgm:pt modelId="{F08F6D23-F863-4370-B6C9-D929B5E8C13A}" type="parTrans" cxnId="{1CC18A42-F809-4E26-94BA-80710DF5C220}">
      <dgm:prSet/>
      <dgm:spPr/>
      <dgm:t>
        <a:bodyPr/>
        <a:lstStyle/>
        <a:p>
          <a:pPr algn="just"/>
          <a:endParaRPr lang="ru-RU" sz="1800"/>
        </a:p>
      </dgm:t>
    </dgm:pt>
    <dgm:pt modelId="{3F3A2232-8727-4088-8F13-A35555958E5B}" type="sibTrans" cxnId="{1CC18A42-F809-4E26-94BA-80710DF5C220}">
      <dgm:prSet/>
      <dgm:spPr/>
      <dgm:t>
        <a:bodyPr/>
        <a:lstStyle/>
        <a:p>
          <a:pPr algn="just"/>
          <a:endParaRPr lang="ru-RU" sz="1800"/>
        </a:p>
      </dgm:t>
    </dgm:pt>
    <dgm:pt modelId="{7BDCAC39-3B2A-46A9-8936-ABE1C10B48C7}">
      <dgm:prSet phldrT="[Текст]" custT="1"/>
      <dgm:spPr/>
      <dgm:t>
        <a:bodyPr/>
        <a:lstStyle/>
        <a:p>
          <a:pPr algn="just"/>
          <a:endParaRPr lang="ru-RU" sz="1800" dirty="0"/>
        </a:p>
      </dgm:t>
    </dgm:pt>
    <dgm:pt modelId="{D9E68E48-3FDA-45C7-A58F-29464A279B6D}" type="parTrans" cxnId="{D1921AF6-F8BE-46DF-B543-E945FFF19D06}">
      <dgm:prSet/>
      <dgm:spPr/>
      <dgm:t>
        <a:bodyPr/>
        <a:lstStyle/>
        <a:p>
          <a:pPr algn="just"/>
          <a:endParaRPr lang="ru-RU" sz="1800"/>
        </a:p>
      </dgm:t>
    </dgm:pt>
    <dgm:pt modelId="{B139115B-5B1A-4206-9213-C7C62A0C8DF4}" type="sibTrans" cxnId="{D1921AF6-F8BE-46DF-B543-E945FFF19D06}">
      <dgm:prSet/>
      <dgm:spPr/>
      <dgm:t>
        <a:bodyPr/>
        <a:lstStyle/>
        <a:p>
          <a:pPr algn="just"/>
          <a:endParaRPr lang="ru-RU" sz="1800"/>
        </a:p>
      </dgm:t>
    </dgm:pt>
    <dgm:pt modelId="{02389ABF-26DE-4EFE-A9AD-97ED3D6A8524}">
      <dgm:prSet phldrT="[Текст]" custT="1"/>
      <dgm:spPr/>
      <dgm:t>
        <a:bodyPr/>
        <a:lstStyle/>
        <a:p>
          <a:pPr algn="l"/>
          <a:r>
            <a:rPr lang="ru-RU" sz="1800" dirty="0"/>
            <a:t>Сайт «Открытая физика» </a:t>
          </a:r>
          <a:r>
            <a:rPr lang="en-US" sz="1800" u="sng" dirty="0">
              <a:hlinkClick xmlns:r="http://schemas.openxmlformats.org/officeDocument/2006/relationships" r:id="rId1"/>
            </a:rPr>
            <a:t>http://www.college.ru/physycs/courses/op25part1/content/chapter3/section/paragraph12/  theory .html</a:t>
          </a:r>
          <a:endParaRPr lang="ru-RU" sz="1800" dirty="0"/>
        </a:p>
      </dgm:t>
    </dgm:pt>
    <dgm:pt modelId="{BA2D2599-A2A7-41E5-A111-E5F26C148A5A}" type="parTrans" cxnId="{1A60F2E2-EB1A-406E-B14E-CCD9D7AE7852}">
      <dgm:prSet/>
      <dgm:spPr/>
      <dgm:t>
        <a:bodyPr/>
        <a:lstStyle/>
        <a:p>
          <a:pPr algn="just"/>
          <a:endParaRPr lang="ru-RU" sz="1800"/>
        </a:p>
      </dgm:t>
    </dgm:pt>
    <dgm:pt modelId="{C3E6C70C-23B1-403C-B4E6-58CA79F32FAE}" type="sibTrans" cxnId="{1A60F2E2-EB1A-406E-B14E-CCD9D7AE7852}">
      <dgm:prSet/>
      <dgm:spPr/>
      <dgm:t>
        <a:bodyPr/>
        <a:lstStyle/>
        <a:p>
          <a:pPr algn="just"/>
          <a:endParaRPr lang="ru-RU" sz="1800"/>
        </a:p>
      </dgm:t>
    </dgm:pt>
    <dgm:pt modelId="{8D8CA51C-9F24-4BA3-8624-5C074E61F77E}">
      <dgm:prSet phldrT="[Текст]" custT="1"/>
      <dgm:spPr/>
      <dgm:t>
        <a:bodyPr/>
        <a:lstStyle/>
        <a:p>
          <a:pPr algn="just"/>
          <a:endParaRPr lang="ru-RU" sz="1800" dirty="0"/>
        </a:p>
      </dgm:t>
    </dgm:pt>
    <dgm:pt modelId="{D933B98A-403F-4B5B-B7EC-A04956DD46E3}" type="parTrans" cxnId="{B5D68255-1345-49BF-A535-ADEA3DE69E93}">
      <dgm:prSet/>
      <dgm:spPr/>
      <dgm:t>
        <a:bodyPr/>
        <a:lstStyle/>
        <a:p>
          <a:pPr algn="just"/>
          <a:endParaRPr lang="ru-RU" sz="1800"/>
        </a:p>
      </dgm:t>
    </dgm:pt>
    <dgm:pt modelId="{22F08485-1DD0-480C-994D-56A1E46579BB}" type="sibTrans" cxnId="{B5D68255-1345-49BF-A535-ADEA3DE69E93}">
      <dgm:prSet/>
      <dgm:spPr/>
      <dgm:t>
        <a:bodyPr/>
        <a:lstStyle/>
        <a:p>
          <a:pPr algn="just"/>
          <a:endParaRPr lang="ru-RU" sz="1800"/>
        </a:p>
      </dgm:t>
    </dgm:pt>
    <dgm:pt modelId="{F32E4304-3313-4C29-AB82-B427B3E5A739}">
      <dgm:prSet phldrT="[Текст]" custT="1"/>
      <dgm:spPr/>
      <dgm:t>
        <a:bodyPr/>
        <a:lstStyle/>
        <a:p>
          <a:pPr algn="just"/>
          <a:r>
            <a:rPr lang="ru-RU" sz="1800" dirty="0"/>
            <a:t>Физика. Библиотека наглядных пособий. Под. ред. </a:t>
          </a:r>
          <a:r>
            <a:rPr lang="ru-RU" sz="1800" dirty="0" err="1"/>
            <a:t>Ханнанова</a:t>
          </a:r>
          <a:r>
            <a:rPr lang="ru-RU" sz="1800" dirty="0"/>
            <a:t> Н.К.–М.: Дрофа.2004. </a:t>
          </a:r>
        </a:p>
      </dgm:t>
    </dgm:pt>
    <dgm:pt modelId="{272B5119-3D82-4D71-A95C-F33DC10DE836}" type="parTrans" cxnId="{87DB89FB-C182-495D-8CDC-8181C90A0EC1}">
      <dgm:prSet/>
      <dgm:spPr/>
      <dgm:t>
        <a:bodyPr/>
        <a:lstStyle/>
        <a:p>
          <a:pPr algn="just"/>
          <a:endParaRPr lang="ru-RU" sz="1800"/>
        </a:p>
      </dgm:t>
    </dgm:pt>
    <dgm:pt modelId="{74548AFC-D4A5-47A3-8555-5010EC1E46F4}" type="sibTrans" cxnId="{87DB89FB-C182-495D-8CDC-8181C90A0EC1}">
      <dgm:prSet/>
      <dgm:spPr/>
      <dgm:t>
        <a:bodyPr/>
        <a:lstStyle/>
        <a:p>
          <a:pPr algn="just"/>
          <a:endParaRPr lang="ru-RU" sz="1800"/>
        </a:p>
      </dgm:t>
    </dgm:pt>
    <dgm:pt modelId="{0CF76680-E76D-4B0B-8475-3FD643E13BF7}">
      <dgm:prSet phldrT="[Текст]" custT="1"/>
      <dgm:spPr/>
      <dgm:t>
        <a:bodyPr/>
        <a:lstStyle/>
        <a:p>
          <a:pPr algn="just"/>
          <a:endParaRPr lang="ru-RU" sz="1800" dirty="0"/>
        </a:p>
      </dgm:t>
    </dgm:pt>
    <dgm:pt modelId="{DE057AD8-51AC-47F7-96FA-32550AC907B8}" type="parTrans" cxnId="{C7609E58-3BBB-4BC0-A24D-F9C71C820D74}">
      <dgm:prSet/>
      <dgm:spPr/>
      <dgm:t>
        <a:bodyPr/>
        <a:lstStyle/>
        <a:p>
          <a:pPr algn="just"/>
          <a:endParaRPr lang="ru-RU" sz="1800"/>
        </a:p>
      </dgm:t>
    </dgm:pt>
    <dgm:pt modelId="{1F88B4B4-5AA9-48AB-9654-A201989BE4C0}" type="sibTrans" cxnId="{C7609E58-3BBB-4BC0-A24D-F9C71C820D74}">
      <dgm:prSet/>
      <dgm:spPr/>
      <dgm:t>
        <a:bodyPr/>
        <a:lstStyle/>
        <a:p>
          <a:pPr algn="just"/>
          <a:endParaRPr lang="ru-RU" sz="1800"/>
        </a:p>
      </dgm:t>
    </dgm:pt>
    <dgm:pt modelId="{C542D6D4-2A5E-446F-B2AD-0FC32DDBCD18}">
      <dgm:prSet custT="1"/>
      <dgm:spPr/>
      <dgm:t>
        <a:bodyPr/>
        <a:lstStyle/>
        <a:p>
          <a:pPr algn="just"/>
          <a:r>
            <a:rPr lang="ru-RU" sz="1800" dirty="0"/>
            <a:t>Открытая физика [текст, рисунки]   </a:t>
          </a:r>
          <a:r>
            <a:rPr lang="en-US" sz="1800" u="sng" dirty="0">
              <a:hlinkClick xmlns:r="http://schemas.openxmlformats.org/officeDocument/2006/relationships" r:id="rId2"/>
            </a:rPr>
            <a:t>http</a:t>
          </a:r>
          <a:r>
            <a:rPr lang="ru-RU" sz="1800" u="sng" dirty="0">
              <a:hlinkClick xmlns:r="http://schemas.openxmlformats.org/officeDocument/2006/relationships" r:id="rId2"/>
            </a:rPr>
            <a:t>://</a:t>
          </a:r>
          <a:r>
            <a:rPr lang="en-US" sz="1800" u="sng" dirty="0">
              <a:hlinkClick xmlns:r="http://schemas.openxmlformats.org/officeDocument/2006/relationships" r:id="rId2"/>
            </a:rPr>
            <a:t>www</a:t>
          </a:r>
          <a:r>
            <a:rPr lang="ru-RU" sz="1800" u="sng" dirty="0">
              <a:hlinkClick xmlns:r="http://schemas.openxmlformats.org/officeDocument/2006/relationships" r:id="rId2"/>
            </a:rPr>
            <a:t>.</a:t>
          </a:r>
          <a:r>
            <a:rPr lang="en-US" sz="1800" u="sng" dirty="0">
              <a:hlinkClick xmlns:r="http://schemas.openxmlformats.org/officeDocument/2006/relationships" r:id="rId2"/>
            </a:rPr>
            <a:t>physics</a:t>
          </a:r>
          <a:r>
            <a:rPr lang="ru-RU" sz="1800" u="sng" dirty="0">
              <a:hlinkClick xmlns:r="http://schemas.openxmlformats.org/officeDocument/2006/relationships" r:id="rId2"/>
            </a:rPr>
            <a:t>.</a:t>
          </a:r>
          <a:r>
            <a:rPr lang="en-US" sz="1800" u="sng" dirty="0" err="1">
              <a:hlinkClick xmlns:r="http://schemas.openxmlformats.org/officeDocument/2006/relationships" r:id="rId2"/>
            </a:rPr>
            <a:t>ru</a:t>
          </a:r>
          <a:r>
            <a:rPr lang="ru-RU" sz="1800" dirty="0"/>
            <a:t> </a:t>
          </a:r>
          <a:endParaRPr lang="kk-KZ" altLang="ru-RU" sz="1800" dirty="0">
            <a:cs typeface="Times New Roman" pitchFamily="18" charset="0"/>
          </a:endParaRPr>
        </a:p>
      </dgm:t>
    </dgm:pt>
    <dgm:pt modelId="{E7899679-6D53-4E8E-9C25-97A940777320}" type="parTrans" cxnId="{5EB148A4-9DAF-4A93-AC46-9D854434D024}">
      <dgm:prSet/>
      <dgm:spPr/>
      <dgm:t>
        <a:bodyPr/>
        <a:lstStyle/>
        <a:p>
          <a:pPr algn="just"/>
          <a:endParaRPr lang="ru-RU" sz="1800"/>
        </a:p>
      </dgm:t>
    </dgm:pt>
    <dgm:pt modelId="{7B615C0B-C60A-4251-A5FA-2A2B462D425B}" type="sibTrans" cxnId="{5EB148A4-9DAF-4A93-AC46-9D854434D024}">
      <dgm:prSet/>
      <dgm:spPr/>
      <dgm:t>
        <a:bodyPr/>
        <a:lstStyle/>
        <a:p>
          <a:pPr algn="just"/>
          <a:endParaRPr lang="ru-RU" sz="1800"/>
        </a:p>
      </dgm:t>
    </dgm:pt>
    <dgm:pt modelId="{D83F4452-6C96-4EED-87E7-A92DD21DC847}">
      <dgm:prSet custT="1"/>
      <dgm:spPr/>
      <dgm:t>
        <a:bodyPr/>
        <a:lstStyle/>
        <a:p>
          <a:pPr algn="just"/>
          <a:endParaRPr lang="kk-KZ" altLang="ru-RU" sz="1800" dirty="0">
            <a:cs typeface="Times New Roman" pitchFamily="18" charset="0"/>
          </a:endParaRPr>
        </a:p>
      </dgm:t>
    </dgm:pt>
    <dgm:pt modelId="{038BD315-70D3-4A9A-892C-6F9429F7FBB4}" type="parTrans" cxnId="{B6216EC6-BACF-4AA7-85A4-46EA4E8E8E90}">
      <dgm:prSet/>
      <dgm:spPr/>
      <dgm:t>
        <a:bodyPr/>
        <a:lstStyle/>
        <a:p>
          <a:pPr algn="just"/>
          <a:endParaRPr lang="ru-RU" sz="1800"/>
        </a:p>
      </dgm:t>
    </dgm:pt>
    <dgm:pt modelId="{869AB6C6-EAAB-4CD4-8269-874C9563400D}" type="sibTrans" cxnId="{B6216EC6-BACF-4AA7-85A4-46EA4E8E8E90}">
      <dgm:prSet/>
      <dgm:spPr/>
      <dgm:t>
        <a:bodyPr/>
        <a:lstStyle/>
        <a:p>
          <a:pPr algn="just"/>
          <a:endParaRPr lang="ru-RU" sz="1800"/>
        </a:p>
      </dgm:t>
    </dgm:pt>
    <dgm:pt modelId="{900692C6-2775-4CB8-9443-454EEA0F37A9}">
      <dgm:prSet custT="1"/>
      <dgm:spPr/>
      <dgm:t>
        <a:bodyPr/>
        <a:lstStyle/>
        <a:p>
          <a:pPr algn="just"/>
          <a:r>
            <a:rPr lang="ru-RU" sz="1800" dirty="0"/>
            <a:t>Фестиваль педагогических идей </a:t>
          </a:r>
          <a:r>
            <a:rPr lang="en-US" sz="1800" dirty="0">
              <a:hlinkClick xmlns:r="http://schemas.openxmlformats.org/officeDocument/2006/relationships" r:id="rId3"/>
            </a:rPr>
            <a:t>https://festival.1september.ru/articles/585938/</a:t>
          </a:r>
          <a:endParaRPr lang="kk-KZ" altLang="ru-RU" sz="1800" dirty="0">
            <a:cs typeface="Times New Roman" pitchFamily="18" charset="0"/>
          </a:endParaRPr>
        </a:p>
      </dgm:t>
    </dgm:pt>
    <dgm:pt modelId="{FD2A81CF-1F3B-437D-B216-E8CE32CBC783}" type="parTrans" cxnId="{7C9058EE-7520-4D80-92DB-3F73D7A8945D}">
      <dgm:prSet/>
      <dgm:spPr/>
      <dgm:t>
        <a:bodyPr/>
        <a:lstStyle/>
        <a:p>
          <a:pPr algn="just"/>
          <a:endParaRPr lang="ru-RU"/>
        </a:p>
      </dgm:t>
    </dgm:pt>
    <dgm:pt modelId="{AB84E05E-C7A6-4043-A442-2E9E175AD2EB}" type="sibTrans" cxnId="{7C9058EE-7520-4D80-92DB-3F73D7A8945D}">
      <dgm:prSet/>
      <dgm:spPr/>
      <dgm:t>
        <a:bodyPr/>
        <a:lstStyle/>
        <a:p>
          <a:pPr algn="just"/>
          <a:endParaRPr lang="ru-RU"/>
        </a:p>
      </dgm:t>
    </dgm:pt>
    <dgm:pt modelId="{5FB61D12-E790-4184-B615-85C5D8382F16}">
      <dgm:prSet custT="1"/>
      <dgm:spPr/>
      <dgm:t>
        <a:bodyPr/>
        <a:lstStyle/>
        <a:p>
          <a:pPr algn="just"/>
          <a:endParaRPr lang="kk-KZ" altLang="ru-RU" sz="1800" dirty="0">
            <a:cs typeface="Times New Roman" pitchFamily="18" charset="0"/>
          </a:endParaRPr>
        </a:p>
      </dgm:t>
    </dgm:pt>
    <dgm:pt modelId="{8D4CC6A1-B55B-46C9-9118-EE9AA7C68FEC}" type="parTrans" cxnId="{7117870C-E7C1-4F7F-9DCD-FF2086D538E4}">
      <dgm:prSet/>
      <dgm:spPr/>
      <dgm:t>
        <a:bodyPr/>
        <a:lstStyle/>
        <a:p>
          <a:pPr algn="just"/>
          <a:endParaRPr lang="ru-RU"/>
        </a:p>
      </dgm:t>
    </dgm:pt>
    <dgm:pt modelId="{74D9FB34-95FA-4386-8E6B-D727519D7819}" type="sibTrans" cxnId="{7117870C-E7C1-4F7F-9DCD-FF2086D538E4}">
      <dgm:prSet/>
      <dgm:spPr/>
      <dgm:t>
        <a:bodyPr/>
        <a:lstStyle/>
        <a:p>
          <a:pPr algn="just"/>
          <a:endParaRPr lang="ru-RU"/>
        </a:p>
      </dgm:t>
    </dgm:pt>
    <dgm:pt modelId="{58A3BD34-2B29-4341-855C-3F396322ED59}" type="pres">
      <dgm:prSet presAssocID="{44CE9772-5018-4139-B439-D56CAA6AB450}" presName="linearFlow" presStyleCnt="0">
        <dgm:presLayoutVars>
          <dgm:dir/>
          <dgm:animLvl val="lvl"/>
          <dgm:resizeHandles val="exact"/>
        </dgm:presLayoutVars>
      </dgm:prSet>
      <dgm:spPr/>
      <dgm:t>
        <a:bodyPr/>
        <a:lstStyle/>
        <a:p>
          <a:endParaRPr lang="ru-RU"/>
        </a:p>
      </dgm:t>
    </dgm:pt>
    <dgm:pt modelId="{D971DBB2-2F7F-4D8F-AD8B-76E69FC2C4D7}" type="pres">
      <dgm:prSet presAssocID="{8D8CA51C-9F24-4BA3-8624-5C074E61F77E}" presName="composite" presStyleCnt="0"/>
      <dgm:spPr/>
    </dgm:pt>
    <dgm:pt modelId="{F7BF270A-F440-4605-A1F2-15C73DEC572F}" type="pres">
      <dgm:prSet presAssocID="{8D8CA51C-9F24-4BA3-8624-5C074E61F77E}" presName="parentText" presStyleLbl="alignNode1" presStyleIdx="0" presStyleCnt="5">
        <dgm:presLayoutVars>
          <dgm:chMax val="1"/>
          <dgm:bulletEnabled val="1"/>
        </dgm:presLayoutVars>
      </dgm:prSet>
      <dgm:spPr/>
      <dgm:t>
        <a:bodyPr/>
        <a:lstStyle/>
        <a:p>
          <a:endParaRPr lang="ru-RU"/>
        </a:p>
      </dgm:t>
    </dgm:pt>
    <dgm:pt modelId="{0EDB2387-D5FF-4404-B2D9-8D8C4076A36D}" type="pres">
      <dgm:prSet presAssocID="{8D8CA51C-9F24-4BA3-8624-5C074E61F77E}" presName="descendantText" presStyleLbl="alignAcc1" presStyleIdx="0" presStyleCnt="5">
        <dgm:presLayoutVars>
          <dgm:bulletEnabled val="1"/>
        </dgm:presLayoutVars>
      </dgm:prSet>
      <dgm:spPr/>
      <dgm:t>
        <a:bodyPr/>
        <a:lstStyle/>
        <a:p>
          <a:endParaRPr lang="ru-RU"/>
        </a:p>
      </dgm:t>
    </dgm:pt>
    <dgm:pt modelId="{2948E243-B067-4587-A13F-34749A3A8762}" type="pres">
      <dgm:prSet presAssocID="{22F08485-1DD0-480C-994D-56A1E46579BB}" presName="sp" presStyleCnt="0"/>
      <dgm:spPr/>
    </dgm:pt>
    <dgm:pt modelId="{0C911375-B9E8-4F5B-BDBE-F5DC8A5BA279}" type="pres">
      <dgm:prSet presAssocID="{0CF76680-E76D-4B0B-8475-3FD643E13BF7}" presName="composite" presStyleCnt="0"/>
      <dgm:spPr/>
    </dgm:pt>
    <dgm:pt modelId="{06B66827-BBD1-4505-84DD-C9D37DD18C34}" type="pres">
      <dgm:prSet presAssocID="{0CF76680-E76D-4B0B-8475-3FD643E13BF7}" presName="parentText" presStyleLbl="alignNode1" presStyleIdx="1" presStyleCnt="5">
        <dgm:presLayoutVars>
          <dgm:chMax val="1"/>
          <dgm:bulletEnabled val="1"/>
        </dgm:presLayoutVars>
      </dgm:prSet>
      <dgm:spPr/>
      <dgm:t>
        <a:bodyPr/>
        <a:lstStyle/>
        <a:p>
          <a:endParaRPr lang="ru-RU"/>
        </a:p>
      </dgm:t>
    </dgm:pt>
    <dgm:pt modelId="{9C1674D0-B0A8-4D84-8AC8-D48D679B6AD8}" type="pres">
      <dgm:prSet presAssocID="{0CF76680-E76D-4B0B-8475-3FD643E13BF7}" presName="descendantText" presStyleLbl="alignAcc1" presStyleIdx="1" presStyleCnt="5">
        <dgm:presLayoutVars>
          <dgm:bulletEnabled val="1"/>
        </dgm:presLayoutVars>
      </dgm:prSet>
      <dgm:spPr/>
      <dgm:t>
        <a:bodyPr/>
        <a:lstStyle/>
        <a:p>
          <a:endParaRPr lang="ru-RU"/>
        </a:p>
      </dgm:t>
    </dgm:pt>
    <dgm:pt modelId="{5375407C-D64A-43B0-B061-3FF1BD29E12D}" type="pres">
      <dgm:prSet presAssocID="{1F88B4B4-5AA9-48AB-9654-A201989BE4C0}" presName="sp" presStyleCnt="0"/>
      <dgm:spPr/>
    </dgm:pt>
    <dgm:pt modelId="{2F09CED8-5D24-44B3-B388-95C84677721C}" type="pres">
      <dgm:prSet presAssocID="{D83F4452-6C96-4EED-87E7-A92DD21DC847}" presName="composite" presStyleCnt="0"/>
      <dgm:spPr/>
    </dgm:pt>
    <dgm:pt modelId="{B9039263-1B2F-41C1-8C2C-CD468A884000}" type="pres">
      <dgm:prSet presAssocID="{D83F4452-6C96-4EED-87E7-A92DD21DC847}" presName="parentText" presStyleLbl="alignNode1" presStyleIdx="2" presStyleCnt="5">
        <dgm:presLayoutVars>
          <dgm:chMax val="1"/>
          <dgm:bulletEnabled val="1"/>
        </dgm:presLayoutVars>
      </dgm:prSet>
      <dgm:spPr/>
      <dgm:t>
        <a:bodyPr/>
        <a:lstStyle/>
        <a:p>
          <a:endParaRPr lang="ru-RU"/>
        </a:p>
      </dgm:t>
    </dgm:pt>
    <dgm:pt modelId="{2401540E-0449-4CEB-A4FB-691EB4C131EF}" type="pres">
      <dgm:prSet presAssocID="{D83F4452-6C96-4EED-87E7-A92DD21DC847}" presName="descendantText" presStyleLbl="alignAcc1" presStyleIdx="2" presStyleCnt="5">
        <dgm:presLayoutVars>
          <dgm:bulletEnabled val="1"/>
        </dgm:presLayoutVars>
      </dgm:prSet>
      <dgm:spPr/>
      <dgm:t>
        <a:bodyPr/>
        <a:lstStyle/>
        <a:p>
          <a:endParaRPr lang="ru-RU"/>
        </a:p>
      </dgm:t>
    </dgm:pt>
    <dgm:pt modelId="{694CE342-3477-4390-9E44-570A2FB0544B}" type="pres">
      <dgm:prSet presAssocID="{869AB6C6-EAAB-4CD4-8269-874C9563400D}" presName="sp" presStyleCnt="0"/>
      <dgm:spPr/>
    </dgm:pt>
    <dgm:pt modelId="{DFB77726-53CE-4A3B-8179-B18A9BA05738}" type="pres">
      <dgm:prSet presAssocID="{5FB61D12-E790-4184-B615-85C5D8382F16}" presName="composite" presStyleCnt="0"/>
      <dgm:spPr/>
    </dgm:pt>
    <dgm:pt modelId="{7FA32F07-B207-4654-8018-5681FE259EED}" type="pres">
      <dgm:prSet presAssocID="{5FB61D12-E790-4184-B615-85C5D8382F16}" presName="parentText" presStyleLbl="alignNode1" presStyleIdx="3" presStyleCnt="5">
        <dgm:presLayoutVars>
          <dgm:chMax val="1"/>
          <dgm:bulletEnabled val="1"/>
        </dgm:presLayoutVars>
      </dgm:prSet>
      <dgm:spPr/>
      <dgm:t>
        <a:bodyPr/>
        <a:lstStyle/>
        <a:p>
          <a:endParaRPr lang="ru-RU"/>
        </a:p>
      </dgm:t>
    </dgm:pt>
    <dgm:pt modelId="{E98474FC-0C85-4BA7-B35C-6E7FE05134CA}" type="pres">
      <dgm:prSet presAssocID="{5FB61D12-E790-4184-B615-85C5D8382F16}" presName="descendantText" presStyleLbl="alignAcc1" presStyleIdx="3" presStyleCnt="5">
        <dgm:presLayoutVars>
          <dgm:bulletEnabled val="1"/>
        </dgm:presLayoutVars>
      </dgm:prSet>
      <dgm:spPr/>
      <dgm:t>
        <a:bodyPr/>
        <a:lstStyle/>
        <a:p>
          <a:endParaRPr lang="ru-RU"/>
        </a:p>
      </dgm:t>
    </dgm:pt>
    <dgm:pt modelId="{A324B683-F798-49B8-A285-71580F6CE300}" type="pres">
      <dgm:prSet presAssocID="{74D9FB34-95FA-4386-8E6B-D727519D7819}" presName="sp" presStyleCnt="0"/>
      <dgm:spPr/>
    </dgm:pt>
    <dgm:pt modelId="{32AD9963-0309-4E32-9D10-D8123570E544}" type="pres">
      <dgm:prSet presAssocID="{7BDCAC39-3B2A-46A9-8936-ABE1C10B48C7}" presName="composite" presStyleCnt="0"/>
      <dgm:spPr/>
    </dgm:pt>
    <dgm:pt modelId="{F59A9586-27B3-4372-9C20-F3EDA1BA0AC9}" type="pres">
      <dgm:prSet presAssocID="{7BDCAC39-3B2A-46A9-8936-ABE1C10B48C7}" presName="parentText" presStyleLbl="alignNode1" presStyleIdx="4" presStyleCnt="5">
        <dgm:presLayoutVars>
          <dgm:chMax val="1"/>
          <dgm:bulletEnabled val="1"/>
        </dgm:presLayoutVars>
      </dgm:prSet>
      <dgm:spPr/>
      <dgm:t>
        <a:bodyPr/>
        <a:lstStyle/>
        <a:p>
          <a:endParaRPr lang="ru-RU"/>
        </a:p>
      </dgm:t>
    </dgm:pt>
    <dgm:pt modelId="{378ADB29-6CE2-4192-B9EA-02E9D7F140D3}" type="pres">
      <dgm:prSet presAssocID="{7BDCAC39-3B2A-46A9-8936-ABE1C10B48C7}" presName="descendantText" presStyleLbl="alignAcc1" presStyleIdx="4" presStyleCnt="5">
        <dgm:presLayoutVars>
          <dgm:bulletEnabled val="1"/>
        </dgm:presLayoutVars>
      </dgm:prSet>
      <dgm:spPr/>
      <dgm:t>
        <a:bodyPr/>
        <a:lstStyle/>
        <a:p>
          <a:endParaRPr lang="ru-RU"/>
        </a:p>
      </dgm:t>
    </dgm:pt>
  </dgm:ptLst>
  <dgm:cxnLst>
    <dgm:cxn modelId="{1CC18A42-F809-4E26-94BA-80710DF5C220}" srcId="{8D8CA51C-9F24-4BA3-8624-5C074E61F77E}" destId="{978E8FDE-B7C1-4580-A218-E815DA0C2E33}" srcOrd="0" destOrd="0" parTransId="{F08F6D23-F863-4370-B6C9-D929B5E8C13A}" sibTransId="{3F3A2232-8727-4088-8F13-A35555958E5B}"/>
    <dgm:cxn modelId="{1A60F2E2-EB1A-406E-B14E-CCD9D7AE7852}" srcId="{7BDCAC39-3B2A-46A9-8936-ABE1C10B48C7}" destId="{02389ABF-26DE-4EFE-A9AD-97ED3D6A8524}" srcOrd="0" destOrd="0" parTransId="{BA2D2599-A2A7-41E5-A111-E5F26C148A5A}" sibTransId="{C3E6C70C-23B1-403C-B4E6-58CA79F32FAE}"/>
    <dgm:cxn modelId="{B5D68255-1345-49BF-A535-ADEA3DE69E93}" srcId="{44CE9772-5018-4139-B439-D56CAA6AB450}" destId="{8D8CA51C-9F24-4BA3-8624-5C074E61F77E}" srcOrd="0" destOrd="0" parTransId="{D933B98A-403F-4B5B-B7EC-A04956DD46E3}" sibTransId="{22F08485-1DD0-480C-994D-56A1E46579BB}"/>
    <dgm:cxn modelId="{7C9058EE-7520-4D80-92DB-3F73D7A8945D}" srcId="{5FB61D12-E790-4184-B615-85C5D8382F16}" destId="{900692C6-2775-4CB8-9443-454EEA0F37A9}" srcOrd="0" destOrd="0" parTransId="{FD2A81CF-1F3B-437D-B216-E8CE32CBC783}" sibTransId="{AB84E05E-C7A6-4043-A442-2E9E175AD2EB}"/>
    <dgm:cxn modelId="{9ECB5649-9EB2-4F12-80A5-20151BA23964}" type="presOf" srcId="{0CF76680-E76D-4B0B-8475-3FD643E13BF7}" destId="{06B66827-BBD1-4505-84DD-C9D37DD18C34}" srcOrd="0" destOrd="0" presId="urn:microsoft.com/office/officeart/2005/8/layout/chevron2"/>
    <dgm:cxn modelId="{4F053849-1C18-4331-8C20-2090E8E60984}" type="presOf" srcId="{8D8CA51C-9F24-4BA3-8624-5C074E61F77E}" destId="{F7BF270A-F440-4605-A1F2-15C73DEC572F}" srcOrd="0" destOrd="0" presId="urn:microsoft.com/office/officeart/2005/8/layout/chevron2"/>
    <dgm:cxn modelId="{47E338FD-F87F-4AF9-8061-7E2B02F31F0A}" type="presOf" srcId="{44CE9772-5018-4139-B439-D56CAA6AB450}" destId="{58A3BD34-2B29-4341-855C-3F396322ED59}" srcOrd="0" destOrd="0" presId="urn:microsoft.com/office/officeart/2005/8/layout/chevron2"/>
    <dgm:cxn modelId="{1BC895C1-A6E3-4833-87DA-CBD77EF29990}" type="presOf" srcId="{D83F4452-6C96-4EED-87E7-A92DD21DC847}" destId="{B9039263-1B2F-41C1-8C2C-CD468A884000}" srcOrd="0" destOrd="0" presId="urn:microsoft.com/office/officeart/2005/8/layout/chevron2"/>
    <dgm:cxn modelId="{0A7978C0-EBA6-439B-BFBB-13C8D8292AD3}" type="presOf" srcId="{F32E4304-3313-4C29-AB82-B427B3E5A739}" destId="{9C1674D0-B0A8-4D84-8AC8-D48D679B6AD8}" srcOrd="0" destOrd="0" presId="urn:microsoft.com/office/officeart/2005/8/layout/chevron2"/>
    <dgm:cxn modelId="{2A5E8BE6-3243-45A7-92DD-56022AACB5BF}" type="presOf" srcId="{C542D6D4-2A5E-446F-B2AD-0FC32DDBCD18}" destId="{2401540E-0449-4CEB-A4FB-691EB4C131EF}" srcOrd="0" destOrd="0" presId="urn:microsoft.com/office/officeart/2005/8/layout/chevron2"/>
    <dgm:cxn modelId="{D1921AF6-F8BE-46DF-B543-E945FFF19D06}" srcId="{44CE9772-5018-4139-B439-D56CAA6AB450}" destId="{7BDCAC39-3B2A-46A9-8936-ABE1C10B48C7}" srcOrd="4" destOrd="0" parTransId="{D9E68E48-3FDA-45C7-A58F-29464A279B6D}" sibTransId="{B139115B-5B1A-4206-9213-C7C62A0C8DF4}"/>
    <dgm:cxn modelId="{21F4A84B-3913-4E54-AF6C-6D46AC6B342C}" type="presOf" srcId="{5FB61D12-E790-4184-B615-85C5D8382F16}" destId="{7FA32F07-B207-4654-8018-5681FE259EED}" srcOrd="0" destOrd="0" presId="urn:microsoft.com/office/officeart/2005/8/layout/chevron2"/>
    <dgm:cxn modelId="{B6216EC6-BACF-4AA7-85A4-46EA4E8E8E90}" srcId="{44CE9772-5018-4139-B439-D56CAA6AB450}" destId="{D83F4452-6C96-4EED-87E7-A92DD21DC847}" srcOrd="2" destOrd="0" parTransId="{038BD315-70D3-4A9A-892C-6F9429F7FBB4}" sibTransId="{869AB6C6-EAAB-4CD4-8269-874C9563400D}"/>
    <dgm:cxn modelId="{C7609E58-3BBB-4BC0-A24D-F9C71C820D74}" srcId="{44CE9772-5018-4139-B439-D56CAA6AB450}" destId="{0CF76680-E76D-4B0B-8475-3FD643E13BF7}" srcOrd="1" destOrd="0" parTransId="{DE057AD8-51AC-47F7-96FA-32550AC907B8}" sibTransId="{1F88B4B4-5AA9-48AB-9654-A201989BE4C0}"/>
    <dgm:cxn modelId="{5EB148A4-9DAF-4A93-AC46-9D854434D024}" srcId="{D83F4452-6C96-4EED-87E7-A92DD21DC847}" destId="{C542D6D4-2A5E-446F-B2AD-0FC32DDBCD18}" srcOrd="0" destOrd="0" parTransId="{E7899679-6D53-4E8E-9C25-97A940777320}" sibTransId="{7B615C0B-C60A-4251-A5FA-2A2B462D425B}"/>
    <dgm:cxn modelId="{682EF6D9-79F1-4FC8-9B2C-D15D5F6577EF}" type="presOf" srcId="{7BDCAC39-3B2A-46A9-8936-ABE1C10B48C7}" destId="{F59A9586-27B3-4372-9C20-F3EDA1BA0AC9}" srcOrd="0" destOrd="0" presId="urn:microsoft.com/office/officeart/2005/8/layout/chevron2"/>
    <dgm:cxn modelId="{7117870C-E7C1-4F7F-9DCD-FF2086D538E4}" srcId="{44CE9772-5018-4139-B439-D56CAA6AB450}" destId="{5FB61D12-E790-4184-B615-85C5D8382F16}" srcOrd="3" destOrd="0" parTransId="{8D4CC6A1-B55B-46C9-9118-EE9AA7C68FEC}" sibTransId="{74D9FB34-95FA-4386-8E6B-D727519D7819}"/>
    <dgm:cxn modelId="{82B33B31-B136-4D6F-BB86-6C5EA2F51C5D}" type="presOf" srcId="{978E8FDE-B7C1-4580-A218-E815DA0C2E33}" destId="{0EDB2387-D5FF-4404-B2D9-8D8C4076A36D}" srcOrd="0" destOrd="0" presId="urn:microsoft.com/office/officeart/2005/8/layout/chevron2"/>
    <dgm:cxn modelId="{59182A91-32A7-4633-84F2-E44DA6B8010E}" type="presOf" srcId="{900692C6-2775-4CB8-9443-454EEA0F37A9}" destId="{E98474FC-0C85-4BA7-B35C-6E7FE05134CA}" srcOrd="0" destOrd="0" presId="urn:microsoft.com/office/officeart/2005/8/layout/chevron2"/>
    <dgm:cxn modelId="{57A77815-C4E1-4123-9B68-5043F5464316}" type="presOf" srcId="{02389ABF-26DE-4EFE-A9AD-97ED3D6A8524}" destId="{378ADB29-6CE2-4192-B9EA-02E9D7F140D3}" srcOrd="0" destOrd="0" presId="urn:microsoft.com/office/officeart/2005/8/layout/chevron2"/>
    <dgm:cxn modelId="{87DB89FB-C182-495D-8CDC-8181C90A0EC1}" srcId="{0CF76680-E76D-4B0B-8475-3FD643E13BF7}" destId="{F32E4304-3313-4C29-AB82-B427B3E5A739}" srcOrd="0" destOrd="0" parTransId="{272B5119-3D82-4D71-A95C-F33DC10DE836}" sibTransId="{74548AFC-D4A5-47A3-8555-5010EC1E46F4}"/>
    <dgm:cxn modelId="{7E689DCA-88E7-4A11-9864-FDA177F0FAA4}" type="presParOf" srcId="{58A3BD34-2B29-4341-855C-3F396322ED59}" destId="{D971DBB2-2F7F-4D8F-AD8B-76E69FC2C4D7}" srcOrd="0" destOrd="0" presId="urn:microsoft.com/office/officeart/2005/8/layout/chevron2"/>
    <dgm:cxn modelId="{1645E9CA-503D-40BE-92C7-D86F98CAB91D}" type="presParOf" srcId="{D971DBB2-2F7F-4D8F-AD8B-76E69FC2C4D7}" destId="{F7BF270A-F440-4605-A1F2-15C73DEC572F}" srcOrd="0" destOrd="0" presId="urn:microsoft.com/office/officeart/2005/8/layout/chevron2"/>
    <dgm:cxn modelId="{E0852FAB-CC2B-4386-A365-95B708D37248}" type="presParOf" srcId="{D971DBB2-2F7F-4D8F-AD8B-76E69FC2C4D7}" destId="{0EDB2387-D5FF-4404-B2D9-8D8C4076A36D}" srcOrd="1" destOrd="0" presId="urn:microsoft.com/office/officeart/2005/8/layout/chevron2"/>
    <dgm:cxn modelId="{75FD42B4-19FC-4874-AD58-CF3281D465E5}" type="presParOf" srcId="{58A3BD34-2B29-4341-855C-3F396322ED59}" destId="{2948E243-B067-4587-A13F-34749A3A8762}" srcOrd="1" destOrd="0" presId="urn:microsoft.com/office/officeart/2005/8/layout/chevron2"/>
    <dgm:cxn modelId="{74F0E262-5166-4400-BBA9-16C27B8CB826}" type="presParOf" srcId="{58A3BD34-2B29-4341-855C-3F396322ED59}" destId="{0C911375-B9E8-4F5B-BDBE-F5DC8A5BA279}" srcOrd="2" destOrd="0" presId="urn:microsoft.com/office/officeart/2005/8/layout/chevron2"/>
    <dgm:cxn modelId="{95F6BD9E-8D14-443A-A240-BDF05706A990}" type="presParOf" srcId="{0C911375-B9E8-4F5B-BDBE-F5DC8A5BA279}" destId="{06B66827-BBD1-4505-84DD-C9D37DD18C34}" srcOrd="0" destOrd="0" presId="urn:microsoft.com/office/officeart/2005/8/layout/chevron2"/>
    <dgm:cxn modelId="{3921A357-4216-466F-83D8-027B2CF06777}" type="presParOf" srcId="{0C911375-B9E8-4F5B-BDBE-F5DC8A5BA279}" destId="{9C1674D0-B0A8-4D84-8AC8-D48D679B6AD8}" srcOrd="1" destOrd="0" presId="urn:microsoft.com/office/officeart/2005/8/layout/chevron2"/>
    <dgm:cxn modelId="{CA5088CC-1E72-4D6A-9DF1-FF05C8AA1B87}" type="presParOf" srcId="{58A3BD34-2B29-4341-855C-3F396322ED59}" destId="{5375407C-D64A-43B0-B061-3FF1BD29E12D}" srcOrd="3" destOrd="0" presId="urn:microsoft.com/office/officeart/2005/8/layout/chevron2"/>
    <dgm:cxn modelId="{095C68C5-C25D-4761-9BC1-B67D437D7105}" type="presParOf" srcId="{58A3BD34-2B29-4341-855C-3F396322ED59}" destId="{2F09CED8-5D24-44B3-B388-95C84677721C}" srcOrd="4" destOrd="0" presId="urn:microsoft.com/office/officeart/2005/8/layout/chevron2"/>
    <dgm:cxn modelId="{49B59DCF-9CFD-4D11-812A-AFFC389F1BA3}" type="presParOf" srcId="{2F09CED8-5D24-44B3-B388-95C84677721C}" destId="{B9039263-1B2F-41C1-8C2C-CD468A884000}" srcOrd="0" destOrd="0" presId="urn:microsoft.com/office/officeart/2005/8/layout/chevron2"/>
    <dgm:cxn modelId="{941132BD-E440-4FF5-993C-CB66DF3196B9}" type="presParOf" srcId="{2F09CED8-5D24-44B3-B388-95C84677721C}" destId="{2401540E-0449-4CEB-A4FB-691EB4C131EF}" srcOrd="1" destOrd="0" presId="urn:microsoft.com/office/officeart/2005/8/layout/chevron2"/>
    <dgm:cxn modelId="{2C93AE90-46E1-4523-A173-1A57DBE4F001}" type="presParOf" srcId="{58A3BD34-2B29-4341-855C-3F396322ED59}" destId="{694CE342-3477-4390-9E44-570A2FB0544B}" srcOrd="5" destOrd="0" presId="urn:microsoft.com/office/officeart/2005/8/layout/chevron2"/>
    <dgm:cxn modelId="{43576F3B-59F9-4C45-BA0B-04E4B353AC88}" type="presParOf" srcId="{58A3BD34-2B29-4341-855C-3F396322ED59}" destId="{DFB77726-53CE-4A3B-8179-B18A9BA05738}" srcOrd="6" destOrd="0" presId="urn:microsoft.com/office/officeart/2005/8/layout/chevron2"/>
    <dgm:cxn modelId="{721ED584-4EE6-4118-89C2-0D10924D4388}" type="presParOf" srcId="{DFB77726-53CE-4A3B-8179-B18A9BA05738}" destId="{7FA32F07-B207-4654-8018-5681FE259EED}" srcOrd="0" destOrd="0" presId="urn:microsoft.com/office/officeart/2005/8/layout/chevron2"/>
    <dgm:cxn modelId="{D242D3D4-F318-4336-9468-E555F44A1ED8}" type="presParOf" srcId="{DFB77726-53CE-4A3B-8179-B18A9BA05738}" destId="{E98474FC-0C85-4BA7-B35C-6E7FE05134CA}" srcOrd="1" destOrd="0" presId="urn:microsoft.com/office/officeart/2005/8/layout/chevron2"/>
    <dgm:cxn modelId="{FE3E12C1-1E3E-41CF-A168-1320FA94C91C}" type="presParOf" srcId="{58A3BD34-2B29-4341-855C-3F396322ED59}" destId="{A324B683-F798-49B8-A285-71580F6CE300}" srcOrd="7" destOrd="0" presId="urn:microsoft.com/office/officeart/2005/8/layout/chevron2"/>
    <dgm:cxn modelId="{A7F8F156-9C29-4E06-BA58-35410B648333}" type="presParOf" srcId="{58A3BD34-2B29-4341-855C-3F396322ED59}" destId="{32AD9963-0309-4E32-9D10-D8123570E544}" srcOrd="8" destOrd="0" presId="urn:microsoft.com/office/officeart/2005/8/layout/chevron2"/>
    <dgm:cxn modelId="{619187CF-BC82-4255-8DF8-47CE14E47C5E}" type="presParOf" srcId="{32AD9963-0309-4E32-9D10-D8123570E544}" destId="{F59A9586-27B3-4372-9C20-F3EDA1BA0AC9}" srcOrd="0" destOrd="0" presId="urn:microsoft.com/office/officeart/2005/8/layout/chevron2"/>
    <dgm:cxn modelId="{56EE97E7-2483-4C82-A9B0-00D149678150}" type="presParOf" srcId="{32AD9963-0309-4E32-9D10-D8123570E544}" destId="{378ADB29-6CE2-4192-B9EA-02E9D7F140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8598C-8C65-4947-B9C7-E210D01FDD8A}">
      <dsp:nvSpPr>
        <dsp:cNvPr id="0" name=""/>
        <dsp:cNvSpPr/>
      </dsp:nvSpPr>
      <dsp:spPr>
        <a:xfrm>
          <a:off x="2817454" y="1525426"/>
          <a:ext cx="3800185" cy="3800185"/>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ru-RU" sz="4000" b="1" kern="1200" dirty="0">
              <a:solidFill>
                <a:srgbClr val="000066"/>
              </a:solidFill>
            </a:rPr>
            <a:t>Биофизика</a:t>
          </a:r>
        </a:p>
        <a:p>
          <a:pPr lvl="0" algn="ctr" defTabSz="1778000">
            <a:lnSpc>
              <a:spcPct val="90000"/>
            </a:lnSpc>
            <a:spcBef>
              <a:spcPct val="0"/>
            </a:spcBef>
            <a:spcAft>
              <a:spcPct val="35000"/>
            </a:spcAft>
          </a:pPr>
          <a:r>
            <a:rPr lang="kk-KZ" sz="2400" b="0" kern="1200" dirty="0">
              <a:solidFill>
                <a:schemeClr val="tx1"/>
              </a:solidFill>
            </a:rPr>
            <a:t>пәнаралық ғылым</a:t>
          </a:r>
          <a:endParaRPr lang="ru-RU" sz="2400" b="0" kern="1200" dirty="0">
            <a:solidFill>
              <a:schemeClr val="tx1"/>
            </a:solidFill>
          </a:endParaRPr>
        </a:p>
      </dsp:txBody>
      <dsp:txXfrm>
        <a:off x="3373978" y="2081950"/>
        <a:ext cx="2687137" cy="2687137"/>
      </dsp:txXfrm>
    </dsp:sp>
    <dsp:sp modelId="{3DC3B6D2-4688-49AA-BC28-1A537E854695}">
      <dsp:nvSpPr>
        <dsp:cNvPr id="0" name=""/>
        <dsp:cNvSpPr/>
      </dsp:nvSpPr>
      <dsp:spPr>
        <a:xfrm>
          <a:off x="3494941" y="678"/>
          <a:ext cx="2445210" cy="1900092"/>
        </a:xfrm>
        <a:prstGeom prst="ellipse">
          <a:avLst/>
        </a:prstGeom>
        <a:solidFill>
          <a:schemeClr val="accent5">
            <a:alpha val="50000"/>
            <a:hueOff val="-1225557"/>
            <a:satOff val="-1705"/>
            <a:lumOff val="-65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a:t>Математика</a:t>
          </a:r>
        </a:p>
      </dsp:txBody>
      <dsp:txXfrm>
        <a:off x="3853034" y="278940"/>
        <a:ext cx="1729024" cy="1343568"/>
      </dsp:txXfrm>
    </dsp:sp>
    <dsp:sp modelId="{35B64754-DEBB-4463-AC5C-2C791A51043E}">
      <dsp:nvSpPr>
        <dsp:cNvPr id="0" name=""/>
        <dsp:cNvSpPr/>
      </dsp:nvSpPr>
      <dsp:spPr>
        <a:xfrm>
          <a:off x="5910735" y="1238075"/>
          <a:ext cx="1900092" cy="1900092"/>
        </a:xfrm>
        <a:prstGeom prst="ellipse">
          <a:avLst/>
        </a:prstGeom>
        <a:solidFill>
          <a:schemeClr val="accent5">
            <a:alpha val="50000"/>
            <a:hueOff val="-2451115"/>
            <a:satOff val="-3409"/>
            <a:lumOff val="-130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a:t>Физика</a:t>
          </a:r>
        </a:p>
      </dsp:txBody>
      <dsp:txXfrm>
        <a:off x="6188997" y="1516337"/>
        <a:ext cx="1343568" cy="1343568"/>
      </dsp:txXfrm>
    </dsp:sp>
    <dsp:sp modelId="{3EEE411C-2EE0-42B8-9168-67D46B7CD54B}">
      <dsp:nvSpPr>
        <dsp:cNvPr id="0" name=""/>
        <dsp:cNvSpPr/>
      </dsp:nvSpPr>
      <dsp:spPr>
        <a:xfrm>
          <a:off x="5910735" y="3712870"/>
          <a:ext cx="1900092" cy="1900092"/>
        </a:xfrm>
        <a:prstGeom prst="ellipse">
          <a:avLst/>
        </a:prstGeom>
        <a:solidFill>
          <a:schemeClr val="accent5">
            <a:alpha val="50000"/>
            <a:hueOff val="-3676672"/>
            <a:satOff val="-5114"/>
            <a:lumOff val="-196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a:t>Химия</a:t>
          </a:r>
        </a:p>
      </dsp:txBody>
      <dsp:txXfrm>
        <a:off x="6188997" y="3991132"/>
        <a:ext cx="1343568" cy="1343568"/>
      </dsp:txXfrm>
    </dsp:sp>
    <dsp:sp modelId="{118AF890-E053-475F-AD04-F2EA8D775831}">
      <dsp:nvSpPr>
        <dsp:cNvPr id="0" name=""/>
        <dsp:cNvSpPr/>
      </dsp:nvSpPr>
      <dsp:spPr>
        <a:xfrm>
          <a:off x="3767500" y="4950267"/>
          <a:ext cx="1900092" cy="1900092"/>
        </a:xfrm>
        <a:prstGeom prst="ellipse">
          <a:avLst/>
        </a:prstGeom>
        <a:solidFill>
          <a:schemeClr val="accent5">
            <a:alpha val="50000"/>
            <a:hueOff val="-4902230"/>
            <a:satOff val="-6819"/>
            <a:lumOff val="-261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a:t>Экология</a:t>
          </a:r>
        </a:p>
      </dsp:txBody>
      <dsp:txXfrm>
        <a:off x="4045762" y="5228529"/>
        <a:ext cx="1343568" cy="1343568"/>
      </dsp:txXfrm>
    </dsp:sp>
    <dsp:sp modelId="{DAB0FFF9-E864-452B-AE94-C10A0D719F1B}">
      <dsp:nvSpPr>
        <dsp:cNvPr id="0" name=""/>
        <dsp:cNvSpPr/>
      </dsp:nvSpPr>
      <dsp:spPr>
        <a:xfrm>
          <a:off x="1333171" y="3383517"/>
          <a:ext cx="2482281" cy="2558798"/>
        </a:xfrm>
        <a:prstGeom prst="ellipse">
          <a:avLst/>
        </a:prstGeom>
        <a:solidFill>
          <a:schemeClr val="accent5">
            <a:alpha val="50000"/>
            <a:hueOff val="-6127787"/>
            <a:satOff val="-8523"/>
            <a:lumOff val="-326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a:t>Медицина</a:t>
          </a:r>
        </a:p>
      </dsp:txBody>
      <dsp:txXfrm>
        <a:off x="1696693" y="3758244"/>
        <a:ext cx="1755237" cy="1809344"/>
      </dsp:txXfrm>
    </dsp:sp>
    <dsp:sp modelId="{25ACABE2-B340-4C52-BAD5-ECF240A6E300}">
      <dsp:nvSpPr>
        <dsp:cNvPr id="0" name=""/>
        <dsp:cNvSpPr/>
      </dsp:nvSpPr>
      <dsp:spPr>
        <a:xfrm>
          <a:off x="1624265" y="1238075"/>
          <a:ext cx="1900092" cy="1900092"/>
        </a:xfrm>
        <a:prstGeom prst="ellipse">
          <a:avLst/>
        </a:prstGeom>
        <a:solidFill>
          <a:schemeClr val="accent5">
            <a:alpha val="50000"/>
            <a:hueOff val="-7353344"/>
            <a:satOff val="-10228"/>
            <a:lumOff val="-392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a:t>Биология</a:t>
          </a:r>
        </a:p>
      </dsp:txBody>
      <dsp:txXfrm>
        <a:off x="1902527" y="1516337"/>
        <a:ext cx="1343568" cy="1343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B69AC-066A-4B46-873C-60B4BD9E83D1}">
      <dsp:nvSpPr>
        <dsp:cNvPr id="0" name=""/>
        <dsp:cNvSpPr/>
      </dsp:nvSpPr>
      <dsp:spPr>
        <a:xfrm>
          <a:off x="4" y="205308"/>
          <a:ext cx="8158186" cy="52655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kk-KZ" sz="1800" kern="1200" dirty="0">
              <a:solidFill>
                <a:schemeClr val="tx1"/>
              </a:solidFill>
              <a:latin typeface="Times New Roman" pitchFamily="18" charset="0"/>
              <a:cs typeface="Times New Roman" pitchFamily="18" charset="0"/>
            </a:rPr>
            <a:t>Энергиялардың бір формадан екінші формаға, жүйенің бір бөлігінен екінші бөлігіне өтуін</a:t>
          </a:r>
          <a:endParaRPr lang="ru-RU" sz="1800" kern="1200" dirty="0">
            <a:solidFill>
              <a:schemeClr val="tx1"/>
            </a:solidFill>
            <a:latin typeface="Times New Roman" pitchFamily="18" charset="0"/>
            <a:cs typeface="Times New Roman" pitchFamily="18" charset="0"/>
          </a:endParaRPr>
        </a:p>
      </dsp:txBody>
      <dsp:txXfrm>
        <a:off x="15426" y="220730"/>
        <a:ext cx="6967222" cy="495708"/>
      </dsp:txXfrm>
    </dsp:sp>
    <dsp:sp modelId="{2BFE69C7-F2A5-428D-B5ED-E2344AD3917B}">
      <dsp:nvSpPr>
        <dsp:cNvPr id="0" name=""/>
        <dsp:cNvSpPr/>
      </dsp:nvSpPr>
      <dsp:spPr>
        <a:xfrm>
          <a:off x="0" y="1171613"/>
          <a:ext cx="8158186" cy="76525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kk-KZ" sz="1800" kern="1200" dirty="0">
              <a:solidFill>
                <a:schemeClr val="tx1"/>
              </a:solidFill>
              <a:latin typeface="Times New Roman" pitchFamily="18" charset="0"/>
              <a:cs typeface="Times New Roman" pitchFamily="18" charset="0"/>
            </a:rPr>
            <a:t>Әр түрлі физикалық және химиялық процестер кезінде түзілетін және осы процестердің жүру жағдайларына тәуелді энергетикалық эффектілерді</a:t>
          </a:r>
          <a:endParaRPr lang="ru-RU" sz="1800" kern="1200" dirty="0">
            <a:solidFill>
              <a:schemeClr val="tx1"/>
            </a:solidFill>
            <a:latin typeface="Times New Roman" pitchFamily="18" charset="0"/>
            <a:cs typeface="Times New Roman" pitchFamily="18" charset="0"/>
          </a:endParaRPr>
        </a:p>
      </dsp:txBody>
      <dsp:txXfrm>
        <a:off x="22414" y="1194027"/>
        <a:ext cx="6654588" cy="720428"/>
      </dsp:txXfrm>
    </dsp:sp>
    <dsp:sp modelId="{721872C2-7491-4B0B-A28D-62DCD41E52DB}">
      <dsp:nvSpPr>
        <dsp:cNvPr id="0" name=""/>
        <dsp:cNvSpPr/>
      </dsp:nvSpPr>
      <dsp:spPr>
        <a:xfrm>
          <a:off x="42755" y="2254685"/>
          <a:ext cx="8158186" cy="966294"/>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kk-KZ" sz="2000" kern="1200" dirty="0">
              <a:solidFill>
                <a:schemeClr val="tx1"/>
              </a:solidFill>
              <a:latin typeface="Times New Roman" pitchFamily="18" charset="0"/>
              <a:cs typeface="Times New Roman" pitchFamily="18" charset="0"/>
            </a:rPr>
            <a:t>Жүйеде энергияның өздігінен өту процесстерінің мүмкіндігін, бағытын және шектерін</a:t>
          </a:r>
          <a:endParaRPr lang="ru-RU" sz="2000" kern="1200" dirty="0">
            <a:solidFill>
              <a:schemeClr val="tx1"/>
            </a:solidFill>
            <a:latin typeface="Times New Roman" pitchFamily="18" charset="0"/>
            <a:cs typeface="Times New Roman" pitchFamily="18" charset="0"/>
          </a:endParaRPr>
        </a:p>
      </dsp:txBody>
      <dsp:txXfrm>
        <a:off x="71057" y="2282987"/>
        <a:ext cx="6642812" cy="909690"/>
      </dsp:txXfrm>
    </dsp:sp>
    <dsp:sp modelId="{441B3F1B-E595-48BE-8B63-BAA4EC824775}">
      <dsp:nvSpPr>
        <dsp:cNvPr id="0" name=""/>
        <dsp:cNvSpPr/>
      </dsp:nvSpPr>
      <dsp:spPr>
        <a:xfrm>
          <a:off x="6032247" y="584091"/>
          <a:ext cx="628091" cy="62809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173567" y="584091"/>
        <a:ext cx="345451" cy="472638"/>
      </dsp:txXfrm>
    </dsp:sp>
    <dsp:sp modelId="{E98922F9-92EF-4076-BA46-E67E4EA2E487}">
      <dsp:nvSpPr>
        <dsp:cNvPr id="0" name=""/>
        <dsp:cNvSpPr/>
      </dsp:nvSpPr>
      <dsp:spPr>
        <a:xfrm>
          <a:off x="6918235" y="1853673"/>
          <a:ext cx="628091" cy="628091"/>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7059555" y="1853673"/>
        <a:ext cx="345451" cy="472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617A-8914-4BA9-9EB8-6BEF1B8B80AD}">
      <dsp:nvSpPr>
        <dsp:cNvPr id="0" name=""/>
        <dsp:cNvSpPr/>
      </dsp:nvSpPr>
      <dsp:spPr>
        <a:xfrm>
          <a:off x="921550" y="0"/>
          <a:ext cx="4857784" cy="4857784"/>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CCAA3-FAEB-4BFC-BCFA-61F5A04D3904}">
      <dsp:nvSpPr>
        <dsp:cNvPr id="0" name=""/>
        <dsp:cNvSpPr/>
      </dsp:nvSpPr>
      <dsp:spPr>
        <a:xfrm>
          <a:off x="3350442" y="488387"/>
          <a:ext cx="3157559" cy="1149928"/>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latin typeface="Times New Roman" pitchFamily="18" charset="0"/>
              <a:cs typeface="Times New Roman" pitchFamily="18" charset="0"/>
            </a:rPr>
            <a:t>Термодинамика </a:t>
          </a:r>
          <a:r>
            <a:rPr lang="kk-KZ" sz="1700" b="1" kern="1200" dirty="0">
              <a:latin typeface="Times New Roman" pitchFamily="18" charset="0"/>
              <a:cs typeface="Times New Roman" pitchFamily="18" charset="0"/>
            </a:rPr>
            <a:t>дененің ішкі құрылысын және ондағы процестердің өту механизмін қарастырмайды</a:t>
          </a:r>
          <a:endParaRPr lang="ru-RU" sz="1700" b="1" kern="1200" dirty="0"/>
        </a:p>
      </dsp:txBody>
      <dsp:txXfrm>
        <a:off x="3406577" y="544522"/>
        <a:ext cx="3045289" cy="1037658"/>
      </dsp:txXfrm>
    </dsp:sp>
    <dsp:sp modelId="{B9FD1101-E2CA-4523-AD35-F453D26CB217}">
      <dsp:nvSpPr>
        <dsp:cNvPr id="0" name=""/>
        <dsp:cNvSpPr/>
      </dsp:nvSpPr>
      <dsp:spPr>
        <a:xfrm>
          <a:off x="3350442" y="1782057"/>
          <a:ext cx="3157559" cy="1149928"/>
        </a:xfrm>
        <a:prstGeom prst="round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latin typeface="Times New Roman" pitchFamily="18" charset="0"/>
              <a:cs typeface="Times New Roman" pitchFamily="18" charset="0"/>
            </a:rPr>
            <a:t> Термодинамика </a:t>
          </a:r>
          <a:r>
            <a:rPr lang="kk-KZ" sz="1700" b="1" kern="1200" dirty="0">
              <a:latin typeface="Times New Roman" pitchFamily="18" charset="0"/>
              <a:cs typeface="Times New Roman" pitchFamily="18" charset="0"/>
            </a:rPr>
            <a:t>тек </a:t>
          </a:r>
          <a:r>
            <a:rPr lang="ru-RU" sz="1700" b="1" kern="1200" dirty="0" err="1">
              <a:latin typeface="Times New Roman" pitchFamily="18" charset="0"/>
              <a:cs typeface="Times New Roman" pitchFamily="18" charset="0"/>
            </a:rPr>
            <a:t>макроскопи</a:t>
          </a:r>
          <a:r>
            <a:rPr lang="kk-KZ" sz="1700" b="1" kern="1200" dirty="0">
              <a:latin typeface="Times New Roman" pitchFamily="18" charset="0"/>
              <a:cs typeface="Times New Roman" pitchFamily="18" charset="0"/>
            </a:rPr>
            <a:t>ялық жүйелерді ғана қарастырады</a:t>
          </a:r>
          <a:endParaRPr lang="ru-RU" sz="1700" b="1" kern="1200" dirty="0"/>
        </a:p>
      </dsp:txBody>
      <dsp:txXfrm>
        <a:off x="3406577" y="1838192"/>
        <a:ext cx="3045289" cy="1037658"/>
      </dsp:txXfrm>
    </dsp:sp>
    <dsp:sp modelId="{2C0967DB-A175-4E34-918C-976BCC110B9F}">
      <dsp:nvSpPr>
        <dsp:cNvPr id="0" name=""/>
        <dsp:cNvSpPr/>
      </dsp:nvSpPr>
      <dsp:spPr>
        <a:xfrm>
          <a:off x="3350442" y="3075726"/>
          <a:ext cx="3157559" cy="1149928"/>
        </a:xfrm>
        <a:prstGeom prst="round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k-KZ" sz="1700" b="1" kern="1200" dirty="0">
              <a:latin typeface="Times New Roman" pitchFamily="18" charset="0"/>
              <a:cs typeface="Times New Roman" pitchFamily="18" charset="0"/>
            </a:rPr>
            <a:t>Т</a:t>
          </a:r>
          <a:r>
            <a:rPr lang="ru-RU" sz="1700" b="1" kern="1200" dirty="0" err="1">
              <a:latin typeface="Times New Roman" pitchFamily="18" charset="0"/>
              <a:cs typeface="Times New Roman" pitchFamily="18" charset="0"/>
            </a:rPr>
            <a:t>ермодинамик</a:t>
          </a:r>
          <a:r>
            <a:rPr lang="kk-KZ" sz="1700" b="1" kern="1200" dirty="0">
              <a:latin typeface="Times New Roman" pitchFamily="18" charset="0"/>
              <a:cs typeface="Times New Roman" pitchFamily="18" charset="0"/>
            </a:rPr>
            <a:t>ада </a:t>
          </a:r>
          <a:r>
            <a:rPr lang="ru-RU" sz="1700" b="1" kern="1200" dirty="0">
              <a:latin typeface="Times New Roman" pitchFamily="18" charset="0"/>
              <a:cs typeface="Times New Roman" pitchFamily="18" charset="0"/>
            </a:rPr>
            <a:t>"</a:t>
          </a:r>
          <a:r>
            <a:rPr lang="kk-KZ" sz="1700" b="1" kern="1200" dirty="0">
              <a:latin typeface="Times New Roman" pitchFamily="18" charset="0"/>
              <a:cs typeface="Times New Roman" pitchFamily="18" charset="0"/>
            </a:rPr>
            <a:t>уақыт</a:t>
          </a:r>
          <a:r>
            <a:rPr lang="ru-RU" sz="1700" b="1" kern="1200" dirty="0">
              <a:latin typeface="Times New Roman" pitchFamily="18" charset="0"/>
              <a:cs typeface="Times New Roman" pitchFamily="18" charset="0"/>
            </a:rPr>
            <a:t>"</a:t>
          </a:r>
          <a:r>
            <a:rPr lang="kk-KZ" sz="1700" b="1" kern="1200" dirty="0">
              <a:latin typeface="Times New Roman" pitchFamily="18" charset="0"/>
              <a:cs typeface="Times New Roman" pitchFamily="18" charset="0"/>
            </a:rPr>
            <a:t> деген түсінік мүлде болмайды</a:t>
          </a:r>
          <a:endParaRPr lang="ru-RU" sz="1700" b="1" kern="1200" dirty="0"/>
        </a:p>
      </dsp:txBody>
      <dsp:txXfrm>
        <a:off x="3406577" y="3131861"/>
        <a:ext cx="3045289" cy="1037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F00D0-BB75-4848-94D3-745BDEA79E9C}">
      <dsp:nvSpPr>
        <dsp:cNvPr id="0" name=""/>
        <dsp:cNvSpPr/>
      </dsp:nvSpPr>
      <dsp:spPr>
        <a:xfrm>
          <a:off x="3347204" y="3700727"/>
          <a:ext cx="2449591" cy="244959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eaLnBrk="1" hangingPunct="1">
            <a:lnSpc>
              <a:spcPct val="90000"/>
            </a:lnSpc>
            <a:spcBef>
              <a:spcPct val="0"/>
            </a:spcBef>
            <a:spcAft>
              <a:spcPct val="35000"/>
            </a:spcAft>
            <a:buFontTx/>
            <a:buNone/>
          </a:pPr>
          <a:r>
            <a:rPr lang="ru-RU" altLang="ru-RU" sz="1800" b="1" kern="1200" dirty="0" err="1">
              <a:effectLst/>
              <a:latin typeface="Times New Roman" pitchFamily="18" charset="0"/>
              <a:cs typeface="Times New Roman" pitchFamily="18" charset="0"/>
            </a:rPr>
            <a:t>Тірі</a:t>
          </a:r>
          <a:r>
            <a:rPr lang="ru-RU" altLang="ru-RU" sz="1800" b="1" kern="1200" dirty="0">
              <a:effectLst/>
              <a:latin typeface="Times New Roman" pitchFamily="18" charset="0"/>
              <a:cs typeface="Times New Roman" pitchFamily="18" charset="0"/>
            </a:rPr>
            <a:t> </a:t>
          </a:r>
          <a:r>
            <a:rPr lang="ru-RU" altLang="ru-RU" sz="1800" b="1" kern="1200" dirty="0" err="1">
              <a:effectLst/>
              <a:latin typeface="Times New Roman" pitchFamily="18" charset="0"/>
              <a:cs typeface="Times New Roman" pitchFamily="18" charset="0"/>
            </a:rPr>
            <a:t>материяға</a:t>
          </a:r>
          <a:r>
            <a:rPr lang="ru-RU" altLang="ru-RU" sz="1800" b="1" kern="1200" dirty="0">
              <a:effectLst/>
              <a:latin typeface="Times New Roman" pitchFamily="18" charset="0"/>
              <a:cs typeface="Times New Roman" pitchFamily="18" charset="0"/>
            </a:rPr>
            <a:t> </a:t>
          </a:r>
          <a:r>
            <a:rPr lang="ru-RU" altLang="ru-RU" sz="1800" b="1" kern="1200" dirty="0" err="1">
              <a:effectLst/>
              <a:latin typeface="Times New Roman" pitchFamily="18" charset="0"/>
              <a:cs typeface="Times New Roman" pitchFamily="18" charset="0"/>
            </a:rPr>
            <a:t>тән</a:t>
          </a:r>
          <a:r>
            <a:rPr lang="ru-RU" altLang="ru-RU" sz="1800" b="1" kern="1200" dirty="0">
              <a:effectLst/>
              <a:latin typeface="Times New Roman" pitchFamily="18" charset="0"/>
              <a:cs typeface="Times New Roman" pitchFamily="18" charset="0"/>
            </a:rPr>
            <a:t> </a:t>
          </a:r>
          <a:r>
            <a:rPr lang="ru-RU" altLang="ru-RU" sz="1800" b="1" kern="1200" dirty="0" err="1">
              <a:effectLst/>
              <a:latin typeface="Times New Roman" pitchFamily="18" charset="0"/>
              <a:cs typeface="Times New Roman" pitchFamily="18" charset="0"/>
            </a:rPr>
            <a:t>негізгі</a:t>
          </a:r>
          <a:r>
            <a:rPr lang="ru-RU" altLang="ru-RU" sz="1800" b="1" kern="1200" dirty="0">
              <a:effectLst/>
              <a:latin typeface="Times New Roman" pitchFamily="18" charset="0"/>
              <a:cs typeface="Times New Roman" pitchFamily="18" charset="0"/>
            </a:rPr>
            <a:t> </a:t>
          </a:r>
          <a:r>
            <a:rPr lang="ru-RU" altLang="ru-RU" sz="1800" b="1" kern="1200" dirty="0" err="1">
              <a:effectLst/>
              <a:latin typeface="Times New Roman" pitchFamily="18" charset="0"/>
              <a:cs typeface="Times New Roman" pitchFamily="18" charset="0"/>
            </a:rPr>
            <a:t>қасиеттер</a:t>
          </a:r>
          <a:endParaRPr lang="ru-RU" altLang="ru-RU" sz="700" b="1" kern="1200" dirty="0">
            <a:effectLst/>
            <a:latin typeface="Times New Roman" pitchFamily="18" charset="0"/>
            <a:cs typeface="Times New Roman" pitchFamily="18" charset="0"/>
          </a:endParaRPr>
        </a:p>
      </dsp:txBody>
      <dsp:txXfrm>
        <a:off x="3705938" y="4059461"/>
        <a:ext cx="1732123" cy="1732123"/>
      </dsp:txXfrm>
    </dsp:sp>
    <dsp:sp modelId="{B6C99302-7723-42A1-8C06-5DF6383B21D4}">
      <dsp:nvSpPr>
        <dsp:cNvPr id="0" name=""/>
        <dsp:cNvSpPr/>
      </dsp:nvSpPr>
      <dsp:spPr>
        <a:xfrm rot="10800000">
          <a:off x="858280" y="4576456"/>
          <a:ext cx="2352032" cy="698133"/>
        </a:xfrm>
        <a:prstGeom prst="lef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EC53BC3-2F44-4FB8-A868-79636CE066E9}">
      <dsp:nvSpPr>
        <dsp:cNvPr id="0" name=""/>
        <dsp:cNvSpPr/>
      </dsp:nvSpPr>
      <dsp:spPr>
        <a:xfrm>
          <a:off x="923" y="4239637"/>
          <a:ext cx="1714714" cy="137177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kern="1200" dirty="0">
              <a:effectLst/>
            </a:rPr>
            <a:t>Қоректену</a:t>
          </a:r>
          <a:endParaRPr lang="ru-RU" sz="2000" b="1" kern="1200" dirty="0">
            <a:effectLst/>
          </a:endParaRPr>
        </a:p>
      </dsp:txBody>
      <dsp:txXfrm>
        <a:off x="41101" y="4279815"/>
        <a:ext cx="1634358" cy="1291415"/>
      </dsp:txXfrm>
    </dsp:sp>
    <dsp:sp modelId="{417CE22C-AA1A-4392-8834-A1D8F0193DAF}">
      <dsp:nvSpPr>
        <dsp:cNvPr id="0" name=""/>
        <dsp:cNvSpPr/>
      </dsp:nvSpPr>
      <dsp:spPr>
        <a:xfrm rot="12960000">
          <a:off x="1342939" y="3084832"/>
          <a:ext cx="2352032" cy="698133"/>
        </a:xfrm>
        <a:prstGeom prst="lef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21074B4-F7D0-4199-AFFD-641946ED583E}">
      <dsp:nvSpPr>
        <dsp:cNvPr id="0" name=""/>
        <dsp:cNvSpPr/>
      </dsp:nvSpPr>
      <dsp:spPr>
        <a:xfrm>
          <a:off x="710180" y="2056768"/>
          <a:ext cx="1714714" cy="137177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kern="1200" dirty="0">
              <a:effectLst/>
            </a:rPr>
            <a:t>Тыныс алу</a:t>
          </a:r>
          <a:endParaRPr lang="ru-RU" sz="2000" b="1" kern="1200" dirty="0">
            <a:effectLst/>
          </a:endParaRPr>
        </a:p>
      </dsp:txBody>
      <dsp:txXfrm>
        <a:off x="750358" y="2096946"/>
        <a:ext cx="1634358" cy="1291415"/>
      </dsp:txXfrm>
    </dsp:sp>
    <dsp:sp modelId="{F31ECD69-808C-4AD4-B87C-4E3F649A88E8}">
      <dsp:nvSpPr>
        <dsp:cNvPr id="0" name=""/>
        <dsp:cNvSpPr/>
      </dsp:nvSpPr>
      <dsp:spPr>
        <a:xfrm rot="15120000">
          <a:off x="2611790" y="2162957"/>
          <a:ext cx="2352032" cy="698133"/>
        </a:xfrm>
        <a:prstGeom prst="lef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C28361F-3222-41A5-B316-C1921563627D}">
      <dsp:nvSpPr>
        <dsp:cNvPr id="0" name=""/>
        <dsp:cNvSpPr/>
      </dsp:nvSpPr>
      <dsp:spPr>
        <a:xfrm>
          <a:off x="2567040" y="707680"/>
          <a:ext cx="1714714" cy="13717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kern="1200" dirty="0">
              <a:effectLst/>
            </a:rPr>
            <a:t>Тітіркенгіштік</a:t>
          </a:r>
          <a:endParaRPr lang="ru-RU" sz="2000" b="1" kern="1200" dirty="0">
            <a:effectLst/>
          </a:endParaRPr>
        </a:p>
      </dsp:txBody>
      <dsp:txXfrm>
        <a:off x="2607218" y="747858"/>
        <a:ext cx="1634358" cy="1291415"/>
      </dsp:txXfrm>
    </dsp:sp>
    <dsp:sp modelId="{23C00877-B2D6-4E23-BE18-42A2368693D0}">
      <dsp:nvSpPr>
        <dsp:cNvPr id="0" name=""/>
        <dsp:cNvSpPr/>
      </dsp:nvSpPr>
      <dsp:spPr>
        <a:xfrm rot="17280000">
          <a:off x="4180177" y="2162957"/>
          <a:ext cx="2352032" cy="698133"/>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B36FBEB-D8FC-4B02-A660-2C8750844D3A}">
      <dsp:nvSpPr>
        <dsp:cNvPr id="0" name=""/>
        <dsp:cNvSpPr/>
      </dsp:nvSpPr>
      <dsp:spPr>
        <a:xfrm>
          <a:off x="4862245" y="707680"/>
          <a:ext cx="1714714" cy="137177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kern="1200" dirty="0">
              <a:effectLst/>
            </a:rPr>
            <a:t>Қозғалу</a:t>
          </a:r>
          <a:endParaRPr lang="ru-RU" sz="2000" b="1" kern="1200" dirty="0">
            <a:effectLst/>
          </a:endParaRPr>
        </a:p>
      </dsp:txBody>
      <dsp:txXfrm>
        <a:off x="4902423" y="747858"/>
        <a:ext cx="1634358" cy="1291415"/>
      </dsp:txXfrm>
    </dsp:sp>
    <dsp:sp modelId="{362EB82D-9D39-4AF9-9936-7AAAF03AE970}">
      <dsp:nvSpPr>
        <dsp:cNvPr id="0" name=""/>
        <dsp:cNvSpPr/>
      </dsp:nvSpPr>
      <dsp:spPr>
        <a:xfrm rot="19440000">
          <a:off x="5449028" y="3084832"/>
          <a:ext cx="2352032" cy="698133"/>
        </a:xfrm>
        <a:prstGeom prst="lef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84AD5BC-A5EA-4219-AABF-18FDC47248E5}">
      <dsp:nvSpPr>
        <dsp:cNvPr id="0" name=""/>
        <dsp:cNvSpPr/>
      </dsp:nvSpPr>
      <dsp:spPr>
        <a:xfrm>
          <a:off x="6719104" y="2056768"/>
          <a:ext cx="1714714" cy="137177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kern="1200" dirty="0">
              <a:effectLst/>
            </a:rPr>
            <a:t>Сыртқа шығару</a:t>
          </a:r>
          <a:endParaRPr lang="ru-RU" sz="2000" b="1" kern="1200" dirty="0">
            <a:effectLst/>
          </a:endParaRPr>
        </a:p>
      </dsp:txBody>
      <dsp:txXfrm>
        <a:off x="6759282" y="2096946"/>
        <a:ext cx="1634358" cy="1291415"/>
      </dsp:txXfrm>
    </dsp:sp>
    <dsp:sp modelId="{3AA7BBDA-75DE-451B-9B2B-1222859BA03B}">
      <dsp:nvSpPr>
        <dsp:cNvPr id="0" name=""/>
        <dsp:cNvSpPr/>
      </dsp:nvSpPr>
      <dsp:spPr>
        <a:xfrm>
          <a:off x="5933686" y="4576456"/>
          <a:ext cx="2352032" cy="698133"/>
        </a:xfrm>
        <a:prstGeom prst="lef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20C88C7-B1D1-4D41-989D-493D654FAE0F}">
      <dsp:nvSpPr>
        <dsp:cNvPr id="0" name=""/>
        <dsp:cNvSpPr/>
      </dsp:nvSpPr>
      <dsp:spPr>
        <a:xfrm>
          <a:off x="7428361" y="4239637"/>
          <a:ext cx="1714714" cy="137177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kk-KZ" sz="2000" b="1" kern="1200" dirty="0">
              <a:effectLst/>
            </a:rPr>
            <a:t>Өсу</a:t>
          </a:r>
          <a:endParaRPr lang="ru-RU" sz="2000" b="1" kern="1200" dirty="0">
            <a:effectLst/>
          </a:endParaRPr>
        </a:p>
      </dsp:txBody>
      <dsp:txXfrm>
        <a:off x="7468539" y="4279815"/>
        <a:ext cx="1634358" cy="1291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46810-42B0-4D7F-95AA-DE631FDD9EA0}">
      <dsp:nvSpPr>
        <dsp:cNvPr id="0" name=""/>
        <dsp:cNvSpPr/>
      </dsp:nvSpPr>
      <dsp:spPr>
        <a:xfrm>
          <a:off x="2587224" y="3057045"/>
          <a:ext cx="2386390" cy="238639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kk-KZ" sz="3900" b="1" kern="1200" dirty="0">
              <a:effectLst>
                <a:outerShdw blurRad="38100" dist="38100" dir="2700000" algn="tl">
                  <a:srgbClr val="000000">
                    <a:alpha val="43137"/>
                  </a:srgbClr>
                </a:outerShdw>
              </a:effectLst>
            </a:rPr>
            <a:t>Жылу берілу түрлері</a:t>
          </a:r>
          <a:endParaRPr lang="ru-RU" sz="3900" b="1" kern="1200" dirty="0">
            <a:effectLst>
              <a:outerShdw blurRad="38100" dist="38100" dir="2700000" algn="tl">
                <a:srgbClr val="000000">
                  <a:alpha val="43137"/>
                </a:srgbClr>
              </a:outerShdw>
            </a:effectLst>
          </a:endParaRPr>
        </a:p>
      </dsp:txBody>
      <dsp:txXfrm>
        <a:off x="2936703" y="3406524"/>
        <a:ext cx="1687432" cy="1687432"/>
      </dsp:txXfrm>
    </dsp:sp>
    <dsp:sp modelId="{20467222-B24B-499E-B915-F014002C1082}">
      <dsp:nvSpPr>
        <dsp:cNvPr id="0" name=""/>
        <dsp:cNvSpPr/>
      </dsp:nvSpPr>
      <dsp:spPr>
        <a:xfrm rot="12900000">
          <a:off x="961832" y="2609974"/>
          <a:ext cx="1923401" cy="680121"/>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24C7A4-CE7F-492F-9A57-879B4E6437F2}">
      <dsp:nvSpPr>
        <dsp:cNvPr id="0" name=""/>
        <dsp:cNvSpPr/>
      </dsp:nvSpPr>
      <dsp:spPr>
        <a:xfrm>
          <a:off x="2219" y="1491597"/>
          <a:ext cx="2267070" cy="18136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kk-KZ" sz="2200" b="1" kern="1200" dirty="0">
              <a:effectLst>
                <a:outerShdw blurRad="38100" dist="38100" dir="2700000" algn="tl">
                  <a:srgbClr val="000000">
                    <a:alpha val="43137"/>
                  </a:srgbClr>
                </a:outerShdw>
              </a:effectLst>
            </a:rPr>
            <a:t>Жылуөткізгіштік</a:t>
          </a:r>
          <a:endParaRPr lang="ru-RU" sz="2200" b="1" kern="1200" dirty="0">
            <a:effectLst>
              <a:outerShdw blurRad="38100" dist="38100" dir="2700000" algn="tl">
                <a:srgbClr val="000000">
                  <a:alpha val="43137"/>
                </a:srgbClr>
              </a:outerShdw>
            </a:effectLst>
          </a:endParaRPr>
        </a:p>
      </dsp:txBody>
      <dsp:txXfrm>
        <a:off x="55339" y="1544717"/>
        <a:ext cx="2160830" cy="1707416"/>
      </dsp:txXfrm>
    </dsp:sp>
    <dsp:sp modelId="{70E8D171-973F-4764-8FA8-8BEFFE0A1F0F}">
      <dsp:nvSpPr>
        <dsp:cNvPr id="0" name=""/>
        <dsp:cNvSpPr/>
      </dsp:nvSpPr>
      <dsp:spPr>
        <a:xfrm rot="16200000">
          <a:off x="2818719" y="1643340"/>
          <a:ext cx="1923401" cy="680121"/>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09A8AD-55C4-4D4D-B75E-10B1AB53C835}">
      <dsp:nvSpPr>
        <dsp:cNvPr id="0" name=""/>
        <dsp:cNvSpPr/>
      </dsp:nvSpPr>
      <dsp:spPr>
        <a:xfrm>
          <a:off x="2646884" y="114872"/>
          <a:ext cx="2267070" cy="181365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kk-KZ" sz="2200" b="1" kern="1200" dirty="0">
              <a:effectLst>
                <a:outerShdw blurRad="38100" dist="38100" dir="2700000" algn="tl">
                  <a:srgbClr val="000000">
                    <a:alpha val="43137"/>
                  </a:srgbClr>
                </a:outerShdw>
              </a:effectLst>
            </a:rPr>
            <a:t>Конвекция</a:t>
          </a:r>
          <a:endParaRPr lang="ru-RU" sz="2200" b="1" kern="1200" dirty="0">
            <a:effectLst>
              <a:outerShdw blurRad="38100" dist="38100" dir="2700000" algn="tl">
                <a:srgbClr val="000000">
                  <a:alpha val="43137"/>
                </a:srgbClr>
              </a:outerShdw>
            </a:effectLst>
          </a:endParaRPr>
        </a:p>
      </dsp:txBody>
      <dsp:txXfrm>
        <a:off x="2700004" y="167992"/>
        <a:ext cx="2160830" cy="1707416"/>
      </dsp:txXfrm>
    </dsp:sp>
    <dsp:sp modelId="{55814462-12AB-4BAD-92E0-D28F41B998C7}">
      <dsp:nvSpPr>
        <dsp:cNvPr id="0" name=""/>
        <dsp:cNvSpPr/>
      </dsp:nvSpPr>
      <dsp:spPr>
        <a:xfrm rot="21177418">
          <a:off x="5039805" y="3668551"/>
          <a:ext cx="1392754" cy="680121"/>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D630F22-F4AC-44D8-92AC-9457A590FB23}">
      <dsp:nvSpPr>
        <dsp:cNvPr id="0" name=""/>
        <dsp:cNvSpPr/>
      </dsp:nvSpPr>
      <dsp:spPr>
        <a:xfrm>
          <a:off x="5293769" y="3016397"/>
          <a:ext cx="2267070" cy="18136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kk-KZ" sz="2200" b="1" kern="1200" dirty="0">
              <a:effectLst>
                <a:outerShdw blurRad="38100" dist="38100" dir="2700000" algn="tl">
                  <a:srgbClr val="000000">
                    <a:alpha val="43137"/>
                  </a:srgbClr>
                </a:outerShdw>
              </a:effectLst>
            </a:rPr>
            <a:t>Сәуле шығару</a:t>
          </a:r>
          <a:endParaRPr lang="ru-RU" sz="2200" b="1" kern="1200" dirty="0">
            <a:effectLst>
              <a:outerShdw blurRad="38100" dist="38100" dir="2700000" algn="tl">
                <a:srgbClr val="000000">
                  <a:alpha val="43137"/>
                </a:srgbClr>
              </a:outerShdw>
            </a:effectLst>
          </a:endParaRPr>
        </a:p>
      </dsp:txBody>
      <dsp:txXfrm>
        <a:off x="5346889" y="3069517"/>
        <a:ext cx="2160830" cy="1707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F270A-F440-4605-A1F2-15C73DEC572F}">
      <dsp:nvSpPr>
        <dsp:cNvPr id="0" name=""/>
        <dsp:cNvSpPr/>
      </dsp:nvSpPr>
      <dsp:spPr>
        <a:xfrm rot="5400000">
          <a:off x="-170667" y="174158"/>
          <a:ext cx="1137783" cy="79644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ru-RU" sz="1800" kern="1200" dirty="0"/>
        </a:p>
      </dsp:txBody>
      <dsp:txXfrm rot="-5400000">
        <a:off x="1" y="401714"/>
        <a:ext cx="796448" cy="341335"/>
      </dsp:txXfrm>
    </dsp:sp>
    <dsp:sp modelId="{0EDB2387-D5FF-4404-B2D9-8D8C4076A36D}">
      <dsp:nvSpPr>
        <dsp:cNvPr id="0" name=""/>
        <dsp:cNvSpPr/>
      </dsp:nvSpPr>
      <dsp:spPr>
        <a:xfrm rot="5400000">
          <a:off x="4492941" y="-3693001"/>
          <a:ext cx="739559" cy="8132544"/>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kern="1200" dirty="0"/>
            <a:t>Интерактивное учебное пособие «Наглядная физика». МКТ и термодинамика. Издательство «Экзамен», Москва, 2012.</a:t>
          </a:r>
        </a:p>
      </dsp:txBody>
      <dsp:txXfrm rot="-5400000">
        <a:off x="796449" y="39593"/>
        <a:ext cx="8096442" cy="667355"/>
      </dsp:txXfrm>
    </dsp:sp>
    <dsp:sp modelId="{06B66827-BBD1-4505-84DD-C9D37DD18C34}">
      <dsp:nvSpPr>
        <dsp:cNvPr id="0" name=""/>
        <dsp:cNvSpPr/>
      </dsp:nvSpPr>
      <dsp:spPr>
        <a:xfrm rot="5400000">
          <a:off x="-170667" y="1195398"/>
          <a:ext cx="1137783" cy="796448"/>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ru-RU" sz="1800" kern="1200" dirty="0"/>
        </a:p>
      </dsp:txBody>
      <dsp:txXfrm rot="-5400000">
        <a:off x="1" y="1422954"/>
        <a:ext cx="796448" cy="341335"/>
      </dsp:txXfrm>
    </dsp:sp>
    <dsp:sp modelId="{9C1674D0-B0A8-4D84-8AC8-D48D679B6AD8}">
      <dsp:nvSpPr>
        <dsp:cNvPr id="0" name=""/>
        <dsp:cNvSpPr/>
      </dsp:nvSpPr>
      <dsp:spPr>
        <a:xfrm rot="5400000">
          <a:off x="4492941" y="-2671761"/>
          <a:ext cx="739559" cy="8132544"/>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kern="1200" dirty="0"/>
            <a:t>Физика. Библиотека наглядных пособий. Под. ред. </a:t>
          </a:r>
          <a:r>
            <a:rPr lang="ru-RU" sz="1800" kern="1200" dirty="0" err="1"/>
            <a:t>Ханнанова</a:t>
          </a:r>
          <a:r>
            <a:rPr lang="ru-RU" sz="1800" kern="1200" dirty="0"/>
            <a:t> Н.К.–М.: Дрофа.2004. </a:t>
          </a:r>
        </a:p>
      </dsp:txBody>
      <dsp:txXfrm rot="-5400000">
        <a:off x="796449" y="1060833"/>
        <a:ext cx="8096442" cy="667355"/>
      </dsp:txXfrm>
    </dsp:sp>
    <dsp:sp modelId="{B9039263-1B2F-41C1-8C2C-CD468A884000}">
      <dsp:nvSpPr>
        <dsp:cNvPr id="0" name=""/>
        <dsp:cNvSpPr/>
      </dsp:nvSpPr>
      <dsp:spPr>
        <a:xfrm rot="5400000">
          <a:off x="-170667" y="2216638"/>
          <a:ext cx="1137783" cy="796448"/>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kk-KZ" altLang="ru-RU" sz="1800" kern="1200" dirty="0">
            <a:cs typeface="Times New Roman" pitchFamily="18" charset="0"/>
          </a:endParaRPr>
        </a:p>
      </dsp:txBody>
      <dsp:txXfrm rot="-5400000">
        <a:off x="1" y="2444194"/>
        <a:ext cx="796448" cy="341335"/>
      </dsp:txXfrm>
    </dsp:sp>
    <dsp:sp modelId="{2401540E-0449-4CEB-A4FB-691EB4C131EF}">
      <dsp:nvSpPr>
        <dsp:cNvPr id="0" name=""/>
        <dsp:cNvSpPr/>
      </dsp:nvSpPr>
      <dsp:spPr>
        <a:xfrm rot="5400000">
          <a:off x="4492941" y="-1650521"/>
          <a:ext cx="739559" cy="8132544"/>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kern="1200" dirty="0"/>
            <a:t>Открытая физика [текст, рисунки]   </a:t>
          </a:r>
          <a:r>
            <a:rPr lang="en-US" sz="1800" u="sng" kern="1200" dirty="0">
              <a:hlinkClick xmlns:r="http://schemas.openxmlformats.org/officeDocument/2006/relationships" r:id="rId1"/>
            </a:rPr>
            <a:t>http</a:t>
          </a:r>
          <a:r>
            <a:rPr lang="ru-RU" sz="1800" u="sng" kern="1200" dirty="0">
              <a:hlinkClick xmlns:r="http://schemas.openxmlformats.org/officeDocument/2006/relationships" r:id="rId1"/>
            </a:rPr>
            <a:t>://</a:t>
          </a:r>
          <a:r>
            <a:rPr lang="en-US" sz="1800" u="sng" kern="1200" dirty="0">
              <a:hlinkClick xmlns:r="http://schemas.openxmlformats.org/officeDocument/2006/relationships" r:id="rId1"/>
            </a:rPr>
            <a:t>www</a:t>
          </a:r>
          <a:r>
            <a:rPr lang="ru-RU" sz="1800" u="sng" kern="1200" dirty="0">
              <a:hlinkClick xmlns:r="http://schemas.openxmlformats.org/officeDocument/2006/relationships" r:id="rId1"/>
            </a:rPr>
            <a:t>.</a:t>
          </a:r>
          <a:r>
            <a:rPr lang="en-US" sz="1800" u="sng" kern="1200" dirty="0">
              <a:hlinkClick xmlns:r="http://schemas.openxmlformats.org/officeDocument/2006/relationships" r:id="rId1"/>
            </a:rPr>
            <a:t>physics</a:t>
          </a:r>
          <a:r>
            <a:rPr lang="ru-RU" sz="1800" u="sng" kern="1200" dirty="0">
              <a:hlinkClick xmlns:r="http://schemas.openxmlformats.org/officeDocument/2006/relationships" r:id="rId1"/>
            </a:rPr>
            <a:t>.</a:t>
          </a:r>
          <a:r>
            <a:rPr lang="en-US" sz="1800" u="sng" kern="1200" dirty="0" err="1">
              <a:hlinkClick xmlns:r="http://schemas.openxmlformats.org/officeDocument/2006/relationships" r:id="rId1"/>
            </a:rPr>
            <a:t>ru</a:t>
          </a:r>
          <a:r>
            <a:rPr lang="ru-RU" sz="1800" kern="1200" dirty="0"/>
            <a:t> </a:t>
          </a:r>
          <a:endParaRPr lang="kk-KZ" altLang="ru-RU" sz="1800" kern="1200" dirty="0">
            <a:cs typeface="Times New Roman" pitchFamily="18" charset="0"/>
          </a:endParaRPr>
        </a:p>
      </dsp:txBody>
      <dsp:txXfrm rot="-5400000">
        <a:off x="796449" y="2082073"/>
        <a:ext cx="8096442" cy="667355"/>
      </dsp:txXfrm>
    </dsp:sp>
    <dsp:sp modelId="{7FA32F07-B207-4654-8018-5681FE259EED}">
      <dsp:nvSpPr>
        <dsp:cNvPr id="0" name=""/>
        <dsp:cNvSpPr/>
      </dsp:nvSpPr>
      <dsp:spPr>
        <a:xfrm rot="5400000">
          <a:off x="-170667" y="3237879"/>
          <a:ext cx="1137783" cy="79644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kk-KZ" altLang="ru-RU" sz="1800" kern="1200" dirty="0">
            <a:cs typeface="Times New Roman" pitchFamily="18" charset="0"/>
          </a:endParaRPr>
        </a:p>
      </dsp:txBody>
      <dsp:txXfrm rot="-5400000">
        <a:off x="1" y="3465435"/>
        <a:ext cx="796448" cy="341335"/>
      </dsp:txXfrm>
    </dsp:sp>
    <dsp:sp modelId="{E98474FC-0C85-4BA7-B35C-6E7FE05134CA}">
      <dsp:nvSpPr>
        <dsp:cNvPr id="0" name=""/>
        <dsp:cNvSpPr/>
      </dsp:nvSpPr>
      <dsp:spPr>
        <a:xfrm rot="5400000">
          <a:off x="4492941" y="-629281"/>
          <a:ext cx="739559" cy="8132544"/>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kern="1200" dirty="0"/>
            <a:t>Фестиваль педагогических идей </a:t>
          </a:r>
          <a:r>
            <a:rPr lang="en-US" sz="1800" kern="1200" dirty="0">
              <a:hlinkClick xmlns:r="http://schemas.openxmlformats.org/officeDocument/2006/relationships" r:id="rId2"/>
            </a:rPr>
            <a:t>https://festival.1september.ru/articles/585938/</a:t>
          </a:r>
          <a:endParaRPr lang="kk-KZ" altLang="ru-RU" sz="1800" kern="1200" dirty="0">
            <a:cs typeface="Times New Roman" pitchFamily="18" charset="0"/>
          </a:endParaRPr>
        </a:p>
      </dsp:txBody>
      <dsp:txXfrm rot="-5400000">
        <a:off x="796449" y="3103313"/>
        <a:ext cx="8096442" cy="667355"/>
      </dsp:txXfrm>
    </dsp:sp>
    <dsp:sp modelId="{F59A9586-27B3-4372-9C20-F3EDA1BA0AC9}">
      <dsp:nvSpPr>
        <dsp:cNvPr id="0" name=""/>
        <dsp:cNvSpPr/>
      </dsp:nvSpPr>
      <dsp:spPr>
        <a:xfrm rot="5400000">
          <a:off x="-170667" y="4259119"/>
          <a:ext cx="1137783" cy="796448"/>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ru-RU" sz="1800" kern="1200" dirty="0"/>
        </a:p>
      </dsp:txBody>
      <dsp:txXfrm rot="-5400000">
        <a:off x="1" y="4486675"/>
        <a:ext cx="796448" cy="341335"/>
      </dsp:txXfrm>
    </dsp:sp>
    <dsp:sp modelId="{378ADB29-6CE2-4192-B9EA-02E9D7F140D3}">
      <dsp:nvSpPr>
        <dsp:cNvPr id="0" name=""/>
        <dsp:cNvSpPr/>
      </dsp:nvSpPr>
      <dsp:spPr>
        <a:xfrm rot="5400000">
          <a:off x="4492941" y="391959"/>
          <a:ext cx="739559" cy="8132544"/>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Сайт «Открытая физика» </a:t>
          </a:r>
          <a:r>
            <a:rPr lang="en-US" sz="1800" u="sng" kern="1200" dirty="0">
              <a:hlinkClick xmlns:r="http://schemas.openxmlformats.org/officeDocument/2006/relationships" r:id="rId3"/>
            </a:rPr>
            <a:t>http://www.college.ru/physycs/courses/op25part1/content/chapter3/section/paragraph12/  theory .html</a:t>
          </a:r>
          <a:endParaRPr lang="ru-RU" sz="1800" kern="1200" dirty="0"/>
        </a:p>
      </dsp:txBody>
      <dsp:txXfrm rot="-5400000">
        <a:off x="796449" y="4124553"/>
        <a:ext cx="8096442" cy="66735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49910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42433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7433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153107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333027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351680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01609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1124577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3409356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53237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356453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61101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995828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322477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49863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E7E48F2F-5F45-46B4-8EBD-137C53D85281}" type="datetimeFigureOut">
              <a:rPr lang="ru-RU"/>
              <a:pPr>
                <a:defRPr/>
              </a:pPr>
              <a:t>18.01.2025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1FD7BFD-15BA-41BE-89B0-C6689990229F}" type="slidenum">
              <a:rPr lang="ru-RU"/>
              <a:pPr>
                <a:defRPr/>
              </a:pPr>
              <a:t>‹#›</a:t>
            </a:fld>
            <a:endParaRPr lang="ru-RU"/>
          </a:p>
        </p:txBody>
      </p:sp>
    </p:spTree>
    <p:extLst>
      <p:ext uri="{BB962C8B-B14F-4D97-AF65-F5344CB8AC3E}">
        <p14:creationId xmlns:p14="http://schemas.microsoft.com/office/powerpoint/2010/main" val="82579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123832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3065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36831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54046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260937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181502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B62D67D-8C9D-4225-BC62-806E4A7D0112}" type="datetimeFigureOut">
              <a:rPr lang="ru-RU" smtClean="0"/>
              <a:pPr/>
              <a:t>18.01.2025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6692C-9BDE-4C60-AB86-C176CCD50900}" type="slidenum">
              <a:rPr lang="ru-RU" smtClean="0"/>
              <a:pPr/>
              <a:t>‹#›</a:t>
            </a:fld>
            <a:endParaRPr lang="ru-RU"/>
          </a:p>
        </p:txBody>
      </p:sp>
    </p:spTree>
    <p:extLst>
      <p:ext uri="{BB962C8B-B14F-4D97-AF65-F5344CB8AC3E}">
        <p14:creationId xmlns:p14="http://schemas.microsoft.com/office/powerpoint/2010/main" val="113190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6692C-9BDE-4C60-AB86-C176CCD50900}" type="slidenum">
              <a:rPr lang="ru-RU" smtClean="0"/>
              <a:pPr/>
              <a:t>‹#›</a:t>
            </a:fld>
            <a:endParaRPr lang="ru-RU"/>
          </a:p>
        </p:txBody>
      </p:sp>
    </p:spTree>
    <p:extLst>
      <p:ext uri="{BB962C8B-B14F-4D97-AF65-F5344CB8AC3E}">
        <p14:creationId xmlns:p14="http://schemas.microsoft.com/office/powerpoint/2010/main" val="6740914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62D67D-8C9D-4225-BC62-806E4A7D0112}" type="datetimeFigureOut">
              <a:rPr lang="ru-RU" smtClean="0"/>
              <a:pPr/>
              <a:t>18.01.2025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76692C-9BDE-4C60-AB86-C176CCD50900}" type="slidenum">
              <a:rPr lang="ru-RU" smtClean="0"/>
              <a:pPr/>
              <a:t>‹#›</a:t>
            </a:fld>
            <a:endParaRPr lang="ru-RU"/>
          </a:p>
        </p:txBody>
      </p:sp>
    </p:spTree>
    <p:extLst>
      <p:ext uri="{BB962C8B-B14F-4D97-AF65-F5344CB8AC3E}">
        <p14:creationId xmlns:p14="http://schemas.microsoft.com/office/powerpoint/2010/main" val="21833303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ru.wikipedia.org/wiki/%D0%A0%D0%B5%D0%B0%D0%BB%D1%8C%D0%BD%D1%8B%D0%B9_%D0%B3%D0%B0%D0%B7" TargetMode="External"/><Relationship Id="rId7" Type="http://schemas.openxmlformats.org/officeDocument/2006/relationships/hyperlink" Target="https://ru.wikipedia.org/wiki/%D0%A4%D0%B0%D0%B7%D0%BE%D0%B2%D1%8B%D0%B9_%D0%BF%D0%B5%D1%80%D0%B5%D1%85%D0%BE%D0%B4" TargetMode="External"/><Relationship Id="rId2" Type="http://schemas.openxmlformats.org/officeDocument/2006/relationships/hyperlink" Target="https://ru.wikipedia.org/wiki/%D0%98%D0%B4%D0%B5%D0%B0%D0%BB%D1%8C%D0%BD%D1%8B%D0%B9_%D0%B3%D0%B0%D0%B7" TargetMode="External"/><Relationship Id="rId1" Type="http://schemas.openxmlformats.org/officeDocument/2006/relationships/slideLayout" Target="../slideLayouts/slideLayout13.xml"/><Relationship Id="rId6" Type="http://schemas.openxmlformats.org/officeDocument/2006/relationships/hyperlink" Target="https://ru.wikipedia.org/wiki/%D0%A2%D0%B5%D1%80%D0%BC%D0%BE%D0%B4%D0%B8%D0%BD%D0%B0%D0%BC%D0%B8%D1%87%D0%B5%D1%81%D0%BA%D0%B0%D1%8F_%D1%84%D0%B0%D0%B7%D0%B0" TargetMode="External"/><Relationship Id="rId5" Type="http://schemas.openxmlformats.org/officeDocument/2006/relationships/hyperlink" Target="https://ru.wikipedia.org/wiki/%D0%9C%D0%B0%D0%B3%D0%BD%D0%B5%D1%82%D0%B8%D0%BA" TargetMode="External"/><Relationship Id="rId4" Type="http://schemas.openxmlformats.org/officeDocument/2006/relationships/hyperlink" Target="https://ru.wikipedia.org/wiki/%D0%94%D0%B8%D1%8D%D0%BB%D0%B5%D0%BA%D1%82%D1%80%D0%B8%D0%B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2265" y="341585"/>
            <a:ext cx="2003610" cy="2085311"/>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4" y="350123"/>
            <a:ext cx="2002450" cy="2085310"/>
          </a:xfrm>
          <a:prstGeom prst="rect">
            <a:avLst/>
          </a:prstGeom>
        </p:spPr>
      </p:pic>
      <p:sp>
        <p:nvSpPr>
          <p:cNvPr id="5" name="TextBox 4"/>
          <p:cNvSpPr txBox="1"/>
          <p:nvPr/>
        </p:nvSpPr>
        <p:spPr>
          <a:xfrm>
            <a:off x="295126" y="2444963"/>
            <a:ext cx="8496943"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kk-KZ" sz="3600" b="1" dirty="0">
                <a:effectLst>
                  <a:outerShdw blurRad="38100" dist="38100" dir="2700000" algn="tl">
                    <a:srgbClr val="000000">
                      <a:alpha val="43137"/>
                    </a:srgbClr>
                  </a:outerShdw>
                </a:effectLst>
              </a:rPr>
              <a:t>Термодинамика –ағзадағы энергия, жылу және зат алмасу процестері жөніндегі ғылым</a:t>
            </a:r>
            <a:endParaRPr lang="ru-RU" sz="3600" dirty="0">
              <a:effectLst>
                <a:outerShdw blurRad="38100" dist="38100" dir="2700000" algn="tl">
                  <a:srgbClr val="000000">
                    <a:alpha val="43137"/>
                  </a:srgbClr>
                </a:outerShdw>
              </a:effectLst>
            </a:endParaRPr>
          </a:p>
        </p:txBody>
      </p:sp>
      <p:sp>
        <p:nvSpPr>
          <p:cNvPr id="7" name="Прямоугольник 6"/>
          <p:cNvSpPr/>
          <p:nvPr/>
        </p:nvSpPr>
        <p:spPr>
          <a:xfrm>
            <a:off x="-13856" y="0"/>
            <a:ext cx="9114908" cy="1200329"/>
          </a:xfrm>
          <a:prstGeom prst="rect">
            <a:avLst/>
          </a:prstGeom>
        </p:spPr>
        <p:txBody>
          <a:bodyPr wrap="square">
            <a:spAutoFit/>
          </a:bodyPr>
          <a:lstStyle/>
          <a:p>
            <a:pPr algn="ctr"/>
            <a:r>
              <a:rPr lang="kk-KZ" sz="2400" dirty="0"/>
              <a:t>ӘЛ-ФАРАБИ атындағы ҚАЗАҚ ҰЛТТЫҚ УНИВЕРСИТЕТІ</a:t>
            </a:r>
          </a:p>
          <a:p>
            <a:pPr algn="ctr"/>
            <a:r>
              <a:rPr lang="kk-KZ" sz="2400" dirty="0"/>
              <a:t>Биология және биотехнология факультеті</a:t>
            </a:r>
          </a:p>
          <a:p>
            <a:pPr algn="ctr"/>
            <a:r>
              <a:rPr lang="kk-KZ" sz="2400" dirty="0"/>
              <a:t>Биофизика және биомедицина кафедрасы</a:t>
            </a:r>
          </a:p>
        </p:txBody>
      </p:sp>
      <p:pic>
        <p:nvPicPr>
          <p:cNvPr id="2" name="MS900074828[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124070" y="6198555"/>
            <a:ext cx="609600" cy="609600"/>
          </a:xfrm>
          <a:prstGeom prst="rect">
            <a:avLst/>
          </a:prstGeom>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34" y="4293096"/>
            <a:ext cx="4009098" cy="248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73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654032"/>
          </a:xfrm>
        </p:spPr>
        <p:txBody>
          <a:bodyPr>
            <a:normAutofit/>
          </a:bodyPr>
          <a:lstStyle/>
          <a:p>
            <a:r>
              <a:rPr lang="kk-KZ" sz="3200" dirty="0"/>
              <a:t>Тарихы:</a:t>
            </a:r>
            <a:endParaRPr lang="ru-RU" sz="3200" dirty="0"/>
          </a:p>
        </p:txBody>
      </p:sp>
      <p:sp>
        <p:nvSpPr>
          <p:cNvPr id="3" name="Содержимое 2"/>
          <p:cNvSpPr>
            <a:spLocks noGrp="1"/>
          </p:cNvSpPr>
          <p:nvPr>
            <p:ph idx="1"/>
          </p:nvPr>
        </p:nvSpPr>
        <p:spPr>
          <a:xfrm>
            <a:off x="0" y="714356"/>
            <a:ext cx="9001156" cy="5929354"/>
          </a:xfrm>
        </p:spPr>
        <p:txBody>
          <a:bodyPr>
            <a:normAutofit fontScale="85000" lnSpcReduction="20000"/>
          </a:bodyPr>
          <a:lstStyle/>
          <a:p>
            <a:r>
              <a:rPr lang="kk-KZ" dirty="0"/>
              <a:t>Ерте заманда адам суық пен жылуды сезетін, дене жылуы арқылы температураны өздерінше түсінетін. </a:t>
            </a:r>
            <a:endParaRPr lang="ru-RU" dirty="0"/>
          </a:p>
          <a:p>
            <a:r>
              <a:rPr lang="kk-KZ" dirty="0"/>
              <a:t>Тек 16 ғасырда Галилей алғашқы термометрді енгіздіргенде ғана жылу жайында ғылыми ілім дами бастады. </a:t>
            </a:r>
            <a:endParaRPr lang="ru-RU" dirty="0"/>
          </a:p>
          <a:p>
            <a:r>
              <a:rPr lang="kk-KZ" dirty="0"/>
              <a:t>Термодинамика – механикалық жұмысты орындауға жұмсалатын  ішкі энергияның қалыптасуын зерттейтін ғылым. 18 ғасырдың 2-ші жартысында бірінші пар машинасының пайда болуымен өндірістік революция басталды. Ғалымдар мен инженерлер мұның эффектілерін күшейту мақсатында ізденістер жүргізді, 1824 ж Сади Карно</a:t>
            </a:r>
            <a:r>
              <a:rPr lang="ru-RU" dirty="0"/>
              <a:t> </a:t>
            </a:r>
            <a:r>
              <a:rPr lang="kk-KZ" dirty="0"/>
              <a:t>«О движущей силе огня и о машинах, способных развивать эту силу» шығармасында жылу машинасының максимады пайдалы әсер коэффициентін анықтады. Осы кезден термодинамика бастамасы басталды.</a:t>
            </a:r>
            <a:endParaRPr lang="ru-RU" dirty="0"/>
          </a:p>
          <a:p>
            <a:r>
              <a:rPr lang="kk-KZ" dirty="0"/>
              <a:t>19 ғасырдың 40 жылдары Майер және Джоуль механикалық жұмыс пен жылу арасындағы сандық байланысын анықтады, энергияның сақталу және айналу заңдарын қалыптастырды.</a:t>
            </a:r>
            <a:endParaRPr lang="ru-RU" dirty="0"/>
          </a:p>
          <a:p>
            <a:r>
              <a:rPr lang="kk-KZ" dirty="0"/>
              <a:t>50-жылдары Клаузиус және Кельвин жинақталған ілімдерді жүйелей отырып энтропия және абсолютті температура түсініктерін енгіздірді.</a:t>
            </a:r>
            <a:endParaRPr lang="ru-RU" dirty="0"/>
          </a:p>
          <a:p>
            <a:r>
              <a:rPr lang="kk-KZ" dirty="0"/>
              <a:t>19 ғасырдың соңында термодинамикалық потенциалдар методын ұсынған, термодикамикалық тепе-теңдіктің жалпы күйін зерттеген, фазалар мен капиллярлық құбылыстар тепе-теңдік заңдарын ұсынған Гиббс жұмыстарында термодинамика дами түсті</a:t>
            </a:r>
            <a:endParaRPr lang="ru-RU" dirty="0"/>
          </a:p>
          <a:p>
            <a:r>
              <a:rPr lang="kk-KZ" dirty="0"/>
              <a:t>1906 жылы Нернст теоремасы қалыптасты, ол ғалым атымен аталады және  термодинамиканың 3-ші бастамасы болып табылады.</a:t>
            </a:r>
            <a:endParaRPr lang="ru-RU" dirty="0"/>
          </a:p>
          <a:p>
            <a:r>
              <a:rPr lang="kk-KZ" dirty="0"/>
              <a:t>1909 жылы Каратеодори еңбектерінде алғаш рет термодинамиканың аксиомалық негіздері қалыптасты.</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715148"/>
          </a:xfrm>
        </p:spPr>
        <p:txBody>
          <a:bodyPr>
            <a:normAutofit fontScale="92500" lnSpcReduction="10000"/>
          </a:bodyPr>
          <a:lstStyle/>
          <a:p>
            <a:r>
              <a:rPr lang="kk-KZ" dirty="0"/>
              <a:t>Термодинамика 1-тепе-теңдік (классикалық) және 2-тепе-теңсіздік термодинамикаларына бөлінеді.</a:t>
            </a:r>
            <a:endParaRPr lang="ru-RU" dirty="0"/>
          </a:p>
          <a:p>
            <a:pPr marL="0" indent="0">
              <a:buNone/>
            </a:pPr>
            <a:r>
              <a:rPr lang="kk-KZ" dirty="0"/>
              <a:t>1-Тепе-теңдік термодинамикалық жүйелерді және сондағы процестерді зерттейді</a:t>
            </a:r>
            <a:endParaRPr lang="ru-RU" dirty="0"/>
          </a:p>
          <a:p>
            <a:pPr marL="0" indent="0">
              <a:buNone/>
            </a:pPr>
            <a:r>
              <a:rPr lang="kk-KZ" dirty="0"/>
              <a:t>2-Жүйелердегі тепе-теңсіздік процестерді зерттейді, ол термодинамикалық тепе-теңдіктен ауытқуы шамамен көп емес және термодинамикалық сипаттамасы беріледі. </a:t>
            </a:r>
            <a:endParaRPr lang="ru-RU" dirty="0"/>
          </a:p>
          <a:p>
            <a:r>
              <a:rPr lang="kk-KZ" dirty="0"/>
              <a:t>Тепе-теңдік термодинамикаға айнымалы шамалар – ішкі энергия, температура, энтропия, химиялық потенциал, яғни термодинамикалық параметрлер (шамалар) енгізіледі.</a:t>
            </a:r>
            <a:endParaRPr lang="ru-RU" dirty="0"/>
          </a:p>
          <a:p>
            <a:r>
              <a:rPr lang="kk-KZ" dirty="0"/>
              <a:t>Классикалық термодинамика термодинамикалық параметрлердің өзара байланысын зерттейді, сондай-ақ физиканың басқа бөлімінде қарастырылатын физикалық шамалармен, мысалы, жүйеге әсер ететін гравитациялық немесе электромагниттік өрістермен байланысын зерттейді. Химиялық реакциялар мен фазалық өтпелерді  (переходы) де зерттейді. Химиялық айналымдар әсерінен жүретін термодинамикалық жүйелерді химиялық термодинамикада, ал техникалық өзгерістерді – теплотехникада қарастырады.</a:t>
            </a:r>
            <a:endParaRPr lang="ru-RU" dirty="0"/>
          </a:p>
          <a:p>
            <a:pPr marL="0" indent="0" algn="ctr">
              <a:buNone/>
            </a:pPr>
            <a:r>
              <a:rPr lang="kk-KZ" b="1" dirty="0"/>
              <a:t>Классикалық термодинамикаға келесі бөлімдер кіреді:</a:t>
            </a:r>
            <a:endParaRPr lang="ru-RU" b="1" dirty="0"/>
          </a:p>
          <a:p>
            <a:pPr lvl="0"/>
            <a:r>
              <a:rPr lang="ru-RU" dirty="0"/>
              <a:t>Термодинамик</a:t>
            </a:r>
            <a:r>
              <a:rPr lang="kk-KZ" dirty="0"/>
              <a:t>аның бастамалары</a:t>
            </a:r>
            <a:r>
              <a:rPr lang="ru-RU" dirty="0"/>
              <a:t> (за</a:t>
            </a:r>
            <a:r>
              <a:rPr lang="kk-KZ" dirty="0"/>
              <a:t>ңдар немесе </a:t>
            </a:r>
            <a:r>
              <a:rPr lang="ru-RU" dirty="0"/>
              <a:t>аксиома</a:t>
            </a:r>
            <a:r>
              <a:rPr lang="kk-KZ" dirty="0"/>
              <a:t>лар</a:t>
            </a:r>
            <a:r>
              <a:rPr lang="ru-RU" dirty="0"/>
              <a:t>)</a:t>
            </a:r>
          </a:p>
          <a:p>
            <a:pPr lvl="0"/>
            <a:r>
              <a:rPr lang="kk-KZ" dirty="0"/>
              <a:t>Қарапайым термодинамикалық жүйелердің қасиеттері мен күйінің теңдеулері </a:t>
            </a:r>
            <a:r>
              <a:rPr lang="ru-RU" dirty="0"/>
              <a:t>(</a:t>
            </a:r>
            <a:r>
              <a:rPr lang="ru-RU" dirty="0">
                <a:hlinkClick r:id="rId2" tooltip="Идеальный газ"/>
              </a:rPr>
              <a:t>идеал</a:t>
            </a:r>
            <a:r>
              <a:rPr lang="kk-KZ" dirty="0">
                <a:hlinkClick r:id="rId2" tooltip="Идеальный газ"/>
              </a:rPr>
              <a:t>ды</a:t>
            </a:r>
            <a:r>
              <a:rPr lang="ru-RU" dirty="0">
                <a:hlinkClick r:id="rId2" tooltip="Идеальный газ"/>
              </a:rPr>
              <a:t> газ</a:t>
            </a:r>
            <a:r>
              <a:rPr lang="ru-RU" dirty="0"/>
              <a:t>, </a:t>
            </a:r>
            <a:r>
              <a:rPr lang="ru-RU" dirty="0" err="1">
                <a:hlinkClick r:id="rId3" tooltip="Реальный газ"/>
              </a:rPr>
              <a:t>реальды</a:t>
            </a:r>
            <a:r>
              <a:rPr lang="ru-RU" dirty="0">
                <a:hlinkClick r:id="rId3" tooltip="Реальный газ"/>
              </a:rPr>
              <a:t> газ</a:t>
            </a:r>
            <a:r>
              <a:rPr lang="ru-RU" dirty="0"/>
              <a:t>, </a:t>
            </a:r>
            <a:r>
              <a:rPr lang="ru-RU" dirty="0">
                <a:hlinkClick r:id="rId4" tooltip="Диэлектрик"/>
              </a:rPr>
              <a:t>диэлектрик</a:t>
            </a:r>
            <a:r>
              <a:rPr lang="kk-KZ" dirty="0">
                <a:hlinkClick r:id="rId4" tooltip="Диэлектрик"/>
              </a:rPr>
              <a:t>тер</a:t>
            </a:r>
            <a:r>
              <a:rPr lang="ru-RU" dirty="0"/>
              <a:t> </a:t>
            </a:r>
            <a:r>
              <a:rPr lang="kk-KZ" dirty="0"/>
              <a:t>және </a:t>
            </a:r>
            <a:r>
              <a:rPr lang="ru-RU" dirty="0">
                <a:hlinkClick r:id="rId5" tooltip="Магнетик"/>
              </a:rPr>
              <a:t>магнетик</a:t>
            </a:r>
            <a:r>
              <a:rPr lang="kk-KZ" dirty="0">
                <a:hlinkClick r:id="rId5" tooltip="Магнетик"/>
              </a:rPr>
              <a:t>тер т.б.</a:t>
            </a:r>
            <a:r>
              <a:rPr lang="ru-RU" dirty="0"/>
              <a:t>)</a:t>
            </a:r>
          </a:p>
          <a:p>
            <a:pPr lvl="0"/>
            <a:r>
              <a:rPr lang="kk-KZ" dirty="0"/>
              <a:t>Қарапайым жүйелері бар тепе-теңдік процестер, термодинамикалық циклдер</a:t>
            </a:r>
            <a:endParaRPr lang="ru-RU" dirty="0"/>
          </a:p>
          <a:p>
            <a:pPr lvl="0"/>
            <a:r>
              <a:rPr lang="kk-KZ" dirty="0"/>
              <a:t>Тепе-теңсіздік процестер және энтропия заңдары</a:t>
            </a:r>
            <a:endParaRPr lang="ru-RU" dirty="0"/>
          </a:p>
          <a:p>
            <a:pPr lvl="0"/>
            <a:r>
              <a:rPr lang="ru-RU" dirty="0" err="1">
                <a:hlinkClick r:id="rId6" tooltip="Термодинамическая фаза"/>
              </a:rPr>
              <a:t>термодинами</a:t>
            </a:r>
            <a:r>
              <a:rPr lang="kk-KZ" dirty="0">
                <a:hlinkClick r:id="rId6" tooltip="Термодинамическая фаза"/>
              </a:rPr>
              <a:t>калық </a:t>
            </a:r>
            <a:r>
              <a:rPr lang="ru-RU" dirty="0">
                <a:hlinkClick r:id="rId6" tooltip="Термодинамическая фаза"/>
              </a:rPr>
              <a:t>фаз</a:t>
            </a:r>
            <a:r>
              <a:rPr lang="kk-KZ" dirty="0">
                <a:hlinkClick r:id="rId6" tooltip="Термодинамическая фаза"/>
              </a:rPr>
              <a:t>алар</a:t>
            </a:r>
            <a:r>
              <a:rPr lang="kk-KZ" dirty="0"/>
              <a:t> және  </a:t>
            </a:r>
            <a:r>
              <a:rPr lang="ru-RU" dirty="0">
                <a:hlinkClick r:id="rId7" tooltip="Фазовый переход"/>
              </a:rPr>
              <a:t>фаз</a:t>
            </a:r>
            <a:r>
              <a:rPr lang="kk-KZ" dirty="0">
                <a:hlinkClick r:id="rId7" tooltip="Фазовый переход"/>
              </a:rPr>
              <a:t>алық өткелдер (переходы)</a:t>
            </a:r>
            <a:endParaRPr lang="ru-RU" dirty="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827584" y="446774"/>
            <a:ext cx="7886700" cy="711200"/>
          </a:xfrm>
        </p:spPr>
        <p:txBody>
          <a:bodyPr/>
          <a:lstStyle/>
          <a:p>
            <a:pPr algn="ctr" eaLnBrk="1" hangingPunct="1"/>
            <a:r>
              <a:rPr lang="kk-KZ" altLang="ru-RU" sz="2800" b="1" dirty="0">
                <a:latin typeface="Times New Roman" panose="02020603050405020304" pitchFamily="18" charset="0"/>
                <a:cs typeface="Times New Roman" panose="02020603050405020304" pitchFamily="18" charset="0"/>
              </a:rPr>
              <a:t>Термодинамиканың негізгі түсініктері</a:t>
            </a:r>
            <a:endParaRPr lang="ru-RU" altLang="ru-RU" sz="2800" b="1" dirty="0"/>
          </a:p>
        </p:txBody>
      </p:sp>
      <p:sp>
        <p:nvSpPr>
          <p:cNvPr id="46083" name="Объект 2"/>
          <p:cNvSpPr>
            <a:spLocks noGrp="1"/>
          </p:cNvSpPr>
          <p:nvPr>
            <p:ph idx="1"/>
          </p:nvPr>
        </p:nvSpPr>
        <p:spPr>
          <a:xfrm>
            <a:off x="655638" y="1368425"/>
            <a:ext cx="7886700" cy="1468438"/>
          </a:xfrm>
        </p:spPr>
        <p:txBody>
          <a:bodyPr/>
          <a:lstStyle/>
          <a:p>
            <a:pPr marL="0" indent="0" algn="just" eaLnBrk="1" hangingPunct="1">
              <a:buFont typeface="Arial" panose="020B0604020202020204" pitchFamily="34" charset="0"/>
              <a:buNone/>
            </a:pPr>
            <a:r>
              <a:rPr lang="kk-KZ" altLang="ru-RU" sz="2400">
                <a:latin typeface="Times New Roman" panose="02020603050405020304" pitchFamily="18" charset="0"/>
                <a:cs typeface="Times New Roman" panose="02020603050405020304" pitchFamily="18" charset="0"/>
              </a:rPr>
              <a:t>     </a:t>
            </a:r>
            <a:r>
              <a:rPr lang="kk-KZ" altLang="ru-RU" sz="2400" b="1">
                <a:latin typeface="Times New Roman" panose="02020603050405020304" pitchFamily="18" charset="0"/>
                <a:cs typeface="Times New Roman" panose="02020603050405020304" pitchFamily="18" charset="0"/>
              </a:rPr>
              <a:t>Жүйе</a:t>
            </a:r>
            <a:r>
              <a:rPr lang="kk-KZ" altLang="ru-RU" sz="2400">
                <a:latin typeface="Times New Roman" panose="02020603050405020304" pitchFamily="18" charset="0"/>
                <a:cs typeface="Times New Roman" panose="02020603050405020304" pitchFamily="18" charset="0"/>
              </a:rPr>
              <a:t> </a:t>
            </a:r>
            <a:r>
              <a:rPr lang="kk-KZ" altLang="ru-RU" sz="2400" i="1">
                <a:latin typeface="Times New Roman" panose="02020603050405020304" pitchFamily="18" charset="0"/>
                <a:cs typeface="Times New Roman" panose="02020603050405020304" pitchFamily="18" charset="0"/>
              </a:rPr>
              <a:t>(термодинамикалық жүйе)</a:t>
            </a:r>
            <a:r>
              <a:rPr lang="kk-KZ" altLang="ru-RU" sz="2400">
                <a:latin typeface="Times New Roman" panose="02020603050405020304" pitchFamily="18" charset="0"/>
                <a:cs typeface="Times New Roman" panose="02020603050405020304" pitchFamily="18" charset="0"/>
              </a:rPr>
              <a:t> </a:t>
            </a:r>
            <a:r>
              <a:rPr lang="ru-RU" altLang="ru-RU" sz="2400">
                <a:latin typeface="Times New Roman" panose="02020603050405020304" pitchFamily="18" charset="0"/>
                <a:cs typeface="Times New Roman" panose="02020603050405020304" pitchFamily="18" charset="0"/>
              </a:rPr>
              <a:t>–</a:t>
            </a:r>
            <a:r>
              <a:rPr lang="kk-KZ" altLang="ru-RU" sz="2400">
                <a:latin typeface="Times New Roman" panose="02020603050405020304" pitchFamily="18" charset="0"/>
                <a:cs typeface="Times New Roman" panose="02020603050405020304" pitchFamily="18" charset="0"/>
              </a:rPr>
              <a:t> өзара әрекеттескен және қоршаған ортадан оқшауланған макроскопиялық денелердің жиынтығы.</a:t>
            </a:r>
          </a:p>
        </p:txBody>
      </p:sp>
      <p:pic>
        <p:nvPicPr>
          <p:cNvPr id="46084" name="Рисунок 5"/>
          <p:cNvPicPr>
            <a:picLocks noChangeAspect="1"/>
          </p:cNvPicPr>
          <p:nvPr/>
        </p:nvPicPr>
        <p:blipFill>
          <a:blip r:embed="rId2">
            <a:extLst>
              <a:ext uri="{28A0092B-C50C-407E-A947-70E740481C1C}">
                <a14:useLocalDpi xmlns:a14="http://schemas.microsoft.com/office/drawing/2010/main" val="0"/>
              </a:ext>
            </a:extLst>
          </a:blip>
          <a:srcRect l="24472" t="34007" r="55168" b="50241"/>
          <a:stretch>
            <a:fillRect/>
          </a:stretch>
        </p:blipFill>
        <p:spPr bwMode="auto">
          <a:xfrm>
            <a:off x="966788" y="2659857"/>
            <a:ext cx="726440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p:cNvSpPr txBox="1">
            <a:spLocks noChangeArrowheads="1"/>
          </p:cNvSpPr>
          <p:nvPr/>
        </p:nvSpPr>
        <p:spPr bwMode="auto">
          <a:xfrm>
            <a:off x="1403648" y="6013450"/>
            <a:ext cx="6061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kk-KZ" altLang="ru-RU" sz="1800" dirty="0">
                <a:latin typeface="Times New Roman" panose="02020603050405020304" pitchFamily="18" charset="0"/>
                <a:cs typeface="Times New Roman" panose="02020603050405020304" pitchFamily="18" charset="0"/>
              </a:rPr>
              <a:t>Сурет </a:t>
            </a:r>
            <a:r>
              <a:rPr lang="en-US" altLang="ru-RU" sz="1800" dirty="0">
                <a:latin typeface="Times New Roman" panose="02020603050405020304" pitchFamily="18" charset="0"/>
                <a:cs typeface="Times New Roman" panose="02020603050405020304" pitchFamily="18" charset="0"/>
              </a:rPr>
              <a:t>-</a:t>
            </a:r>
            <a:r>
              <a:rPr lang="ru-RU" altLang="ru-RU" sz="1800" dirty="0">
                <a:latin typeface="Times New Roman" panose="02020603050405020304" pitchFamily="18" charset="0"/>
                <a:cs typeface="Times New Roman" panose="02020603050405020304" pitchFamily="18" charset="0"/>
              </a:rPr>
              <a:t> </a:t>
            </a:r>
            <a:r>
              <a:rPr lang="kk-KZ" altLang="ru-RU" sz="1800" dirty="0">
                <a:latin typeface="Times New Roman" panose="02020603050405020304" pitchFamily="18" charset="0"/>
                <a:cs typeface="Times New Roman" panose="02020603050405020304" pitchFamily="18" charset="0"/>
              </a:rPr>
              <a:t>Термодинамикалық жүйелердің классификациясы:</a:t>
            </a:r>
            <a:endParaRPr lang="en-US" altLang="ru-RU" sz="1800"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kk-KZ" altLang="ru-RU" sz="1800" dirty="0">
                <a:latin typeface="Times New Roman" panose="02020603050405020304" pitchFamily="18" charset="0"/>
                <a:cs typeface="Times New Roman" panose="02020603050405020304" pitchFamily="18" charset="0"/>
              </a:rPr>
              <a:t>а </a:t>
            </a:r>
            <a:r>
              <a:rPr lang="ru-RU" altLang="ru-RU" sz="1800" dirty="0">
                <a:latin typeface="Times New Roman" panose="02020603050405020304" pitchFamily="18" charset="0"/>
                <a:cs typeface="Times New Roman" panose="02020603050405020304" pitchFamily="18" charset="0"/>
              </a:rPr>
              <a:t>–</a:t>
            </a:r>
            <a:r>
              <a:rPr lang="kk-KZ" altLang="ru-RU" sz="1800" dirty="0">
                <a:latin typeface="Times New Roman" panose="02020603050405020304" pitchFamily="18" charset="0"/>
                <a:cs typeface="Times New Roman" panose="02020603050405020304" pitchFamily="18" charset="0"/>
              </a:rPr>
              <a:t> ашық жүйе;</a:t>
            </a: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б –</a:t>
            </a:r>
            <a:r>
              <a:rPr lang="kk-KZ" altLang="ru-RU" sz="1800" dirty="0">
                <a:latin typeface="Times New Roman" panose="02020603050405020304" pitchFamily="18" charset="0"/>
                <a:cs typeface="Times New Roman" panose="02020603050405020304" pitchFamily="18" charset="0"/>
              </a:rPr>
              <a:t> жабық жүйе; </a:t>
            </a:r>
            <a:r>
              <a:rPr lang="ru-RU" altLang="ru-RU" sz="1800" dirty="0">
                <a:latin typeface="Times New Roman" panose="02020603050405020304" pitchFamily="18" charset="0"/>
                <a:cs typeface="Times New Roman" panose="02020603050405020304" pitchFamily="18" charset="0"/>
              </a:rPr>
              <a:t>с –</a:t>
            </a:r>
            <a:r>
              <a:rPr lang="kk-KZ" altLang="ru-RU" sz="1800" dirty="0">
                <a:latin typeface="Times New Roman" panose="02020603050405020304" pitchFamily="18" charset="0"/>
                <a:cs typeface="Times New Roman" panose="02020603050405020304" pitchFamily="18" charset="0"/>
              </a:rPr>
              <a:t> оқшауланған жүйе</a:t>
            </a:r>
            <a:endParaRPr lang="ru-RU" altLang="ru-RU" sz="1800" dirty="0">
              <a:latin typeface="Times New Roman" panose="02020603050405020304" pitchFamily="18" charset="0"/>
              <a:cs typeface="Times New Roman" panose="02020603050405020304" pitchFamily="18" charset="0"/>
            </a:endParaRPr>
          </a:p>
        </p:txBody>
      </p:sp>
      <p:sp>
        <p:nvSpPr>
          <p:cNvPr id="46086" name="TextBox 7"/>
          <p:cNvSpPr txBox="1">
            <a:spLocks noChangeArrowheads="1"/>
          </p:cNvSpPr>
          <p:nvPr/>
        </p:nvSpPr>
        <p:spPr bwMode="auto">
          <a:xfrm>
            <a:off x="1747838" y="5257800"/>
            <a:ext cx="29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kk-KZ" altLang="ru-RU" sz="1800">
                <a:latin typeface="Times New Roman" panose="02020603050405020304" pitchFamily="18" charset="0"/>
                <a:cs typeface="Times New Roman" panose="02020603050405020304" pitchFamily="18" charset="0"/>
              </a:rPr>
              <a:t>а</a:t>
            </a:r>
            <a:endParaRPr lang="ru-RU" altLang="ru-RU" sz="1800">
              <a:latin typeface="Times New Roman" panose="02020603050405020304" pitchFamily="18" charset="0"/>
              <a:cs typeface="Times New Roman" panose="02020603050405020304" pitchFamily="18" charset="0"/>
            </a:endParaRPr>
          </a:p>
        </p:txBody>
      </p:sp>
      <p:sp>
        <p:nvSpPr>
          <p:cNvPr id="46087" name="TextBox 8"/>
          <p:cNvSpPr txBox="1">
            <a:spLocks noChangeArrowheads="1"/>
          </p:cNvSpPr>
          <p:nvPr/>
        </p:nvSpPr>
        <p:spPr bwMode="auto">
          <a:xfrm>
            <a:off x="3495675" y="5278438"/>
            <a:ext cx="30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kk-KZ" altLang="ru-RU" sz="1800">
                <a:latin typeface="Times New Roman" panose="02020603050405020304" pitchFamily="18" charset="0"/>
                <a:cs typeface="Times New Roman" panose="02020603050405020304" pitchFamily="18" charset="0"/>
              </a:rPr>
              <a:t>б</a:t>
            </a:r>
            <a:endParaRPr lang="ru-RU" altLang="ru-RU" sz="1800">
              <a:latin typeface="Times New Roman" panose="02020603050405020304" pitchFamily="18" charset="0"/>
              <a:cs typeface="Times New Roman" panose="02020603050405020304" pitchFamily="18" charset="0"/>
            </a:endParaRPr>
          </a:p>
        </p:txBody>
      </p:sp>
      <p:sp>
        <p:nvSpPr>
          <p:cNvPr id="46088" name="TextBox 9"/>
          <p:cNvSpPr txBox="1">
            <a:spLocks noChangeArrowheads="1"/>
          </p:cNvSpPr>
          <p:nvPr/>
        </p:nvSpPr>
        <p:spPr bwMode="auto">
          <a:xfrm>
            <a:off x="4921250" y="5278438"/>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kk-KZ" altLang="ru-RU" sz="1800">
                <a:latin typeface="Times New Roman" panose="02020603050405020304" pitchFamily="18" charset="0"/>
                <a:cs typeface="Times New Roman" panose="02020603050405020304" pitchFamily="18" charset="0"/>
              </a:rPr>
              <a:t>с</a:t>
            </a:r>
            <a:endParaRPr lang="ru-RU" altLang="ru-RU"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486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92088"/>
          </a:xfrm>
        </p:spPr>
        <p:style>
          <a:lnRef idx="2">
            <a:schemeClr val="accent6"/>
          </a:lnRef>
          <a:fillRef idx="1">
            <a:schemeClr val="lt1"/>
          </a:fillRef>
          <a:effectRef idx="0">
            <a:schemeClr val="accent6"/>
          </a:effectRef>
          <a:fontRef idx="minor">
            <a:schemeClr val="dk1"/>
          </a:fontRef>
        </p:style>
        <p:txBody>
          <a:bodyPr>
            <a:noAutofit/>
          </a:bodyPr>
          <a:lstStyle/>
          <a:p>
            <a:r>
              <a:rPr lang="kk-KZ" sz="2400" b="1" dirty="0"/>
              <a:t>Жүйе –</a:t>
            </a:r>
            <a:r>
              <a:rPr lang="kk-KZ" sz="2400" dirty="0"/>
              <a:t> қандай да бір жолмен қоршаған ортадан шектелген материалды объектілердің жиынтығы.</a:t>
            </a:r>
            <a:endParaRPr lang="ru-RU" sz="2400" dirty="0"/>
          </a:p>
        </p:txBody>
      </p:sp>
      <p:sp>
        <p:nvSpPr>
          <p:cNvPr id="3" name="Объект 2"/>
          <p:cNvSpPr>
            <a:spLocks noGrp="1"/>
          </p:cNvSpPr>
          <p:nvPr>
            <p:ph idx="1"/>
          </p:nvPr>
        </p:nvSpPr>
        <p:spPr>
          <a:xfrm>
            <a:off x="470597" y="1556792"/>
            <a:ext cx="8229600" cy="864096"/>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kk-KZ" sz="2400" b="1" i="1" u="sng" dirty="0"/>
              <a:t>Қоршаған ортамен әсерлесу сипатына байланысты </a:t>
            </a:r>
            <a:r>
              <a:rPr lang="kk-KZ" sz="2400" dirty="0"/>
              <a:t>термодинамикалық жүйелерді үш топқа бөледі:</a:t>
            </a:r>
            <a:endParaRPr lang="ru-RU" sz="2400" dirty="0"/>
          </a:p>
        </p:txBody>
      </p:sp>
      <p:sp>
        <p:nvSpPr>
          <p:cNvPr id="4" name="Прямоугольник 3"/>
          <p:cNvSpPr/>
          <p:nvPr/>
        </p:nvSpPr>
        <p:spPr>
          <a:xfrm>
            <a:off x="398459" y="5861596"/>
            <a:ext cx="8307288"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400" b="1" cap="small" dirty="0" err="1"/>
              <a:t>Тірі</a:t>
            </a:r>
            <a:r>
              <a:rPr lang="ru-RU" sz="2400" b="1" cap="small" dirty="0"/>
              <a:t> </a:t>
            </a:r>
            <a:r>
              <a:rPr lang="ru-RU" sz="2400" b="1" cap="small" dirty="0" err="1"/>
              <a:t>организмдердің</a:t>
            </a:r>
            <a:r>
              <a:rPr lang="ru-RU" sz="2400" b="1" cap="small" dirty="0"/>
              <a:t> </a:t>
            </a:r>
            <a:r>
              <a:rPr lang="ru-RU" sz="2400" b="1" cap="small" dirty="0" err="1"/>
              <a:t>барлығы</a:t>
            </a:r>
            <a:r>
              <a:rPr lang="ru-RU" sz="2400" b="1" cap="small" dirty="0"/>
              <a:t> </a:t>
            </a:r>
            <a:r>
              <a:rPr lang="ru-RU" sz="2400" b="1" cap="small" dirty="0" err="1"/>
              <a:t>ашық</a:t>
            </a:r>
            <a:r>
              <a:rPr lang="ru-RU" sz="2400" b="1" cap="small" dirty="0"/>
              <a:t> </a:t>
            </a:r>
            <a:r>
              <a:rPr lang="ru-RU" sz="2400" b="1" cap="small" dirty="0" err="1"/>
              <a:t>жүйеге</a:t>
            </a:r>
            <a:r>
              <a:rPr lang="ru-RU" sz="2400" b="1" cap="small" dirty="0"/>
              <a:t> </a:t>
            </a:r>
            <a:r>
              <a:rPr lang="ru-RU" sz="2400" b="1" cap="small" dirty="0" err="1"/>
              <a:t>жатқызылады</a:t>
            </a:r>
            <a:r>
              <a:rPr lang="ru-RU" sz="2400" b="1" cap="small" dirty="0"/>
              <a:t>. </a:t>
            </a:r>
          </a:p>
        </p:txBody>
      </p:sp>
      <p:sp>
        <p:nvSpPr>
          <p:cNvPr id="5" name="Прямоугольник 4"/>
          <p:cNvSpPr/>
          <p:nvPr/>
        </p:nvSpPr>
        <p:spPr>
          <a:xfrm>
            <a:off x="395536" y="3146990"/>
            <a:ext cx="2592288" cy="20005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b="1" i="1" dirty="0" err="1"/>
              <a:t>оқшауланған</a:t>
            </a:r>
            <a:r>
              <a:rPr lang="ru-RU" sz="2800" dirty="0"/>
              <a:t> – </a:t>
            </a:r>
            <a:r>
              <a:rPr lang="ru-RU" sz="2400" dirty="0" err="1"/>
              <a:t>қоршаған</a:t>
            </a:r>
            <a:r>
              <a:rPr lang="ru-RU" sz="2400" dirty="0"/>
              <a:t> </a:t>
            </a:r>
            <a:r>
              <a:rPr lang="ru-RU" sz="2400" dirty="0" err="1"/>
              <a:t>ортамен</a:t>
            </a:r>
            <a:r>
              <a:rPr lang="ru-RU" sz="2400" dirty="0"/>
              <a:t> </a:t>
            </a:r>
            <a:r>
              <a:rPr lang="ru-RU" sz="2400" dirty="0" err="1"/>
              <a:t>затпен</a:t>
            </a:r>
            <a:r>
              <a:rPr lang="ru-RU" sz="2400" dirty="0"/>
              <a:t> де, </a:t>
            </a:r>
            <a:r>
              <a:rPr lang="ru-RU" sz="2400" dirty="0" err="1"/>
              <a:t>энергиямен</a:t>
            </a:r>
            <a:r>
              <a:rPr lang="ru-RU" sz="2400" dirty="0"/>
              <a:t> де </a:t>
            </a:r>
            <a:r>
              <a:rPr lang="ru-RU" sz="2400" dirty="0" err="1"/>
              <a:t>алмаспайды</a:t>
            </a:r>
            <a:r>
              <a:rPr lang="ru-RU" sz="2400" dirty="0"/>
              <a:t>.</a:t>
            </a:r>
          </a:p>
        </p:txBody>
      </p:sp>
      <p:sp>
        <p:nvSpPr>
          <p:cNvPr id="6" name="Прямоугольник 5"/>
          <p:cNvSpPr/>
          <p:nvPr/>
        </p:nvSpPr>
        <p:spPr>
          <a:xfrm>
            <a:off x="3216489" y="3146990"/>
            <a:ext cx="2939687" cy="20005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b="1" i="1" dirty="0" err="1"/>
              <a:t>тұйық</a:t>
            </a:r>
            <a:r>
              <a:rPr lang="ru-RU" sz="2800" b="1" i="1" dirty="0"/>
              <a:t> </a:t>
            </a:r>
            <a:r>
              <a:rPr lang="ru-RU" sz="2400" dirty="0"/>
              <a:t>– </a:t>
            </a:r>
            <a:r>
              <a:rPr lang="ru-RU" sz="2400" dirty="0" err="1"/>
              <a:t>қоршаған</a:t>
            </a:r>
            <a:r>
              <a:rPr lang="ru-RU" sz="2400" dirty="0"/>
              <a:t> </a:t>
            </a:r>
            <a:r>
              <a:rPr lang="ru-RU" sz="2400" dirty="0" err="1"/>
              <a:t>ортамен</a:t>
            </a:r>
            <a:r>
              <a:rPr lang="ru-RU" sz="2400" dirty="0"/>
              <a:t> </a:t>
            </a:r>
            <a:r>
              <a:rPr lang="ru-RU" sz="2400" dirty="0" err="1"/>
              <a:t>энергиямен</a:t>
            </a:r>
            <a:r>
              <a:rPr lang="ru-RU" sz="2400" dirty="0"/>
              <a:t> </a:t>
            </a:r>
            <a:r>
              <a:rPr lang="ru-RU" sz="2400" dirty="0" err="1"/>
              <a:t>алмаса</a:t>
            </a:r>
            <a:r>
              <a:rPr lang="ru-RU" sz="2400" dirty="0"/>
              <a:t> </a:t>
            </a:r>
            <a:r>
              <a:rPr lang="ru-RU" sz="2400" dirty="0" err="1"/>
              <a:t>алатын</a:t>
            </a:r>
            <a:r>
              <a:rPr lang="ru-RU" sz="2400" dirty="0"/>
              <a:t>, </a:t>
            </a:r>
            <a:r>
              <a:rPr lang="ru-RU" sz="2400" dirty="0" err="1"/>
              <a:t>бірақ</a:t>
            </a:r>
            <a:r>
              <a:rPr lang="ru-RU" sz="2400" dirty="0"/>
              <a:t> </a:t>
            </a:r>
            <a:r>
              <a:rPr lang="ru-RU" sz="2400" dirty="0" err="1"/>
              <a:t>зат</a:t>
            </a:r>
            <a:r>
              <a:rPr lang="ru-RU" sz="2400" dirty="0"/>
              <a:t> </a:t>
            </a:r>
            <a:r>
              <a:rPr lang="ru-RU" sz="2400" dirty="0" err="1"/>
              <a:t>алмаспайтын</a:t>
            </a:r>
            <a:r>
              <a:rPr lang="ru-RU" sz="2400" dirty="0"/>
              <a:t> </a:t>
            </a:r>
            <a:r>
              <a:rPr lang="ru-RU" sz="2400" dirty="0" err="1"/>
              <a:t>жүйелер</a:t>
            </a:r>
            <a:r>
              <a:rPr lang="ru-RU" sz="2400" dirty="0"/>
              <a:t>.</a:t>
            </a:r>
          </a:p>
        </p:txBody>
      </p:sp>
      <p:sp>
        <p:nvSpPr>
          <p:cNvPr id="7" name="Прямоугольник 6"/>
          <p:cNvSpPr/>
          <p:nvPr/>
        </p:nvSpPr>
        <p:spPr>
          <a:xfrm>
            <a:off x="6302099" y="3156644"/>
            <a:ext cx="2403648" cy="20005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800" b="1" i="1" dirty="0" err="1"/>
              <a:t>ашық</a:t>
            </a:r>
            <a:r>
              <a:rPr lang="ru-RU" sz="2800" b="1" i="1" dirty="0"/>
              <a:t> –</a:t>
            </a:r>
            <a:r>
              <a:rPr lang="ru-RU" sz="2400" dirty="0"/>
              <a:t> </a:t>
            </a:r>
            <a:r>
              <a:rPr lang="ru-RU" sz="2400" dirty="0" err="1"/>
              <a:t>қоршаған</a:t>
            </a:r>
            <a:r>
              <a:rPr lang="ru-RU" sz="2400" dirty="0"/>
              <a:t> </a:t>
            </a:r>
            <a:r>
              <a:rPr lang="ru-RU" sz="2400" dirty="0" err="1"/>
              <a:t>ортамен</a:t>
            </a:r>
            <a:r>
              <a:rPr lang="ru-RU" sz="2400" dirty="0"/>
              <a:t> энергия </a:t>
            </a:r>
            <a:r>
              <a:rPr lang="ru-RU" sz="2400" dirty="0" err="1"/>
              <a:t>және</a:t>
            </a:r>
            <a:r>
              <a:rPr lang="ru-RU" sz="2400" dirty="0"/>
              <a:t> </a:t>
            </a:r>
            <a:r>
              <a:rPr lang="ru-RU" sz="2400" dirty="0" err="1"/>
              <a:t>зат</a:t>
            </a:r>
            <a:r>
              <a:rPr lang="ru-RU" sz="2400" dirty="0"/>
              <a:t> </a:t>
            </a:r>
            <a:r>
              <a:rPr lang="ru-RU" sz="2400" dirty="0" err="1"/>
              <a:t>алмасатын</a:t>
            </a:r>
            <a:r>
              <a:rPr lang="ru-RU" sz="2400" dirty="0"/>
              <a:t> </a:t>
            </a:r>
            <a:r>
              <a:rPr lang="ru-RU" sz="2400" dirty="0" err="1"/>
              <a:t>жүйе</a:t>
            </a:r>
            <a:r>
              <a:rPr lang="ru-RU" sz="2400" dirty="0"/>
              <a:t>.</a:t>
            </a:r>
          </a:p>
        </p:txBody>
      </p:sp>
      <p:sp>
        <p:nvSpPr>
          <p:cNvPr id="8" name="Стрелка вниз 7"/>
          <p:cNvSpPr/>
          <p:nvPr/>
        </p:nvSpPr>
        <p:spPr>
          <a:xfrm>
            <a:off x="7164288" y="5157192"/>
            <a:ext cx="792088" cy="70440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9" name="Стрелка вниз 8"/>
          <p:cNvSpPr/>
          <p:nvPr/>
        </p:nvSpPr>
        <p:spPr>
          <a:xfrm>
            <a:off x="1295636" y="2442586"/>
            <a:ext cx="792088" cy="7044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0" name="Стрелка вниз 9"/>
          <p:cNvSpPr/>
          <p:nvPr/>
        </p:nvSpPr>
        <p:spPr>
          <a:xfrm>
            <a:off x="4290288" y="2442586"/>
            <a:ext cx="792088" cy="7044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Стрелка вниз 10"/>
          <p:cNvSpPr/>
          <p:nvPr/>
        </p:nvSpPr>
        <p:spPr>
          <a:xfrm>
            <a:off x="7164288" y="2429598"/>
            <a:ext cx="792088" cy="7044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 name="Стрелка вниз 11"/>
          <p:cNvSpPr/>
          <p:nvPr/>
        </p:nvSpPr>
        <p:spPr>
          <a:xfrm>
            <a:off x="4224484" y="997254"/>
            <a:ext cx="792088" cy="560388"/>
          </a:xfrm>
          <a:prstGeom prst="downArrow">
            <a:avLst>
              <a:gd name="adj1" fmla="val 61740"/>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447282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pPr eaLnBrk="1" hangingPunct="1"/>
            <a:r>
              <a:rPr lang="ru-RU" altLang="ru-RU" sz="4000" b="1" dirty="0" err="1">
                <a:effectLst>
                  <a:outerShdw blurRad="38100" dist="38100" dir="2700000" algn="tl">
                    <a:srgbClr val="000000">
                      <a:alpha val="43137"/>
                    </a:srgbClr>
                  </a:outerShdw>
                </a:effectLst>
              </a:rPr>
              <a:t>Термодинамикалық</a:t>
            </a:r>
            <a:r>
              <a:rPr lang="ru-RU" altLang="ru-RU" sz="4000" b="1" dirty="0">
                <a:effectLst>
                  <a:outerShdw blurRad="38100" dist="38100" dir="2700000" algn="tl">
                    <a:srgbClr val="000000">
                      <a:alpha val="43137"/>
                    </a:srgbClr>
                  </a:outerShdw>
                </a:effectLst>
              </a:rPr>
              <a:t> </a:t>
            </a:r>
            <a:r>
              <a:rPr lang="ru-RU" altLang="ru-RU" sz="4000" b="1" dirty="0" err="1">
                <a:effectLst>
                  <a:outerShdw blurRad="38100" dist="38100" dir="2700000" algn="tl">
                    <a:srgbClr val="000000">
                      <a:alpha val="43137"/>
                    </a:srgbClr>
                  </a:outerShdw>
                </a:effectLst>
              </a:rPr>
              <a:t>жүйе</a:t>
            </a:r>
            <a:r>
              <a:rPr lang="ru-RU" altLang="ru-RU" sz="4000" b="1" dirty="0">
                <a:effectLst>
                  <a:outerShdw blurRad="38100" dist="38100" dir="2700000" algn="tl">
                    <a:srgbClr val="000000">
                      <a:alpha val="43137"/>
                    </a:srgbClr>
                  </a:outerShdw>
                </a:effectLst>
              </a:rPr>
              <a:t> </a:t>
            </a:r>
            <a:r>
              <a:rPr lang="ru-RU" altLang="ru-RU" sz="4000" b="1" dirty="0" err="1">
                <a:effectLst>
                  <a:outerShdw blurRad="38100" dist="38100" dir="2700000" algn="tl">
                    <a:srgbClr val="000000">
                      <a:alpha val="43137"/>
                    </a:srgbClr>
                  </a:outerShdw>
                </a:effectLst>
              </a:rPr>
              <a:t>типтері</a:t>
            </a:r>
            <a:endParaRPr lang="ru-RU" altLang="ru-RU" sz="4000" b="1" dirty="0">
              <a:effectLst>
                <a:outerShdw blurRad="38100" dist="38100" dir="2700000" algn="tl">
                  <a:srgbClr val="000000">
                    <a:alpha val="43137"/>
                  </a:srgbClr>
                </a:outerShdw>
              </a:effectLst>
            </a:endParaRPr>
          </a:p>
        </p:txBody>
      </p:sp>
      <p:sp>
        <p:nvSpPr>
          <p:cNvPr id="81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8C8765-4A86-4135-A88E-4D1F0224B415}" type="slidenum">
              <a:rPr lang="ru-RU" altLang="ru-RU" smtClean="0"/>
              <a:pPr eaLnBrk="1" hangingPunct="1"/>
              <a:t>14</a:t>
            </a:fld>
            <a:endParaRPr lang="ru-RU" altLang="ru-RU"/>
          </a:p>
        </p:txBody>
      </p:sp>
      <p:sp>
        <p:nvSpPr>
          <p:cNvPr id="8196" name="Text Box 3"/>
          <p:cNvSpPr txBox="1">
            <a:spLocks noChangeArrowheads="1"/>
          </p:cNvSpPr>
          <p:nvPr/>
        </p:nvSpPr>
        <p:spPr bwMode="auto">
          <a:xfrm>
            <a:off x="1042988" y="5122675"/>
            <a:ext cx="7511223" cy="1200329"/>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dirty="0">
              <a:latin typeface="Times New Roman" pitchFamily="18" charset="0"/>
              <a:cs typeface="Times New Roman" pitchFamily="18" charset="0"/>
            </a:endParaRPr>
          </a:p>
          <a:p>
            <a:pPr algn="ctr" eaLnBrk="1" hangingPunct="1"/>
            <a:r>
              <a:rPr lang="ru-RU" altLang="ru-RU" sz="2400" dirty="0" err="1">
                <a:latin typeface="Times New Roman" pitchFamily="18" charset="0"/>
                <a:cs typeface="Times New Roman" pitchFamily="18" charset="0"/>
              </a:rPr>
              <a:t>Жүйе</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энергиясы</a:t>
            </a:r>
            <a:r>
              <a:rPr lang="en-US" altLang="ru-RU" sz="2400" dirty="0">
                <a:latin typeface="Times New Roman" pitchFamily="18" charset="0"/>
                <a:cs typeface="Times New Roman" pitchFamily="18" charset="0"/>
              </a:rPr>
              <a:t> </a:t>
            </a:r>
            <a:r>
              <a:rPr lang="ru-RU" altLang="ru-RU" sz="2400" dirty="0">
                <a:latin typeface="Times New Roman" pitchFamily="18" charset="0"/>
                <a:cs typeface="Times New Roman" pitchFamily="18" charset="0"/>
              </a:rPr>
              <a:t>– </a:t>
            </a:r>
            <a:r>
              <a:rPr lang="en-US" altLang="ru-RU" sz="2400" dirty="0">
                <a:latin typeface="Times New Roman" pitchFamily="18" charset="0"/>
                <a:cs typeface="Times New Roman" pitchFamily="18" charset="0"/>
              </a:rPr>
              <a:t> </a:t>
            </a:r>
            <a:r>
              <a:rPr lang="kk-KZ" altLang="ru-RU" sz="2400" dirty="0">
                <a:latin typeface="Times New Roman" pitchFamily="18" charset="0"/>
                <a:cs typeface="Times New Roman" pitchFamily="18" charset="0"/>
              </a:rPr>
              <a:t>жүйенің </a:t>
            </a:r>
            <a:r>
              <a:rPr lang="ru-RU" altLang="ru-RU" sz="2400" dirty="0" err="1">
                <a:latin typeface="Times New Roman" pitchFamily="18" charset="0"/>
                <a:cs typeface="Times New Roman" pitchFamily="18" charset="0"/>
              </a:rPr>
              <a:t>жұмыс</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атқару</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қабілеттілігі</a:t>
            </a:r>
            <a:r>
              <a:rPr lang="ru-RU" altLang="ru-RU" sz="2400" dirty="0">
                <a:latin typeface="Times New Roman" pitchFamily="18" charset="0"/>
                <a:cs typeface="Times New Roman" pitchFamily="18" charset="0"/>
              </a:rPr>
              <a:t>.</a:t>
            </a:r>
          </a:p>
          <a:p>
            <a:pPr eaLnBrk="1" hangingPunct="1"/>
            <a:endParaRPr lang="en-US" altLang="ru-RU" sz="2400" dirty="0">
              <a:latin typeface="Times New Roman" pitchFamily="18" charset="0"/>
              <a:cs typeface="Times New Roman" pitchFamily="18" charset="0"/>
            </a:endParaRPr>
          </a:p>
        </p:txBody>
      </p:sp>
      <p:pic>
        <p:nvPicPr>
          <p:cNvPr id="819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7338"/>
            <a:ext cx="91440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1042988" y="2997200"/>
            <a:ext cx="790575" cy="287338"/>
          </a:xfrm>
          <a:prstGeom prst="rect">
            <a:avLst/>
          </a:prstGeom>
          <a:solidFill>
            <a:schemeClr val="accent3">
              <a:lumMod val="40000"/>
              <a:lumOff val="60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err="1"/>
              <a:t>жүйе</a:t>
            </a:r>
            <a:endParaRPr lang="ru-RU" altLang="ru-RU" sz="1600" dirty="0"/>
          </a:p>
        </p:txBody>
      </p:sp>
      <p:sp>
        <p:nvSpPr>
          <p:cNvPr id="8199" name="Rectangle 6"/>
          <p:cNvSpPr>
            <a:spLocks noChangeArrowheads="1"/>
          </p:cNvSpPr>
          <p:nvPr/>
        </p:nvSpPr>
        <p:spPr bwMode="auto">
          <a:xfrm>
            <a:off x="2286000" y="2214563"/>
            <a:ext cx="790575" cy="215900"/>
          </a:xfrm>
          <a:prstGeom prst="rect">
            <a:avLst/>
          </a:prstGeom>
          <a:solidFill>
            <a:schemeClr val="bg1">
              <a:lumMod val="95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err="1"/>
              <a:t>зат</a:t>
            </a:r>
            <a:endParaRPr lang="ru-RU" altLang="ru-RU" sz="1600" dirty="0"/>
          </a:p>
        </p:txBody>
      </p:sp>
      <p:sp>
        <p:nvSpPr>
          <p:cNvPr id="8200" name="Rectangle 7"/>
          <p:cNvSpPr>
            <a:spLocks noChangeArrowheads="1"/>
          </p:cNvSpPr>
          <p:nvPr/>
        </p:nvSpPr>
        <p:spPr bwMode="auto">
          <a:xfrm>
            <a:off x="3852862" y="4070351"/>
            <a:ext cx="1223963" cy="360363"/>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dirty="0" err="1"/>
              <a:t>тұйық</a:t>
            </a:r>
            <a:endParaRPr lang="ru-RU" altLang="ru-RU" dirty="0"/>
          </a:p>
        </p:txBody>
      </p:sp>
      <p:sp>
        <p:nvSpPr>
          <p:cNvPr id="8201" name="Rectangle 8"/>
          <p:cNvSpPr>
            <a:spLocks noChangeArrowheads="1"/>
          </p:cNvSpPr>
          <p:nvPr/>
        </p:nvSpPr>
        <p:spPr bwMode="auto">
          <a:xfrm>
            <a:off x="6804025" y="4149726"/>
            <a:ext cx="1750186" cy="280988"/>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t>    </a:t>
            </a:r>
            <a:r>
              <a:rPr lang="ru-RU" altLang="ru-RU" dirty="0" err="1"/>
              <a:t>оқшауланған</a:t>
            </a:r>
            <a:endParaRPr lang="ru-RU" altLang="ru-RU" dirty="0"/>
          </a:p>
        </p:txBody>
      </p:sp>
      <p:sp>
        <p:nvSpPr>
          <p:cNvPr id="8202" name="Rectangle 9"/>
          <p:cNvSpPr>
            <a:spLocks noChangeArrowheads="1"/>
          </p:cNvSpPr>
          <p:nvPr/>
        </p:nvSpPr>
        <p:spPr bwMode="auto">
          <a:xfrm>
            <a:off x="4140200" y="2997200"/>
            <a:ext cx="865188" cy="215900"/>
          </a:xfrm>
          <a:prstGeom prst="rect">
            <a:avLst/>
          </a:prstGeom>
          <a:solidFill>
            <a:schemeClr val="accent3">
              <a:lumMod val="40000"/>
              <a:lumOff val="60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err="1"/>
              <a:t>зат</a:t>
            </a:r>
            <a:endParaRPr lang="ru-RU" altLang="ru-RU" sz="1600" dirty="0"/>
          </a:p>
        </p:txBody>
      </p:sp>
      <p:sp>
        <p:nvSpPr>
          <p:cNvPr id="8203" name="Rectangle 10"/>
          <p:cNvSpPr>
            <a:spLocks noChangeArrowheads="1"/>
          </p:cNvSpPr>
          <p:nvPr/>
        </p:nvSpPr>
        <p:spPr bwMode="auto">
          <a:xfrm>
            <a:off x="5076825" y="3716338"/>
            <a:ext cx="790575" cy="217487"/>
          </a:xfrm>
          <a:prstGeom prst="rect">
            <a:avLst/>
          </a:prstGeom>
          <a:solidFill>
            <a:schemeClr val="bg1">
              <a:lumMod val="95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a:t>энергия</a:t>
            </a:r>
          </a:p>
        </p:txBody>
      </p:sp>
      <p:sp>
        <p:nvSpPr>
          <p:cNvPr id="8205" name="Rectangle 12"/>
          <p:cNvSpPr>
            <a:spLocks noChangeArrowheads="1"/>
          </p:cNvSpPr>
          <p:nvPr/>
        </p:nvSpPr>
        <p:spPr bwMode="auto">
          <a:xfrm>
            <a:off x="900113" y="1989138"/>
            <a:ext cx="1368425" cy="215900"/>
          </a:xfrm>
          <a:prstGeom prst="rect">
            <a:avLst/>
          </a:prstGeom>
          <a:solidFill>
            <a:schemeClr val="bg1">
              <a:lumMod val="95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kk-KZ" altLang="ru-RU" sz="1600" dirty="0"/>
              <a:t>Сыртқы орта</a:t>
            </a:r>
            <a:endParaRPr lang="ru-RU" altLang="ru-RU" sz="1600" dirty="0"/>
          </a:p>
        </p:txBody>
      </p:sp>
      <p:sp>
        <p:nvSpPr>
          <p:cNvPr id="8206" name="Rectangle 13"/>
          <p:cNvSpPr>
            <a:spLocks noChangeArrowheads="1"/>
          </p:cNvSpPr>
          <p:nvPr/>
        </p:nvSpPr>
        <p:spPr bwMode="auto">
          <a:xfrm>
            <a:off x="2268537" y="3609181"/>
            <a:ext cx="790575" cy="215900"/>
          </a:xfrm>
          <a:prstGeom prst="rect">
            <a:avLst/>
          </a:prstGeom>
          <a:solidFill>
            <a:schemeClr val="bg1">
              <a:lumMod val="95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a:t>энергия</a:t>
            </a:r>
          </a:p>
        </p:txBody>
      </p:sp>
      <p:sp>
        <p:nvSpPr>
          <p:cNvPr id="8207" name="Rectangle 14"/>
          <p:cNvSpPr>
            <a:spLocks noChangeArrowheads="1"/>
          </p:cNvSpPr>
          <p:nvPr/>
        </p:nvSpPr>
        <p:spPr bwMode="auto">
          <a:xfrm>
            <a:off x="826294" y="4091905"/>
            <a:ext cx="1223962" cy="360363"/>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dirty="0" err="1"/>
              <a:t>ашық</a:t>
            </a:r>
            <a:endParaRPr lang="ru-RU" altLang="ru-RU" dirty="0"/>
          </a:p>
        </p:txBody>
      </p:sp>
      <p:sp>
        <p:nvSpPr>
          <p:cNvPr id="8209" name="Rectangle 16"/>
          <p:cNvSpPr>
            <a:spLocks noChangeArrowheads="1"/>
          </p:cNvSpPr>
          <p:nvPr/>
        </p:nvSpPr>
        <p:spPr bwMode="auto">
          <a:xfrm>
            <a:off x="2843213" y="7099300"/>
            <a:ext cx="1223962" cy="360363"/>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8210" name="Rectangle 17"/>
          <p:cNvSpPr>
            <a:spLocks noChangeArrowheads="1"/>
          </p:cNvSpPr>
          <p:nvPr/>
        </p:nvSpPr>
        <p:spPr bwMode="auto">
          <a:xfrm>
            <a:off x="3059113" y="7315200"/>
            <a:ext cx="1223962" cy="360363"/>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8211" name="Rectangle 18"/>
          <p:cNvSpPr>
            <a:spLocks noChangeArrowheads="1"/>
          </p:cNvSpPr>
          <p:nvPr/>
        </p:nvSpPr>
        <p:spPr bwMode="auto">
          <a:xfrm>
            <a:off x="6948488" y="2852738"/>
            <a:ext cx="865187" cy="215900"/>
          </a:xfrm>
          <a:prstGeom prst="rect">
            <a:avLst/>
          </a:prstGeom>
          <a:solidFill>
            <a:schemeClr val="accent3">
              <a:lumMod val="40000"/>
              <a:lumOff val="60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err="1"/>
              <a:t>зат</a:t>
            </a:r>
            <a:endParaRPr lang="ru-RU" altLang="ru-RU" sz="1600" dirty="0"/>
          </a:p>
        </p:txBody>
      </p:sp>
      <p:sp>
        <p:nvSpPr>
          <p:cNvPr id="8212" name="Rectangle 19"/>
          <p:cNvSpPr>
            <a:spLocks noChangeArrowheads="1"/>
          </p:cNvSpPr>
          <p:nvPr/>
        </p:nvSpPr>
        <p:spPr bwMode="auto">
          <a:xfrm>
            <a:off x="7092950" y="3284538"/>
            <a:ext cx="790575" cy="217487"/>
          </a:xfrm>
          <a:prstGeom prst="rect">
            <a:avLst/>
          </a:prstGeom>
          <a:solidFill>
            <a:schemeClr val="accent3">
              <a:lumMod val="40000"/>
              <a:lumOff val="60000"/>
            </a:schemeClr>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dirty="0"/>
              <a:t>энергия</a:t>
            </a:r>
          </a:p>
        </p:txBody>
      </p:sp>
    </p:spTree>
    <p:extLst>
      <p:ext uri="{BB962C8B-B14F-4D97-AF65-F5344CB8AC3E}">
        <p14:creationId xmlns:p14="http://schemas.microsoft.com/office/powerpoint/2010/main" val="944675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52298764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492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817563" y="71438"/>
            <a:ext cx="7886700" cy="711200"/>
          </a:xfrm>
        </p:spPr>
        <p:txBody>
          <a:bodyPr/>
          <a:lstStyle/>
          <a:p>
            <a:pPr algn="ctr" eaLnBrk="1" hangingPunct="1"/>
            <a:r>
              <a:rPr lang="kk-KZ" altLang="ru-RU" sz="2800" b="1" dirty="0">
                <a:latin typeface="Times New Roman" panose="02020603050405020304" pitchFamily="18" charset="0"/>
                <a:cs typeface="Times New Roman" panose="02020603050405020304" pitchFamily="18" charset="0"/>
              </a:rPr>
              <a:t>Термодинамиканың негізгі түсініктері</a:t>
            </a:r>
            <a:endParaRPr lang="ru-RU" altLang="ru-RU" sz="2800" b="1" dirty="0"/>
          </a:p>
        </p:txBody>
      </p:sp>
      <p:sp>
        <p:nvSpPr>
          <p:cNvPr id="4" name="Прямоугольник 3"/>
          <p:cNvSpPr/>
          <p:nvPr/>
        </p:nvSpPr>
        <p:spPr>
          <a:xfrm>
            <a:off x="1371600" y="914400"/>
            <a:ext cx="6777038" cy="44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Термодинамикалық қасиеттер</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60913" y="1954213"/>
            <a:ext cx="3943350" cy="520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Термодинамикалық функциялар</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92138" y="1954213"/>
            <a:ext cx="3940175" cy="1944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kk-KZ" sz="1600" dirty="0">
                <a:solidFill>
                  <a:schemeClr val="tx1"/>
                </a:solidFill>
                <a:latin typeface="Times New Roman" panose="02020603050405020304" pitchFamily="18" charset="0"/>
                <a:cs typeface="Times New Roman" panose="02020603050405020304" pitchFamily="18" charset="0"/>
              </a:rPr>
              <a:t>   </a:t>
            </a:r>
            <a:r>
              <a:rPr lang="kk-KZ" sz="1600" b="1" dirty="0">
                <a:solidFill>
                  <a:schemeClr val="tx1"/>
                </a:solidFill>
                <a:latin typeface="Times New Roman" panose="02020603050405020304" pitchFamily="18" charset="0"/>
                <a:cs typeface="Times New Roman" panose="02020603050405020304" pitchFamily="18" charset="0"/>
              </a:rPr>
              <a:t>Термодинамикалық параметрлер </a:t>
            </a:r>
            <a:r>
              <a:rPr lang="kk-KZ" sz="1600" dirty="0">
                <a:solidFill>
                  <a:schemeClr val="tx1"/>
                </a:solidFill>
                <a:latin typeface="Times New Roman" panose="02020603050405020304" pitchFamily="18" charset="0"/>
                <a:cs typeface="Times New Roman" panose="02020603050405020304" pitchFamily="18" charset="0"/>
              </a:rPr>
              <a:t>(немесе күй параметрлері) – жүйе күйін сандық жағынан сипаттауға болатын жүйенің термодинамикалық қасиеттері:</a:t>
            </a:r>
          </a:p>
          <a:p>
            <a:pPr marL="285750" indent="-285750" algn="just" eaLnBrk="1" fontAlgn="auto" hangingPunct="1">
              <a:spcBef>
                <a:spcPts val="0"/>
              </a:spcBef>
              <a:spcAft>
                <a:spcPts val="0"/>
              </a:spcAft>
              <a:buFontTx/>
              <a:buChar char="-"/>
              <a:defRPr/>
            </a:pPr>
            <a:r>
              <a:rPr lang="kk-KZ" sz="1600" dirty="0">
                <a:solidFill>
                  <a:schemeClr val="tx1"/>
                </a:solidFill>
                <a:latin typeface="Times New Roman" panose="02020603050405020304" pitchFamily="18" charset="0"/>
                <a:cs typeface="Times New Roman" panose="02020603050405020304" pitchFamily="18" charset="0"/>
              </a:rPr>
              <a:t>Қысым (Р);</a:t>
            </a:r>
          </a:p>
          <a:p>
            <a:pPr marL="285750" indent="-285750" algn="just" eaLnBrk="1" fontAlgn="auto" hangingPunct="1">
              <a:spcBef>
                <a:spcPts val="0"/>
              </a:spcBef>
              <a:spcAft>
                <a:spcPts val="0"/>
              </a:spcAft>
              <a:buFontTx/>
              <a:buChar char="-"/>
              <a:defRPr/>
            </a:pPr>
            <a:r>
              <a:rPr lang="kk-KZ" sz="1600" dirty="0">
                <a:solidFill>
                  <a:schemeClr val="tx1"/>
                </a:solidFill>
                <a:latin typeface="Times New Roman" panose="02020603050405020304" pitchFamily="18" charset="0"/>
                <a:cs typeface="Times New Roman" panose="02020603050405020304" pitchFamily="18" charset="0"/>
              </a:rPr>
              <a:t>Көлем (</a:t>
            </a:r>
            <a:r>
              <a:rPr lang="en-US" sz="1600" dirty="0">
                <a:solidFill>
                  <a:schemeClr val="tx1"/>
                </a:solidFill>
                <a:latin typeface="Times New Roman" panose="02020603050405020304" pitchFamily="18" charset="0"/>
                <a:cs typeface="Times New Roman" panose="02020603050405020304" pitchFamily="18" charset="0"/>
              </a:rPr>
              <a:t>V</a:t>
            </a:r>
            <a:r>
              <a:rPr lang="kk-KZ" sz="1600" dirty="0">
                <a:solidFill>
                  <a:schemeClr val="tx1"/>
                </a:solidFill>
                <a:latin typeface="Times New Roman" panose="02020603050405020304" pitchFamily="18" charset="0"/>
                <a:cs typeface="Times New Roman" panose="02020603050405020304" pitchFamily="18" charset="0"/>
              </a:rPr>
              <a:t>);</a:t>
            </a:r>
          </a:p>
          <a:p>
            <a:pPr marL="285750" indent="-285750" algn="just" eaLnBrk="1" fontAlgn="auto" hangingPunct="1">
              <a:spcBef>
                <a:spcPts val="0"/>
              </a:spcBef>
              <a:spcAft>
                <a:spcPts val="0"/>
              </a:spcAft>
              <a:buFontTx/>
              <a:buChar char="-"/>
              <a:defRPr/>
            </a:pPr>
            <a:r>
              <a:rPr lang="kk-KZ" sz="1600" dirty="0">
                <a:solidFill>
                  <a:schemeClr val="tx1"/>
                </a:solidFill>
                <a:latin typeface="Times New Roman" panose="02020603050405020304" pitchFamily="18" charset="0"/>
                <a:cs typeface="Times New Roman" panose="02020603050405020304" pitchFamily="18" charset="0"/>
              </a:rPr>
              <a:t>Температура (Т), т.б.</a:t>
            </a:r>
          </a:p>
        </p:txBody>
      </p:sp>
      <p:cxnSp>
        <p:nvCxnSpPr>
          <p:cNvPr id="8" name="Прямая соединительная линия 7"/>
          <p:cNvCxnSpPr/>
          <p:nvPr/>
        </p:nvCxnSpPr>
        <p:spPr>
          <a:xfrm>
            <a:off x="2447925" y="1560513"/>
            <a:ext cx="470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2447925" y="1560513"/>
            <a:ext cx="0" cy="393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140575" y="1560513"/>
            <a:ext cx="0" cy="393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4" idx="2"/>
          </p:cNvCxnSpPr>
          <p:nvPr/>
        </p:nvCxnSpPr>
        <p:spPr>
          <a:xfrm>
            <a:off x="4760913" y="1358900"/>
            <a:ext cx="0" cy="201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550863" y="4162425"/>
            <a:ext cx="1789112"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kk-KZ" sz="1400" b="1" dirty="0">
                <a:solidFill>
                  <a:schemeClr val="tx1"/>
                </a:solidFill>
                <a:latin typeface="Times New Roman" panose="02020603050405020304" pitchFamily="18" charset="0"/>
                <a:cs typeface="Times New Roman" panose="02020603050405020304" pitchFamily="18" charset="0"/>
              </a:rPr>
              <a:t>Экстенсивті параметрлер </a:t>
            </a:r>
            <a:r>
              <a:rPr lang="kk-KZ" sz="1400" dirty="0">
                <a:solidFill>
                  <a:schemeClr val="tx1"/>
                </a:solidFill>
                <a:latin typeface="Times New Roman" panose="02020603050405020304" pitchFamily="18" charset="0"/>
                <a:cs typeface="Times New Roman" panose="02020603050405020304" pitchFamily="18" charset="0"/>
              </a:rPr>
              <a:t>– жүйе затының бөлшектеріне тікелей пропорционал болатын күй параметрлері: көлем (</a:t>
            </a:r>
            <a:r>
              <a:rPr lang="en-US" sz="1400" dirty="0">
                <a:solidFill>
                  <a:schemeClr val="tx1"/>
                </a:solidFill>
                <a:latin typeface="Times New Roman" panose="02020603050405020304" pitchFamily="18" charset="0"/>
                <a:cs typeface="Times New Roman" panose="02020603050405020304" pitchFamily="18" charset="0"/>
              </a:rPr>
              <a:t>V</a:t>
            </a:r>
            <a:r>
              <a:rPr lang="kk-KZ" sz="1400" dirty="0">
                <a:solidFill>
                  <a:schemeClr val="tx1"/>
                </a:solidFill>
                <a:latin typeface="Times New Roman" panose="02020603050405020304" pitchFamily="18" charset="0"/>
                <a:cs typeface="Times New Roman" panose="02020603050405020304" pitchFamily="18" charset="0"/>
              </a:rPr>
              <a:t>), масса (</a:t>
            </a:r>
            <a:r>
              <a:rPr lang="en-US" sz="1400" dirty="0">
                <a:solidFill>
                  <a:schemeClr val="tx1"/>
                </a:solidFill>
                <a:latin typeface="Times New Roman" panose="02020603050405020304" pitchFamily="18" charset="0"/>
                <a:cs typeface="Times New Roman" panose="02020603050405020304" pitchFamily="18" charset="0"/>
              </a:rPr>
              <a:t>m</a:t>
            </a:r>
            <a:r>
              <a:rPr lang="kk-KZ" sz="1400" dirty="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743200" y="4162425"/>
            <a:ext cx="1789113"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kk-KZ" sz="1400" b="1" dirty="0">
                <a:solidFill>
                  <a:schemeClr val="tx1"/>
                </a:solidFill>
                <a:latin typeface="Times New Roman" panose="02020603050405020304" pitchFamily="18" charset="0"/>
                <a:cs typeface="Times New Roman" panose="02020603050405020304" pitchFamily="18" charset="0"/>
              </a:rPr>
              <a:t>Интенсивті параметрлер </a:t>
            </a:r>
            <a:r>
              <a:rPr lang="kk-KZ" sz="1400" dirty="0">
                <a:solidFill>
                  <a:schemeClr val="tx1"/>
                </a:solidFill>
                <a:latin typeface="Times New Roman" panose="02020603050405020304" pitchFamily="18" charset="0"/>
                <a:cs typeface="Times New Roman" panose="02020603050405020304" pitchFamily="18" charset="0"/>
              </a:rPr>
              <a:t>– заттың бөлшектеріне тәуелді емес күй параметрлері: температура (Т), қысым (Р), концетрация (С).</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935538" y="3294063"/>
            <a:ext cx="1787525" cy="2811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kk-KZ" sz="1400" b="1" dirty="0">
                <a:solidFill>
                  <a:schemeClr val="tx1"/>
                </a:solidFill>
                <a:latin typeface="Times New Roman" panose="02020603050405020304" pitchFamily="18" charset="0"/>
                <a:cs typeface="Times New Roman" panose="02020603050405020304" pitchFamily="18" charset="0"/>
              </a:rPr>
              <a:t>Күй функциялары </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сол</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күйге</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жеткен</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жолға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емес</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жүйенің</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күйіне</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ғана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тәуелді</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болатын</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термодинамикалық</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функциялар</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ішкі</a:t>
            </a:r>
            <a:r>
              <a:rPr lang="ru-RU" sz="1400" dirty="0">
                <a:solidFill>
                  <a:schemeClr val="tx1"/>
                </a:solidFill>
                <a:latin typeface="Times New Roman" panose="02020603050405020304" pitchFamily="18" charset="0"/>
                <a:cs typeface="Times New Roman" panose="02020603050405020304" pitchFamily="18" charset="0"/>
              </a:rPr>
              <a:t> энергия </a:t>
            </a:r>
            <a:r>
              <a:rPr lang="en-US" sz="1400" dirty="0">
                <a:solidFill>
                  <a:schemeClr val="tx1"/>
                </a:solidFill>
                <a:latin typeface="Times New Roman" panose="02020603050405020304" pitchFamily="18" charset="0"/>
                <a:cs typeface="Times New Roman" panose="02020603050405020304" pitchFamily="18" charset="0"/>
              </a:rPr>
              <a:t>(U), </a:t>
            </a:r>
            <a:r>
              <a:rPr lang="kk-KZ" sz="1400" dirty="0">
                <a:solidFill>
                  <a:schemeClr val="tx1"/>
                </a:solidFill>
                <a:latin typeface="Times New Roman" panose="02020603050405020304" pitchFamily="18" charset="0"/>
                <a:cs typeface="Times New Roman" panose="02020603050405020304" pitchFamily="18" charset="0"/>
              </a:rPr>
              <a:t>энтальпия (Н), Гельмгольц энергиясы (А), Гиббс энергиясы (</a:t>
            </a:r>
            <a:r>
              <a:rPr lang="en-US" sz="1400" dirty="0">
                <a:solidFill>
                  <a:schemeClr val="tx1"/>
                </a:solidFill>
                <a:latin typeface="Times New Roman" panose="02020603050405020304" pitchFamily="18" charset="0"/>
                <a:cs typeface="Times New Roman" panose="02020603050405020304" pitchFamily="18" charset="0"/>
              </a:rPr>
              <a:t>G</a:t>
            </a:r>
            <a:r>
              <a:rPr lang="kk-KZ" sz="1400" dirty="0">
                <a:solidFill>
                  <a:schemeClr val="tx1"/>
                </a:solidFill>
                <a:latin typeface="Times New Roman" panose="02020603050405020304" pitchFamily="18" charset="0"/>
                <a:cs typeface="Times New Roman" panose="02020603050405020304" pitchFamily="18" charset="0"/>
              </a:rPr>
              <a:t>), энтропия </a:t>
            </a:r>
            <a:r>
              <a:rPr lang="ru-RU" sz="14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S).</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6905625" y="3302000"/>
            <a:ext cx="1787525" cy="2811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kk-KZ" sz="1400" b="1" dirty="0">
                <a:solidFill>
                  <a:schemeClr val="tx1"/>
                </a:solidFill>
                <a:latin typeface="Times New Roman" panose="02020603050405020304" pitchFamily="18" charset="0"/>
                <a:cs typeface="Times New Roman" panose="02020603050405020304" pitchFamily="18" charset="0"/>
              </a:rPr>
              <a:t>Процесс функциясы </a:t>
            </a:r>
            <a:r>
              <a:rPr lang="ru-RU" sz="1400" dirty="0">
                <a:solidFill>
                  <a:schemeClr val="tx1"/>
                </a:solidFill>
                <a:latin typeface="Times New Roman" panose="02020603050405020304" pitchFamily="18" charset="0"/>
                <a:cs typeface="Times New Roman" panose="02020603050405020304" pitchFamily="18" charset="0"/>
              </a:rPr>
              <a:t>–</a:t>
            </a:r>
            <a:r>
              <a:rPr lang="kk-KZ" sz="1400" dirty="0">
                <a:solidFill>
                  <a:schemeClr val="tx1"/>
                </a:solidFill>
                <a:latin typeface="Times New Roman" panose="02020603050405020304" pitchFamily="18" charset="0"/>
                <a:cs typeface="Times New Roman" panose="02020603050405020304" pitchFamily="18" charset="0"/>
              </a:rPr>
              <a:t> жүйенің өзгеруіндегі жолына тәуелді болатын термодинамикалық функциялар: жылу </a:t>
            </a:r>
            <a:r>
              <a:rPr lang="en-US" sz="1400" dirty="0">
                <a:solidFill>
                  <a:schemeClr val="tx1"/>
                </a:solidFill>
                <a:latin typeface="Times New Roman" panose="02020603050405020304" pitchFamily="18" charset="0"/>
                <a:cs typeface="Times New Roman" panose="02020603050405020304" pitchFamily="18" charset="0"/>
              </a:rPr>
              <a:t>(Q), </a:t>
            </a:r>
            <a:r>
              <a:rPr lang="kk-KZ" sz="1400" dirty="0">
                <a:solidFill>
                  <a:schemeClr val="tx1"/>
                </a:solidFill>
                <a:latin typeface="Times New Roman" panose="02020603050405020304" pitchFamily="18" charset="0"/>
                <a:cs typeface="Times New Roman" panose="02020603050405020304" pitchFamily="18" charset="0"/>
              </a:rPr>
              <a:t>жұмыс (А).</a:t>
            </a:r>
            <a:endParaRPr lang="ru-RU" sz="1400" dirty="0">
              <a:solidFill>
                <a:schemeClr val="tx1"/>
              </a:solidFill>
              <a:latin typeface="Times New Roman" panose="02020603050405020304" pitchFamily="18" charset="0"/>
              <a:cs typeface="Times New Roman" panose="02020603050405020304" pitchFamily="18" charset="0"/>
            </a:endParaRPr>
          </a:p>
        </p:txBody>
      </p:sp>
      <p:cxnSp>
        <p:nvCxnSpPr>
          <p:cNvPr id="29" name="Прямая соединительная линия 28"/>
          <p:cNvCxnSpPr/>
          <p:nvPr/>
        </p:nvCxnSpPr>
        <p:spPr>
          <a:xfrm>
            <a:off x="1446213" y="4017963"/>
            <a:ext cx="2190750" cy="15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24" idx="0"/>
          </p:cNvCxnSpPr>
          <p:nvPr/>
        </p:nvCxnSpPr>
        <p:spPr>
          <a:xfrm>
            <a:off x="1446213" y="4017963"/>
            <a:ext cx="0" cy="1444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25" idx="0"/>
          </p:cNvCxnSpPr>
          <p:nvPr/>
        </p:nvCxnSpPr>
        <p:spPr>
          <a:xfrm>
            <a:off x="3636963" y="4033838"/>
            <a:ext cx="0" cy="128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6" idx="2"/>
          </p:cNvCxnSpPr>
          <p:nvPr/>
        </p:nvCxnSpPr>
        <p:spPr>
          <a:xfrm>
            <a:off x="2562225" y="3898900"/>
            <a:ext cx="0" cy="134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5" idx="2"/>
          </p:cNvCxnSpPr>
          <p:nvPr/>
        </p:nvCxnSpPr>
        <p:spPr>
          <a:xfrm flipH="1">
            <a:off x="6723063" y="2474913"/>
            <a:ext cx="9525" cy="393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715000" y="2868613"/>
            <a:ext cx="2093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H="1">
            <a:off x="5715000" y="2865438"/>
            <a:ext cx="12700" cy="428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7808913" y="2876550"/>
            <a:ext cx="0" cy="417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126" name="TextBox 56"/>
          <p:cNvSpPr txBox="1">
            <a:spLocks noChangeArrowheads="1"/>
          </p:cNvSpPr>
          <p:nvPr/>
        </p:nvSpPr>
        <p:spPr bwMode="auto">
          <a:xfrm>
            <a:off x="1973263" y="6257925"/>
            <a:ext cx="520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kk-KZ" altLang="ru-RU" sz="1800" dirty="0">
                <a:latin typeface="Times New Roman" panose="02020603050405020304" pitchFamily="18" charset="0"/>
                <a:cs typeface="Times New Roman" panose="02020603050405020304" pitchFamily="18" charset="0"/>
              </a:rPr>
              <a:t>Кесте </a:t>
            </a:r>
            <a:r>
              <a:rPr lang="en-US" altLang="ru-RU" sz="1800" dirty="0">
                <a:latin typeface="Times New Roman" panose="02020603050405020304" pitchFamily="18" charset="0"/>
                <a:cs typeface="Times New Roman" panose="02020603050405020304" pitchFamily="18" charset="0"/>
              </a:rPr>
              <a:t>-</a:t>
            </a:r>
            <a:r>
              <a:rPr lang="kk-KZ" altLang="ru-RU" sz="1800" dirty="0">
                <a:latin typeface="Times New Roman" panose="02020603050405020304" pitchFamily="18" charset="0"/>
                <a:cs typeface="Times New Roman" panose="02020603050405020304" pitchFamily="18" charset="0"/>
              </a:rPr>
              <a:t> Термодинамикалық қасиеттердің жіктелуі </a:t>
            </a:r>
            <a:endParaRPr lang="ru-RU" alt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316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772" y="269776"/>
            <a:ext cx="8229600" cy="1143000"/>
          </a:xfrm>
        </p:spPr>
        <p:style>
          <a:lnRef idx="2">
            <a:schemeClr val="accent1"/>
          </a:lnRef>
          <a:fillRef idx="1">
            <a:schemeClr val="lt1"/>
          </a:fillRef>
          <a:effectRef idx="0">
            <a:schemeClr val="accent1"/>
          </a:effectRef>
          <a:fontRef idx="minor">
            <a:schemeClr val="dk1"/>
          </a:fontRef>
        </p:style>
        <p:txBody>
          <a:bodyPr>
            <a:noAutofit/>
          </a:bodyPr>
          <a:lstStyle/>
          <a:p>
            <a:r>
              <a:rPr lang="kk-KZ" sz="2800" dirty="0"/>
              <a:t>Кез-келген термодинамикалық жүйе параметрлердің екі тобымен сипатталады:</a:t>
            </a:r>
            <a:endParaRPr lang="ru-RU" sz="2800" dirty="0"/>
          </a:p>
        </p:txBody>
      </p:sp>
      <p:sp>
        <p:nvSpPr>
          <p:cNvPr id="3" name="Объект 2"/>
          <p:cNvSpPr>
            <a:spLocks noGrp="1"/>
          </p:cNvSpPr>
          <p:nvPr>
            <p:ph idx="1"/>
          </p:nvPr>
        </p:nvSpPr>
        <p:spPr>
          <a:xfrm>
            <a:off x="428596" y="2000240"/>
            <a:ext cx="3970784" cy="1252012"/>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kk-KZ" sz="2400" b="1" dirty="0"/>
              <a:t>Интенсивті термодинамикалық параметрлер</a:t>
            </a:r>
            <a:endParaRPr lang="ru-RU" sz="2400" dirty="0"/>
          </a:p>
        </p:txBody>
      </p:sp>
      <p:sp>
        <p:nvSpPr>
          <p:cNvPr id="4" name="Прямоугольник 3"/>
          <p:cNvSpPr/>
          <p:nvPr/>
        </p:nvSpPr>
        <p:spPr>
          <a:xfrm>
            <a:off x="4643438" y="2000240"/>
            <a:ext cx="399593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kk-KZ" sz="2400" b="1" dirty="0"/>
              <a:t>Экстенсивті термодинамикалық параметрлер</a:t>
            </a:r>
            <a:endParaRPr lang="ru-RU" sz="2400" dirty="0"/>
          </a:p>
        </p:txBody>
      </p:sp>
      <p:sp>
        <p:nvSpPr>
          <p:cNvPr id="5" name="Прямоугольник 4"/>
          <p:cNvSpPr/>
          <p:nvPr/>
        </p:nvSpPr>
        <p:spPr>
          <a:xfrm>
            <a:off x="4643438" y="4000504"/>
            <a:ext cx="3995936" cy="76944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200" dirty="0" err="1"/>
              <a:t>жалпы</a:t>
            </a:r>
            <a:r>
              <a:rPr lang="ru-RU" sz="2200" dirty="0"/>
              <a:t> энергия, энтропия, </a:t>
            </a:r>
            <a:r>
              <a:rPr lang="ru-RU" sz="2200" dirty="0" err="1"/>
              <a:t>ішкі</a:t>
            </a:r>
            <a:r>
              <a:rPr lang="ru-RU" sz="2200" dirty="0"/>
              <a:t> энергия, масса, </a:t>
            </a:r>
            <a:r>
              <a:rPr lang="ru-RU" sz="2200" dirty="0" err="1"/>
              <a:t>көлем</a:t>
            </a:r>
            <a:endParaRPr lang="ru-RU" sz="2200" dirty="0"/>
          </a:p>
        </p:txBody>
      </p:sp>
      <p:sp>
        <p:nvSpPr>
          <p:cNvPr id="6" name="Прямоугольник 5"/>
          <p:cNvSpPr/>
          <p:nvPr/>
        </p:nvSpPr>
        <p:spPr>
          <a:xfrm>
            <a:off x="4714876" y="5572140"/>
            <a:ext cx="3995936" cy="11079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200" dirty="0" err="1"/>
              <a:t>жүйедегі бөлшектердің </a:t>
            </a:r>
            <a:r>
              <a:rPr lang="ru-RU" sz="2200" dirty="0"/>
              <a:t>саны мен </a:t>
            </a:r>
            <a:r>
              <a:rPr lang="ru-RU" sz="2200" dirty="0" err="1"/>
              <a:t>массасына</a:t>
            </a:r>
            <a:r>
              <a:rPr lang="ru-RU" sz="2200" dirty="0"/>
              <a:t>, </a:t>
            </a:r>
            <a:r>
              <a:rPr lang="ru-RU" sz="2200" dirty="0" err="1"/>
              <a:t>көлеміне тәуелді</a:t>
            </a:r>
            <a:r>
              <a:rPr lang="ru-RU" sz="2200" dirty="0"/>
              <a:t>.</a:t>
            </a:r>
          </a:p>
        </p:txBody>
      </p:sp>
      <p:sp>
        <p:nvSpPr>
          <p:cNvPr id="7" name="Прямоугольник 6"/>
          <p:cNvSpPr/>
          <p:nvPr/>
        </p:nvSpPr>
        <p:spPr>
          <a:xfrm>
            <a:off x="428596" y="3929066"/>
            <a:ext cx="4000779"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200" dirty="0" err="1"/>
              <a:t>қысым, </a:t>
            </a:r>
            <a:r>
              <a:rPr lang="ru-RU" sz="2200" dirty="0"/>
              <a:t>температура, концентрация </a:t>
            </a:r>
            <a:r>
              <a:rPr lang="ru-RU" sz="2200" dirty="0" err="1"/>
              <a:t>және </a:t>
            </a:r>
            <a:r>
              <a:rPr lang="ru-RU" sz="2200" dirty="0"/>
              <a:t>т.б. </a:t>
            </a:r>
            <a:endParaRPr lang="en-US" sz="2200" dirty="0"/>
          </a:p>
          <a:p>
            <a:pPr algn="ctr"/>
            <a:endParaRPr lang="ru-RU" sz="2200" dirty="0"/>
          </a:p>
        </p:txBody>
      </p:sp>
      <p:sp>
        <p:nvSpPr>
          <p:cNvPr id="8" name="Прямоугольник 7"/>
          <p:cNvSpPr/>
          <p:nvPr/>
        </p:nvSpPr>
        <p:spPr>
          <a:xfrm>
            <a:off x="357158" y="5411450"/>
            <a:ext cx="4000779" cy="14465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200" dirty="0" err="1"/>
              <a:t>жүйедегі</a:t>
            </a:r>
            <a:r>
              <a:rPr lang="ru-RU" sz="2200" dirty="0"/>
              <a:t> </a:t>
            </a:r>
            <a:r>
              <a:rPr lang="ru-RU" sz="2200" dirty="0" err="1"/>
              <a:t>бөлшектердің</a:t>
            </a:r>
            <a:r>
              <a:rPr lang="ru-RU" sz="2200" dirty="0"/>
              <a:t> саны мен </a:t>
            </a:r>
            <a:r>
              <a:rPr lang="ru-RU" sz="2200" dirty="0" err="1"/>
              <a:t>массасына</a:t>
            </a:r>
            <a:r>
              <a:rPr lang="ru-RU" sz="2200" dirty="0"/>
              <a:t> </a:t>
            </a:r>
            <a:r>
              <a:rPr lang="ru-RU" sz="2200" dirty="0" err="1"/>
              <a:t>тәуелсіз</a:t>
            </a:r>
            <a:r>
              <a:rPr lang="ru-RU" sz="2200" dirty="0"/>
              <a:t>, </a:t>
            </a:r>
            <a:r>
              <a:rPr lang="ru-RU" sz="2200" dirty="0" err="1"/>
              <a:t>толық</a:t>
            </a:r>
            <a:r>
              <a:rPr lang="ru-RU" sz="2200" dirty="0"/>
              <a:t> </a:t>
            </a:r>
            <a:r>
              <a:rPr lang="ru-RU" sz="2200" dirty="0" err="1"/>
              <a:t>жүйе</a:t>
            </a:r>
            <a:r>
              <a:rPr lang="ru-RU" sz="2200" dirty="0"/>
              <a:t> мен </a:t>
            </a:r>
            <a:r>
              <a:rPr lang="ru-RU" sz="2200" dirty="0" err="1"/>
              <a:t>кез</a:t>
            </a:r>
            <a:r>
              <a:rPr lang="ru-RU" sz="2200" dirty="0"/>
              <a:t> </a:t>
            </a:r>
            <a:r>
              <a:rPr lang="ru-RU" sz="2200" dirty="0" err="1"/>
              <a:t>келген</a:t>
            </a:r>
            <a:r>
              <a:rPr lang="ru-RU" sz="2200" dirty="0"/>
              <a:t> </a:t>
            </a:r>
            <a:r>
              <a:rPr lang="ru-RU" sz="2200" dirty="0" err="1"/>
              <a:t>бөлігі</a:t>
            </a:r>
            <a:r>
              <a:rPr lang="ru-RU" sz="2200" dirty="0"/>
              <a:t> </a:t>
            </a:r>
            <a:r>
              <a:rPr lang="ru-RU" sz="2200" dirty="0" err="1"/>
              <a:t>біркелкі</a:t>
            </a:r>
            <a:r>
              <a:rPr lang="ru-RU" sz="2200" dirty="0"/>
              <a:t> </a:t>
            </a:r>
            <a:r>
              <a:rPr lang="ru-RU" sz="2200" dirty="0" err="1"/>
              <a:t>мәнге</a:t>
            </a:r>
            <a:r>
              <a:rPr lang="ru-RU" sz="2200" dirty="0"/>
              <a:t> </a:t>
            </a:r>
            <a:r>
              <a:rPr lang="ru-RU" sz="2200" dirty="0" err="1"/>
              <a:t>тең</a:t>
            </a:r>
            <a:endParaRPr lang="ru-RU" sz="2200" dirty="0"/>
          </a:p>
        </p:txBody>
      </p:sp>
      <p:sp>
        <p:nvSpPr>
          <p:cNvPr id="9" name="Стрелка вниз 8"/>
          <p:cNvSpPr/>
          <p:nvPr/>
        </p:nvSpPr>
        <p:spPr>
          <a:xfrm>
            <a:off x="2071670" y="4714884"/>
            <a:ext cx="720080" cy="79208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Стрелка вниз 9"/>
          <p:cNvSpPr/>
          <p:nvPr/>
        </p:nvSpPr>
        <p:spPr>
          <a:xfrm>
            <a:off x="6357950" y="4786322"/>
            <a:ext cx="720080" cy="79208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 name="Стрелка вниз 10"/>
          <p:cNvSpPr/>
          <p:nvPr/>
        </p:nvSpPr>
        <p:spPr>
          <a:xfrm>
            <a:off x="2071670" y="3143248"/>
            <a:ext cx="720080" cy="7920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Стрелка вниз 11"/>
          <p:cNvSpPr/>
          <p:nvPr/>
        </p:nvSpPr>
        <p:spPr>
          <a:xfrm>
            <a:off x="6357950" y="3214686"/>
            <a:ext cx="720080" cy="84543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3" name="Стрелка вниз 12"/>
          <p:cNvSpPr/>
          <p:nvPr/>
        </p:nvSpPr>
        <p:spPr>
          <a:xfrm>
            <a:off x="2067554" y="1412776"/>
            <a:ext cx="720080" cy="82763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4" name="Стрелка вниз 13"/>
          <p:cNvSpPr/>
          <p:nvPr/>
        </p:nvSpPr>
        <p:spPr>
          <a:xfrm>
            <a:off x="6362086" y="1412776"/>
            <a:ext cx="720080" cy="82763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613232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817563" y="0"/>
            <a:ext cx="7886700" cy="711200"/>
          </a:xfrm>
        </p:spPr>
        <p:txBody>
          <a:bodyPr/>
          <a:lstStyle/>
          <a:p>
            <a:pPr algn="ctr" eaLnBrk="1" hangingPunct="1"/>
            <a:r>
              <a:rPr lang="kk-KZ" altLang="ru-RU" sz="2800" b="1" dirty="0">
                <a:latin typeface="Times New Roman" panose="02020603050405020304" pitchFamily="18" charset="0"/>
                <a:cs typeface="Times New Roman" panose="02020603050405020304" pitchFamily="18" charset="0"/>
              </a:rPr>
              <a:t>Термодинамиканың негізгі түсініктері</a:t>
            </a:r>
            <a:endParaRPr lang="ru-RU" altLang="ru-RU" sz="2800" b="1" dirty="0"/>
          </a:p>
        </p:txBody>
      </p:sp>
      <p:sp>
        <p:nvSpPr>
          <p:cNvPr id="4" name="Прямоугольник 3"/>
          <p:cNvSpPr/>
          <p:nvPr/>
        </p:nvSpPr>
        <p:spPr>
          <a:xfrm>
            <a:off x="817563" y="711200"/>
            <a:ext cx="7358062" cy="687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Термодинамикалық функциялар</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17563" y="1666875"/>
            <a:ext cx="3592512" cy="658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Термодинамикалық күй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81525" y="1666875"/>
            <a:ext cx="3594100" cy="658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Термодинамикалық процесс</a:t>
            </a:r>
            <a:endParaRPr lang="ru-RU" b="1" dirty="0">
              <a:solidFill>
                <a:schemeClr val="tx1"/>
              </a:solidFill>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2474913" y="1519238"/>
            <a:ext cx="395287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2460625" y="1519238"/>
            <a:ext cx="14288" cy="147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427788" y="1519238"/>
            <a:ext cx="0" cy="147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10075" y="1398588"/>
            <a:ext cx="0" cy="134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1828800" y="2568575"/>
            <a:ext cx="2581275" cy="1049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Стационарлық күй</a:t>
            </a:r>
            <a:r>
              <a:rPr lang="kk-KZ" dirty="0">
                <a:solidFill>
                  <a:schemeClr val="tx1"/>
                </a:solidFill>
                <a:latin typeface="Times New Roman" panose="02020603050405020304" pitchFamily="18" charset="0"/>
                <a:cs typeface="Times New Roman" panose="02020603050405020304" pitchFamily="18" charset="0"/>
              </a:rPr>
              <a:t> – жүйе параметрлері тұрақты, ағыны бар: масса немесе энергия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1828800" y="3756025"/>
            <a:ext cx="2581275" cy="1049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Тепе-теңдік күй </a:t>
            </a:r>
            <a:r>
              <a:rPr lang="ru-RU" dirty="0">
                <a:solidFill>
                  <a:schemeClr val="tx1"/>
                </a:solidFill>
                <a:latin typeface="Times New Roman" panose="02020603050405020304" pitchFamily="18" charset="0"/>
                <a:cs typeface="Times New Roman" panose="02020603050405020304" pitchFamily="18" charset="0"/>
              </a:rPr>
              <a:t>–</a:t>
            </a:r>
            <a:r>
              <a:rPr lang="kk-KZ" dirty="0">
                <a:solidFill>
                  <a:schemeClr val="tx1"/>
                </a:solidFill>
                <a:latin typeface="Times New Roman" panose="02020603050405020304" pitchFamily="18" charset="0"/>
                <a:cs typeface="Times New Roman" panose="02020603050405020304" pitchFamily="18" charset="0"/>
              </a:rPr>
              <a:t> жүйе параметрлері тұрақты, ағыны жоқ</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828800" y="4935538"/>
            <a:ext cx="2581275" cy="1047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kk-KZ" b="1" dirty="0">
                <a:solidFill>
                  <a:schemeClr val="tx1"/>
                </a:solidFill>
                <a:latin typeface="Times New Roman" panose="02020603050405020304" pitchFamily="18" charset="0"/>
                <a:cs typeface="Times New Roman" panose="02020603050405020304" pitchFamily="18" charset="0"/>
              </a:rPr>
              <a:t>Тепе</a:t>
            </a:r>
            <a:r>
              <a:rPr lang="ru-RU" b="1" dirty="0">
                <a:solidFill>
                  <a:schemeClr val="tx1"/>
                </a:solidFill>
                <a:latin typeface="Times New Roman" panose="02020603050405020304" pitchFamily="18" charset="0"/>
                <a:cs typeface="Times New Roman" panose="02020603050405020304" pitchFamily="18" charset="0"/>
              </a:rPr>
              <a:t>-</a:t>
            </a:r>
            <a:r>
              <a:rPr lang="kk-KZ" b="1" dirty="0">
                <a:solidFill>
                  <a:schemeClr val="tx1"/>
                </a:solidFill>
                <a:latin typeface="Times New Roman" panose="02020603050405020304" pitchFamily="18" charset="0"/>
                <a:cs typeface="Times New Roman" panose="02020603050405020304" pitchFamily="18" charset="0"/>
              </a:rPr>
              <a:t>теңсіздік күй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келген</a:t>
            </a:r>
            <a:r>
              <a:rPr lang="ru-RU" dirty="0">
                <a:solidFill>
                  <a:schemeClr val="tx1"/>
                </a:solidFill>
                <a:latin typeface="Times New Roman" panose="02020603050405020304" pitchFamily="18" charset="0"/>
                <a:cs typeface="Times New Roman" panose="02020603050405020304" pitchFamily="18" charset="0"/>
              </a:rPr>
              <a:t> </a:t>
            </a:r>
            <a:r>
              <a:rPr lang="kk-KZ" dirty="0">
                <a:solidFill>
                  <a:schemeClr val="tx1"/>
                </a:solidFill>
                <a:latin typeface="Times New Roman" panose="02020603050405020304" pitchFamily="18" charset="0"/>
                <a:cs typeface="Times New Roman" panose="02020603050405020304" pitchFamily="18" charset="0"/>
              </a:rPr>
              <a:t>кішігірім әсерден жүйе күйінің өзгеруі</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p:cNvCxnSpPr/>
          <p:nvPr/>
        </p:nvCxnSpPr>
        <p:spPr>
          <a:xfrm>
            <a:off x="1169988" y="2325688"/>
            <a:ext cx="12700" cy="313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23" idx="1"/>
          </p:cNvCxnSpPr>
          <p:nvPr/>
        </p:nvCxnSpPr>
        <p:spPr>
          <a:xfrm>
            <a:off x="1182688" y="5459413"/>
            <a:ext cx="6461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1176338" y="4271963"/>
            <a:ext cx="6461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1169988" y="3092450"/>
            <a:ext cx="6461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5594350" y="2568575"/>
            <a:ext cx="2581275" cy="52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Изотермиялық </a:t>
            </a:r>
            <a:r>
              <a:rPr lang="en-US" dirty="0">
                <a:solidFill>
                  <a:schemeClr val="tx1"/>
                </a:solidFill>
                <a:latin typeface="Times New Roman" panose="02020603050405020304" pitchFamily="18" charset="0"/>
                <a:cs typeface="Times New Roman" panose="02020603050405020304" pitchFamily="18" charset="0"/>
              </a:rPr>
              <a:t>T=</a:t>
            </a:r>
            <a:r>
              <a:rPr lang="en-US" dirty="0" err="1">
                <a:solidFill>
                  <a:schemeClr val="tx1"/>
                </a:solidFill>
                <a:latin typeface="Times New Roman" panose="02020603050405020304" pitchFamily="18" charset="0"/>
                <a:cs typeface="Times New Roman" panose="02020603050405020304" pitchFamily="18" charset="0"/>
              </a:rPr>
              <a:t>const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5594350" y="3298825"/>
            <a:ext cx="2581275" cy="52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Изобаралық Р</a:t>
            </a:r>
            <a:r>
              <a:rPr lang="ru-RU" dirty="0">
                <a:solidFill>
                  <a:schemeClr val="tx1"/>
                </a:solidFill>
                <a:latin typeface="Times New Roman" panose="02020603050405020304" pitchFamily="18" charset="0"/>
                <a:cs typeface="Times New Roman" panose="02020603050405020304" pitchFamily="18" charset="0"/>
              </a:rPr>
              <a:t>=</a:t>
            </a:r>
            <a:r>
              <a:rPr lang="en-US" dirty="0" err="1">
                <a:solidFill>
                  <a:schemeClr val="tx1"/>
                </a:solidFill>
                <a:latin typeface="Times New Roman" panose="02020603050405020304" pitchFamily="18" charset="0"/>
                <a:cs typeface="Times New Roman" panose="02020603050405020304" pitchFamily="18" charset="0"/>
              </a:rPr>
              <a:t>const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5594350" y="4029075"/>
            <a:ext cx="2581275" cy="525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Изохоралық </a:t>
            </a:r>
            <a:r>
              <a:rPr lang="en-US" dirty="0">
                <a:solidFill>
                  <a:schemeClr val="tx1"/>
                </a:solidFill>
                <a:latin typeface="Times New Roman" panose="02020603050405020304" pitchFamily="18" charset="0"/>
                <a:cs typeface="Times New Roman" panose="02020603050405020304" pitchFamily="18" charset="0"/>
              </a:rPr>
              <a:t>V=</a:t>
            </a:r>
            <a:r>
              <a:rPr lang="en-US" dirty="0" err="1">
                <a:solidFill>
                  <a:schemeClr val="tx1"/>
                </a:solidFill>
                <a:latin typeface="Times New Roman" panose="02020603050405020304" pitchFamily="18" charset="0"/>
                <a:cs typeface="Times New Roman" panose="02020603050405020304" pitchFamily="18" charset="0"/>
              </a:rPr>
              <a:t>const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5594350" y="4760913"/>
            <a:ext cx="2581275" cy="52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Адиабаттық </a:t>
            </a:r>
            <a:r>
              <a:rPr lang="en-US" dirty="0">
                <a:solidFill>
                  <a:schemeClr val="tx1"/>
                </a:solidFill>
                <a:latin typeface="Times New Roman" panose="02020603050405020304" pitchFamily="18" charset="0"/>
                <a:cs typeface="Times New Roman" panose="02020603050405020304" pitchFamily="18" charset="0"/>
              </a:rPr>
              <a:t>Q=</a:t>
            </a:r>
            <a:r>
              <a:rPr lang="en-US" dirty="0" err="1">
                <a:solidFill>
                  <a:schemeClr val="tx1"/>
                </a:solidFill>
                <a:latin typeface="Times New Roman" panose="02020603050405020304" pitchFamily="18" charset="0"/>
                <a:cs typeface="Times New Roman" panose="02020603050405020304" pitchFamily="18" charset="0"/>
              </a:rPr>
              <a:t>const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5594350" y="5459413"/>
            <a:ext cx="2581275" cy="52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Циклдық</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36" name="Прямая соединительная линия 35"/>
          <p:cNvCxnSpPr/>
          <p:nvPr/>
        </p:nvCxnSpPr>
        <p:spPr>
          <a:xfrm>
            <a:off x="4975225" y="2325688"/>
            <a:ext cx="0" cy="3395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34" idx="1"/>
          </p:cNvCxnSpPr>
          <p:nvPr/>
        </p:nvCxnSpPr>
        <p:spPr>
          <a:xfrm>
            <a:off x="4975225" y="5721350"/>
            <a:ext cx="6191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4975225" y="5022850"/>
            <a:ext cx="6191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4975225" y="4322763"/>
            <a:ext cx="6191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4975225" y="3556000"/>
            <a:ext cx="6191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4975225" y="2813050"/>
            <a:ext cx="6191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156" name="TextBox 42"/>
          <p:cNvSpPr txBox="1">
            <a:spLocks noChangeArrowheads="1"/>
          </p:cNvSpPr>
          <p:nvPr/>
        </p:nvSpPr>
        <p:spPr bwMode="auto">
          <a:xfrm>
            <a:off x="2032924" y="6257925"/>
            <a:ext cx="50813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kk-KZ" altLang="ru-RU" sz="1800" dirty="0">
                <a:latin typeface="Times New Roman" panose="02020603050405020304" pitchFamily="18" charset="0"/>
                <a:cs typeface="Times New Roman" panose="02020603050405020304" pitchFamily="18" charset="0"/>
              </a:rPr>
              <a:t>Кесте </a:t>
            </a:r>
            <a:r>
              <a:rPr lang="en-US" altLang="ru-RU" sz="1800" dirty="0">
                <a:latin typeface="Times New Roman" panose="02020603050405020304" pitchFamily="18" charset="0"/>
                <a:cs typeface="Times New Roman" panose="02020603050405020304" pitchFamily="18" charset="0"/>
              </a:rPr>
              <a:t>-</a:t>
            </a:r>
            <a:r>
              <a:rPr lang="kk-KZ" altLang="ru-RU" sz="1800" dirty="0">
                <a:latin typeface="Times New Roman" panose="02020603050405020304" pitchFamily="18" charset="0"/>
                <a:cs typeface="Times New Roman" panose="02020603050405020304" pitchFamily="18" charset="0"/>
              </a:rPr>
              <a:t> Термодинамикалық қасиеттердің жіктелуі</a:t>
            </a:r>
            <a:endParaRPr lang="ru-RU" alt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58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447925" y="2433638"/>
            <a:ext cx="4248150" cy="15335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sz="2400" b="1" dirty="0">
                <a:solidFill>
                  <a:schemeClr val="tx1"/>
                </a:solidFill>
                <a:latin typeface="Times New Roman" panose="02020603050405020304" pitchFamily="18" charset="0"/>
                <a:cs typeface="Times New Roman" panose="02020603050405020304" pitchFamily="18" charset="0"/>
              </a:rPr>
              <a:t>Термодинамикалық параметрлер</a:t>
            </a:r>
            <a:endParaRPr lang="ru-RU" sz="2400" b="1" dirty="0">
              <a:solidFill>
                <a:schemeClr val="tx1"/>
              </a:solidFill>
              <a:latin typeface="Times New Roman" panose="02020603050405020304" pitchFamily="18" charset="0"/>
              <a:cs typeface="Times New Roman" panose="02020603050405020304" pitchFamily="18" charset="0"/>
            </a:endParaRPr>
          </a:p>
        </p:txBody>
      </p:sp>
      <p:cxnSp>
        <p:nvCxnSpPr>
          <p:cNvPr id="6" name="Прямая со стрелкой 5"/>
          <p:cNvCxnSpPr>
            <a:stCxn id="4" idx="0"/>
          </p:cNvCxnSpPr>
          <p:nvPr/>
        </p:nvCxnSpPr>
        <p:spPr>
          <a:xfrm flipV="1">
            <a:off x="4572000" y="1949450"/>
            <a:ext cx="0" cy="4841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4" idx="7"/>
          </p:cNvCxnSpPr>
          <p:nvPr/>
        </p:nvCxnSpPr>
        <p:spPr>
          <a:xfrm flipV="1">
            <a:off x="6073775" y="2192338"/>
            <a:ext cx="407988" cy="466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flipV="1">
            <a:off x="3070226" y="2003474"/>
            <a:ext cx="368300" cy="484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2945094" y="3941764"/>
            <a:ext cx="643450" cy="5404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4572000" y="3967163"/>
            <a:ext cx="4763" cy="614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934075" y="3794125"/>
            <a:ext cx="547688" cy="423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819150" y="1503363"/>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Көлем</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0" name="Овал 19"/>
          <p:cNvSpPr/>
          <p:nvPr/>
        </p:nvSpPr>
        <p:spPr>
          <a:xfrm>
            <a:off x="3384550" y="1244600"/>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Қысым</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1" name="Овал 20"/>
          <p:cNvSpPr/>
          <p:nvPr/>
        </p:nvSpPr>
        <p:spPr>
          <a:xfrm>
            <a:off x="6140450" y="1503363"/>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Жарық</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2" name="Овал 21"/>
          <p:cNvSpPr/>
          <p:nvPr/>
        </p:nvSpPr>
        <p:spPr>
          <a:xfrm>
            <a:off x="830497" y="4568826"/>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Жылу</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3" name="Овал 22"/>
          <p:cNvSpPr/>
          <p:nvPr/>
        </p:nvSpPr>
        <p:spPr>
          <a:xfrm>
            <a:off x="3384550" y="4678363"/>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Масса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4" name="Овал 23"/>
          <p:cNvSpPr/>
          <p:nvPr/>
        </p:nvSpPr>
        <p:spPr>
          <a:xfrm>
            <a:off x="6140450" y="4181475"/>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Концентрация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9168" name="TextBox 24"/>
          <p:cNvSpPr txBox="1">
            <a:spLocks noChangeArrowheads="1"/>
          </p:cNvSpPr>
          <p:nvPr/>
        </p:nvSpPr>
        <p:spPr bwMode="auto">
          <a:xfrm>
            <a:off x="2689745" y="5827713"/>
            <a:ext cx="4193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kk-KZ" altLang="ru-RU" sz="1800" dirty="0">
                <a:latin typeface="Times New Roman" panose="02020603050405020304" pitchFamily="18" charset="0"/>
                <a:cs typeface="Times New Roman" panose="02020603050405020304" pitchFamily="18" charset="0"/>
              </a:rPr>
              <a:t>Сурет </a:t>
            </a:r>
            <a:r>
              <a:rPr lang="en-US" altLang="ru-RU" sz="1800" dirty="0">
                <a:latin typeface="Times New Roman" panose="02020603050405020304" pitchFamily="18" charset="0"/>
                <a:cs typeface="Times New Roman" panose="02020603050405020304" pitchFamily="18" charset="0"/>
              </a:rPr>
              <a:t>-</a:t>
            </a:r>
            <a:r>
              <a:rPr lang="ru-RU" altLang="ru-RU" sz="1800" dirty="0">
                <a:latin typeface="Times New Roman" panose="02020603050405020304" pitchFamily="18" charset="0"/>
                <a:cs typeface="Times New Roman" panose="02020603050405020304" pitchFamily="18" charset="0"/>
              </a:rPr>
              <a:t> </a:t>
            </a:r>
            <a:r>
              <a:rPr lang="kk-KZ" altLang="ru-RU" sz="1800" dirty="0">
                <a:latin typeface="Times New Roman" panose="02020603050405020304" pitchFamily="18" charset="0"/>
                <a:cs typeface="Times New Roman" panose="02020603050405020304" pitchFamily="18" charset="0"/>
              </a:rPr>
              <a:t>Термодинамикалық параметрлер</a:t>
            </a:r>
            <a:endParaRPr lang="ru-RU" altLang="ru-RU" sz="1800" dirty="0">
              <a:latin typeface="Times New Roman" panose="02020603050405020304" pitchFamily="18" charset="0"/>
              <a:cs typeface="Times New Roman" panose="02020603050405020304" pitchFamily="18" charset="0"/>
            </a:endParaRPr>
          </a:p>
        </p:txBody>
      </p:sp>
      <p:sp>
        <p:nvSpPr>
          <p:cNvPr id="18" name="Овал 17"/>
          <p:cNvSpPr/>
          <p:nvPr/>
        </p:nvSpPr>
        <p:spPr>
          <a:xfrm>
            <a:off x="70668" y="3525978"/>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Температура </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25" name="Прямая со стрелкой 24"/>
          <p:cNvCxnSpPr/>
          <p:nvPr/>
        </p:nvCxnSpPr>
        <p:spPr>
          <a:xfrm flipH="1">
            <a:off x="2039986" y="3444267"/>
            <a:ext cx="587798" cy="3109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68310" y="2382278"/>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Энергия</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27" name="Прямая со стрелкой 26"/>
          <p:cNvCxnSpPr/>
          <p:nvPr/>
        </p:nvCxnSpPr>
        <p:spPr>
          <a:xfrm flipH="1" flipV="1">
            <a:off x="2197101" y="2692402"/>
            <a:ext cx="430683" cy="1223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Овал 27"/>
          <p:cNvSpPr/>
          <p:nvPr/>
        </p:nvSpPr>
        <p:spPr>
          <a:xfrm>
            <a:off x="6769100" y="2933680"/>
            <a:ext cx="2374900" cy="631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latin typeface="Times New Roman" panose="02020603050405020304" pitchFamily="18" charset="0"/>
                <a:cs typeface="Times New Roman" panose="02020603050405020304" pitchFamily="18" charset="0"/>
              </a:rPr>
              <a:t>Энтропия </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29" name="Прямая со стрелкой 28"/>
          <p:cNvCxnSpPr>
            <a:stCxn id="4" idx="6"/>
          </p:cNvCxnSpPr>
          <p:nvPr/>
        </p:nvCxnSpPr>
        <p:spPr>
          <a:xfrm>
            <a:off x="6696075" y="3200401"/>
            <a:ext cx="552403" cy="769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6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ольник 3"/>
          <p:cNvSpPr>
            <a:spLocks noChangeArrowheads="1"/>
          </p:cNvSpPr>
          <p:nvPr/>
        </p:nvSpPr>
        <p:spPr bwMode="auto">
          <a:xfrm>
            <a:off x="683568" y="1052736"/>
            <a:ext cx="7766001" cy="243143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b="1" dirty="0" err="1">
                <a:latin typeface="Times New Roman" pitchFamily="18" charset="0"/>
                <a:cs typeface="Times New Roman" pitchFamily="18" charset="0"/>
              </a:rPr>
              <a:t>Жоспар</a:t>
            </a:r>
            <a:endParaRPr lang="uk-UA" altLang="ru-RU" b="1" dirty="0">
              <a:latin typeface="Times New Roman" pitchFamily="18" charset="0"/>
              <a:cs typeface="Times New Roman" pitchFamily="18" charset="0"/>
            </a:endParaRPr>
          </a:p>
          <a:p>
            <a:pPr algn="ctr" eaLnBrk="1" hangingPunct="1">
              <a:spcBef>
                <a:spcPct val="0"/>
              </a:spcBef>
              <a:buFontTx/>
              <a:buNone/>
            </a:pPr>
            <a:endParaRPr lang="uk-UA" altLang="ru-RU" sz="800" b="1" dirty="0">
              <a:latin typeface="Times New Roman" pitchFamily="18" charset="0"/>
              <a:cs typeface="Times New Roman" pitchFamily="18" charset="0"/>
            </a:endParaRPr>
          </a:p>
          <a:p>
            <a:pPr marL="457200" indent="-457200" algn="just" eaLnBrk="1" hangingPunct="1">
              <a:spcBef>
                <a:spcPct val="0"/>
              </a:spcBef>
            </a:pPr>
            <a:r>
              <a:rPr lang="uk-UA" altLang="ru-RU" sz="2800" dirty="0" err="1">
                <a:latin typeface="Times New Roman" pitchFamily="18" charset="0"/>
                <a:cs typeface="Times New Roman" pitchFamily="18" charset="0"/>
              </a:rPr>
              <a:t>Кіріспе</a:t>
            </a:r>
            <a:endParaRPr lang="uk-UA" altLang="ru-RU" sz="2800" dirty="0">
              <a:latin typeface="Times New Roman" pitchFamily="18" charset="0"/>
              <a:cs typeface="Times New Roman" pitchFamily="18" charset="0"/>
            </a:endParaRPr>
          </a:p>
          <a:p>
            <a:pPr marL="457200" indent="-457200" algn="just" eaLnBrk="1" hangingPunct="1">
              <a:spcBef>
                <a:spcPct val="0"/>
              </a:spcBef>
            </a:pPr>
            <a:r>
              <a:rPr lang="uk-UA" altLang="ru-RU" sz="2800" dirty="0" err="1">
                <a:latin typeface="Times New Roman" pitchFamily="18" charset="0"/>
                <a:cs typeface="Times New Roman" pitchFamily="18" charset="0"/>
              </a:rPr>
              <a:t>Биофизиканың</a:t>
            </a:r>
            <a:r>
              <a:rPr lang="uk-UA" altLang="ru-RU" sz="2800" dirty="0">
                <a:latin typeface="Times New Roman" pitchFamily="18" charset="0"/>
                <a:cs typeface="Times New Roman" pitchFamily="18" charset="0"/>
              </a:rPr>
              <a:t> </a:t>
            </a:r>
            <a:r>
              <a:rPr lang="uk-UA" altLang="ru-RU" sz="2800" dirty="0" err="1">
                <a:latin typeface="Times New Roman" pitchFamily="18" charset="0"/>
                <a:cs typeface="Times New Roman" pitchFamily="18" charset="0"/>
              </a:rPr>
              <a:t>міндеттері</a:t>
            </a:r>
            <a:r>
              <a:rPr lang="uk-UA" altLang="ru-RU" sz="2800" dirty="0">
                <a:latin typeface="Times New Roman" pitchFamily="18" charset="0"/>
                <a:cs typeface="Times New Roman" pitchFamily="18" charset="0"/>
              </a:rPr>
              <a:t>, </a:t>
            </a:r>
            <a:r>
              <a:rPr lang="uk-UA" altLang="ru-RU" sz="2800" dirty="0" err="1">
                <a:latin typeface="Times New Roman" pitchFamily="18" charset="0"/>
                <a:cs typeface="Times New Roman" pitchFamily="18" charset="0"/>
              </a:rPr>
              <a:t>тараулары</a:t>
            </a:r>
            <a:endParaRPr lang="uk-UA" altLang="ru-RU" sz="2800" dirty="0">
              <a:latin typeface="Times New Roman" pitchFamily="18" charset="0"/>
              <a:cs typeface="Times New Roman" pitchFamily="18" charset="0"/>
            </a:endParaRPr>
          </a:p>
          <a:p>
            <a:pPr marL="457200" indent="-457200" algn="just" eaLnBrk="1" hangingPunct="1">
              <a:spcBef>
                <a:spcPct val="0"/>
              </a:spcBef>
            </a:pPr>
            <a:r>
              <a:rPr lang="uk-UA" altLang="ru-RU" sz="2800" dirty="0" err="1">
                <a:latin typeface="Times New Roman" pitchFamily="18" charset="0"/>
                <a:cs typeface="Times New Roman" pitchFamily="18" charset="0"/>
              </a:rPr>
              <a:t>Термодинамика</a:t>
            </a:r>
            <a:r>
              <a:rPr lang="uk-UA" altLang="ru-RU" sz="2800" dirty="0">
                <a:latin typeface="Times New Roman" pitchFamily="18" charset="0"/>
                <a:cs typeface="Times New Roman" pitchFamily="18" charset="0"/>
              </a:rPr>
              <a:t> </a:t>
            </a:r>
            <a:r>
              <a:rPr lang="uk-UA" altLang="ru-RU" sz="2800" dirty="0" err="1">
                <a:latin typeface="Times New Roman" pitchFamily="18" charset="0"/>
                <a:cs typeface="Times New Roman" pitchFamily="18" charset="0"/>
              </a:rPr>
              <a:t>ғылымының</a:t>
            </a:r>
            <a:r>
              <a:rPr lang="uk-UA" altLang="ru-RU" sz="2800" dirty="0">
                <a:latin typeface="Times New Roman" pitchFamily="18" charset="0"/>
                <a:cs typeface="Times New Roman" pitchFamily="18" charset="0"/>
              </a:rPr>
              <a:t> </a:t>
            </a:r>
            <a:r>
              <a:rPr lang="uk-UA" altLang="ru-RU" sz="2800" dirty="0" err="1">
                <a:latin typeface="Times New Roman" pitchFamily="18" charset="0"/>
                <a:cs typeface="Times New Roman" pitchFamily="18" charset="0"/>
              </a:rPr>
              <a:t>сипаттамасы</a:t>
            </a:r>
            <a:endParaRPr lang="uk-UA" altLang="ru-RU" sz="2800" dirty="0">
              <a:latin typeface="Times New Roman" pitchFamily="18" charset="0"/>
              <a:cs typeface="Times New Roman" pitchFamily="18" charset="0"/>
            </a:endParaRPr>
          </a:p>
          <a:p>
            <a:pPr marL="457200" indent="-457200" algn="just" eaLnBrk="1" hangingPunct="1">
              <a:spcBef>
                <a:spcPct val="0"/>
              </a:spcBef>
            </a:pPr>
            <a:r>
              <a:rPr lang="uk-UA" altLang="ru-RU" sz="2800" dirty="0" err="1">
                <a:latin typeface="Times New Roman" pitchFamily="18" charset="0"/>
                <a:cs typeface="Times New Roman" pitchFamily="18" charset="0"/>
              </a:rPr>
              <a:t>Энергия</a:t>
            </a:r>
            <a:r>
              <a:rPr lang="uk-UA" altLang="ru-RU" sz="2800" dirty="0">
                <a:latin typeface="Times New Roman" pitchFamily="18" charset="0"/>
                <a:cs typeface="Times New Roman" pitchFamily="18" charset="0"/>
              </a:rPr>
              <a:t>, </a:t>
            </a:r>
            <a:r>
              <a:rPr lang="uk-UA" altLang="ru-RU" sz="2800" dirty="0" err="1">
                <a:latin typeface="Times New Roman" pitchFamily="18" charset="0"/>
                <a:cs typeface="Times New Roman" pitchFamily="18" charset="0"/>
              </a:rPr>
              <a:t>ішкі</a:t>
            </a:r>
            <a:r>
              <a:rPr lang="uk-UA" altLang="ru-RU" sz="2800" dirty="0">
                <a:latin typeface="Times New Roman" pitchFamily="18" charset="0"/>
                <a:cs typeface="Times New Roman" pitchFamily="18" charset="0"/>
              </a:rPr>
              <a:t> </a:t>
            </a:r>
            <a:r>
              <a:rPr lang="uk-UA" altLang="ru-RU" sz="2800" dirty="0" err="1">
                <a:latin typeface="Times New Roman" pitchFamily="18" charset="0"/>
                <a:cs typeface="Times New Roman" pitchFamily="18" charset="0"/>
              </a:rPr>
              <a:t>энергия</a:t>
            </a:r>
            <a:r>
              <a:rPr lang="uk-UA" altLang="ru-RU" sz="2800" dirty="0">
                <a:latin typeface="Times New Roman" pitchFamily="18" charset="0"/>
                <a:cs typeface="Times New Roman" pitchFamily="18" charset="0"/>
              </a:rPr>
              <a:t>, </a:t>
            </a:r>
            <a:r>
              <a:rPr lang="uk-UA" altLang="ru-RU" sz="2800" dirty="0" err="1">
                <a:latin typeface="Times New Roman" pitchFamily="18" charset="0"/>
                <a:cs typeface="Times New Roman" pitchFamily="18" charset="0"/>
              </a:rPr>
              <a:t>жылу</a:t>
            </a:r>
            <a:endParaRPr lang="uk-UA" alt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978755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40EAFA-004B-4754-80A9-96968AEB1C19}"/>
              </a:ext>
            </a:extLst>
          </p:cNvPr>
          <p:cNvSpPr txBox="1"/>
          <p:nvPr/>
        </p:nvSpPr>
        <p:spPr>
          <a:xfrm>
            <a:off x="935596" y="0"/>
            <a:ext cx="7272808" cy="523220"/>
          </a:xfrm>
          <a:prstGeom prst="rect">
            <a:avLst/>
          </a:prstGeom>
          <a:noFill/>
        </p:spPr>
        <p:txBody>
          <a:bodyPr wrap="square">
            <a:spAutoFit/>
          </a:bodyPr>
          <a:lstStyle/>
          <a:p>
            <a:pPr algn="ctr"/>
            <a:r>
              <a:rPr lang="ru-RU" sz="2800" b="1" dirty="0">
                <a:solidFill>
                  <a:srgbClr val="C00000"/>
                </a:solidFill>
              </a:rPr>
              <a:t>Термодинамика </a:t>
            </a:r>
            <a:r>
              <a:rPr lang="ru-RU" sz="2800" b="1" dirty="0" err="1">
                <a:solidFill>
                  <a:srgbClr val="C00000"/>
                </a:solidFill>
              </a:rPr>
              <a:t>деген</a:t>
            </a:r>
            <a:r>
              <a:rPr lang="ru-RU" sz="2800" b="1" dirty="0">
                <a:solidFill>
                  <a:srgbClr val="C00000"/>
                </a:solidFill>
              </a:rPr>
              <a:t> не?</a:t>
            </a:r>
          </a:p>
        </p:txBody>
      </p:sp>
      <p:sp>
        <p:nvSpPr>
          <p:cNvPr id="7" name="TextBox 6">
            <a:extLst>
              <a:ext uri="{FF2B5EF4-FFF2-40B4-BE49-F238E27FC236}">
                <a16:creationId xmlns:a16="http://schemas.microsoft.com/office/drawing/2014/main" id="{3CC5D817-F7F5-43B9-A2AA-35CB28E60989}"/>
              </a:ext>
            </a:extLst>
          </p:cNvPr>
          <p:cNvSpPr txBox="1"/>
          <p:nvPr/>
        </p:nvSpPr>
        <p:spPr>
          <a:xfrm>
            <a:off x="251520" y="501540"/>
            <a:ext cx="8424936" cy="6217087"/>
          </a:xfrm>
          <a:prstGeom prst="rect">
            <a:avLst/>
          </a:prstGeom>
          <a:noFill/>
        </p:spPr>
        <p:txBody>
          <a:bodyPr wrap="square">
            <a:spAutoFit/>
          </a:bodyPr>
          <a:lstStyle/>
          <a:p>
            <a:pPr algn="just"/>
            <a:r>
              <a:rPr lang="ru-RU" sz="2200" dirty="0"/>
              <a:t>Термодинамика </a:t>
            </a:r>
            <a:r>
              <a:rPr lang="ru-RU" sz="2200" dirty="0" err="1"/>
              <a:t>физиканың</a:t>
            </a:r>
            <a:r>
              <a:rPr lang="ru-RU" sz="2200" dirty="0"/>
              <a:t> </a:t>
            </a:r>
            <a:r>
              <a:rPr lang="ru-RU" sz="2200" dirty="0" err="1"/>
              <a:t>бір</a:t>
            </a:r>
            <a:r>
              <a:rPr lang="ru-RU" sz="2200" dirty="0"/>
              <a:t> </a:t>
            </a:r>
            <a:r>
              <a:rPr lang="ru-RU" sz="2200" dirty="0" err="1"/>
              <a:t>бөлімі</a:t>
            </a:r>
            <a:r>
              <a:rPr lang="ru-RU" sz="2200" dirty="0"/>
              <a:t> </a:t>
            </a:r>
            <a:r>
              <a:rPr lang="ru-RU" sz="2200" dirty="0" err="1"/>
              <a:t>ретінде</a:t>
            </a:r>
            <a:r>
              <a:rPr lang="ru-RU" sz="2200" dirty="0"/>
              <a:t> </a:t>
            </a:r>
            <a:r>
              <a:rPr lang="ru-RU" sz="2200" b="1" dirty="0">
                <a:solidFill>
                  <a:srgbClr val="C00000"/>
                </a:solidFill>
              </a:rPr>
              <a:t>энергия</a:t>
            </a:r>
            <a:r>
              <a:rPr lang="ru-RU" sz="2200" dirty="0"/>
              <a:t> мен </a:t>
            </a:r>
            <a:r>
              <a:rPr lang="ru-RU" sz="2200" b="1" dirty="0" err="1">
                <a:solidFill>
                  <a:srgbClr val="C00000"/>
                </a:solidFill>
              </a:rPr>
              <a:t>жұмыстың</a:t>
            </a:r>
            <a:r>
              <a:rPr lang="ru-RU" sz="2200" b="1" dirty="0">
                <a:solidFill>
                  <a:srgbClr val="C00000"/>
                </a:solidFill>
              </a:rPr>
              <a:t> </a:t>
            </a:r>
            <a:r>
              <a:rPr lang="ru-RU" sz="2200" dirty="0" err="1"/>
              <a:t>арасындағы</a:t>
            </a:r>
            <a:r>
              <a:rPr lang="ru-RU" sz="2200" dirty="0"/>
              <a:t> </a:t>
            </a:r>
            <a:r>
              <a:rPr lang="ru-RU" sz="2200" dirty="0" err="1"/>
              <a:t>қатысты</a:t>
            </a:r>
            <a:r>
              <a:rPr lang="ru-RU" sz="2200" dirty="0"/>
              <a:t> </a:t>
            </a:r>
            <a:r>
              <a:rPr lang="ru-RU" sz="2200" dirty="0" err="1"/>
              <a:t>қарастырады</a:t>
            </a:r>
            <a:r>
              <a:rPr lang="ru-RU" sz="2200" dirty="0"/>
              <a:t>. </a:t>
            </a:r>
            <a:r>
              <a:rPr lang="ru-RU" sz="2200" dirty="0" err="1"/>
              <a:t>Кейде</a:t>
            </a:r>
            <a:r>
              <a:rPr lang="ru-RU" sz="2200" dirty="0"/>
              <a:t> </a:t>
            </a:r>
            <a:r>
              <a:rPr lang="ru-RU" sz="2200" dirty="0" err="1"/>
              <a:t>жылудың</a:t>
            </a:r>
            <a:r>
              <a:rPr lang="ru-RU" sz="2200" dirty="0"/>
              <a:t> </a:t>
            </a:r>
            <a:r>
              <a:rPr lang="ru-RU" sz="2200" dirty="0" err="1"/>
              <a:t>жалпы</a:t>
            </a:r>
            <a:r>
              <a:rPr lang="ru-RU" sz="2200" dirty="0"/>
              <a:t> </a:t>
            </a:r>
            <a:r>
              <a:rPr lang="ru-RU" sz="2200" dirty="0" err="1"/>
              <a:t>теориясы</a:t>
            </a:r>
            <a:r>
              <a:rPr lang="ru-RU" sz="2200" dirty="0"/>
              <a:t> </a:t>
            </a:r>
            <a:r>
              <a:rPr lang="ru-RU" sz="2200" dirty="0" err="1"/>
              <a:t>деп</a:t>
            </a:r>
            <a:r>
              <a:rPr lang="ru-RU" sz="2200" dirty="0"/>
              <a:t> те </a:t>
            </a:r>
            <a:r>
              <a:rPr lang="ru-RU" sz="2200" dirty="0" err="1"/>
              <a:t>атайды</a:t>
            </a:r>
            <a:r>
              <a:rPr lang="ru-RU" sz="2200" dirty="0"/>
              <a:t>. </a:t>
            </a:r>
          </a:p>
          <a:p>
            <a:pPr algn="just"/>
            <a:r>
              <a:rPr lang="ru-RU" sz="2200" dirty="0"/>
              <a:t>	</a:t>
            </a:r>
          </a:p>
          <a:p>
            <a:pPr algn="just"/>
            <a:r>
              <a:rPr lang="ru-RU" sz="2200" dirty="0"/>
              <a:t>	</a:t>
            </a:r>
            <a:r>
              <a:rPr lang="ru-RU" sz="2200" dirty="0" err="1"/>
              <a:t>Термодинамикалық</a:t>
            </a:r>
            <a:r>
              <a:rPr lang="ru-RU" sz="2200" dirty="0"/>
              <a:t> </a:t>
            </a:r>
            <a:r>
              <a:rPr lang="ru-RU" sz="2200" dirty="0" err="1"/>
              <a:t>жүйе</a:t>
            </a:r>
            <a:r>
              <a:rPr lang="ru-RU" sz="2200" dirty="0"/>
              <a:t> </a:t>
            </a:r>
            <a:r>
              <a:rPr lang="ru-RU" sz="2200" dirty="0" err="1"/>
              <a:t>деп</a:t>
            </a:r>
            <a:r>
              <a:rPr lang="ru-RU" sz="2200" dirty="0"/>
              <a:t> </a:t>
            </a:r>
            <a:r>
              <a:rPr lang="ru-RU" sz="2200" dirty="0" err="1"/>
              <a:t>белгілі</a:t>
            </a:r>
            <a:r>
              <a:rPr lang="ru-RU" sz="2200" dirty="0"/>
              <a:t> </a:t>
            </a:r>
            <a:r>
              <a:rPr lang="ru-RU" sz="2200" dirty="0" err="1"/>
              <a:t>бір</a:t>
            </a:r>
            <a:r>
              <a:rPr lang="ru-RU" sz="2200" dirty="0"/>
              <a:t> </a:t>
            </a:r>
            <a:r>
              <a:rPr lang="ru-RU" sz="2200" dirty="0" err="1"/>
              <a:t>көлемге</a:t>
            </a:r>
            <a:r>
              <a:rPr lang="ru-RU" sz="2200" dirty="0"/>
              <a:t> </a:t>
            </a:r>
            <a:r>
              <a:rPr lang="ru-RU" sz="2200" dirty="0" err="1"/>
              <a:t>ие</a:t>
            </a:r>
            <a:r>
              <a:rPr lang="ru-RU" sz="2200" dirty="0"/>
              <a:t> </a:t>
            </a:r>
            <a:r>
              <a:rPr lang="ru-RU" sz="2200" dirty="0" err="1"/>
              <a:t>болатын</a:t>
            </a:r>
            <a:r>
              <a:rPr lang="ru-RU" sz="2200" dirty="0"/>
              <a:t> </a:t>
            </a:r>
            <a:r>
              <a:rPr lang="ru-RU" sz="2200" dirty="0" err="1"/>
              <a:t>затты</a:t>
            </a:r>
            <a:r>
              <a:rPr lang="ru-RU" sz="2200" dirty="0"/>
              <a:t> </a:t>
            </a:r>
            <a:r>
              <a:rPr lang="ru-RU" sz="2200" dirty="0" err="1"/>
              <a:t>айтады</a:t>
            </a:r>
            <a:r>
              <a:rPr lang="ru-RU" sz="2200" dirty="0"/>
              <a:t>. </a:t>
            </a:r>
            <a:r>
              <a:rPr lang="ru-RU" sz="2200" dirty="0" err="1"/>
              <a:t>Термодинамикалық</a:t>
            </a:r>
            <a:r>
              <a:rPr lang="ru-RU" sz="2200" dirty="0"/>
              <a:t> </a:t>
            </a:r>
            <a:r>
              <a:rPr lang="ru-RU" sz="2200" dirty="0" err="1"/>
              <a:t>жүйе</a:t>
            </a:r>
            <a:r>
              <a:rPr lang="ru-RU" sz="2200" dirty="0"/>
              <a:t> </a:t>
            </a:r>
            <a:r>
              <a:rPr lang="ru-RU" sz="2200" b="1" dirty="0">
                <a:solidFill>
                  <a:srgbClr val="C00000"/>
                </a:solidFill>
              </a:rPr>
              <a:t>3 </a:t>
            </a:r>
            <a:r>
              <a:rPr lang="ru-RU" sz="2200" b="1" dirty="0" err="1">
                <a:solidFill>
                  <a:srgbClr val="C00000"/>
                </a:solidFill>
              </a:rPr>
              <a:t>параметрмен</a:t>
            </a:r>
            <a:r>
              <a:rPr lang="ru-RU" sz="2200" dirty="0"/>
              <a:t>: температура Т, </a:t>
            </a:r>
            <a:r>
              <a:rPr lang="ru-RU" sz="2200" dirty="0" err="1"/>
              <a:t>көлем</a:t>
            </a:r>
            <a:r>
              <a:rPr lang="ru-RU" sz="2200" dirty="0"/>
              <a:t> </a:t>
            </a:r>
            <a:r>
              <a:rPr lang="en-US" sz="2200" dirty="0"/>
              <a:t>V, </a:t>
            </a:r>
            <a:r>
              <a:rPr lang="ru-RU" sz="2200" dirty="0" err="1"/>
              <a:t>қысым</a:t>
            </a:r>
            <a:r>
              <a:rPr lang="ru-RU" sz="2200" dirty="0"/>
              <a:t> Р – </a:t>
            </a:r>
            <a:r>
              <a:rPr lang="ru-RU" sz="2200" dirty="0" err="1"/>
              <a:t>сипатталады</a:t>
            </a:r>
            <a:r>
              <a:rPr lang="ru-RU" sz="2200" dirty="0"/>
              <a:t>.</a:t>
            </a:r>
          </a:p>
          <a:p>
            <a:pPr algn="just"/>
            <a:r>
              <a:rPr lang="ru-RU" sz="2200" dirty="0"/>
              <a:t>	</a:t>
            </a:r>
          </a:p>
          <a:p>
            <a:pPr algn="just"/>
            <a:r>
              <a:rPr lang="ru-RU" sz="2200" dirty="0"/>
              <a:t>	</a:t>
            </a:r>
            <a:r>
              <a:rPr lang="ru-RU" sz="2200" dirty="0" err="1"/>
              <a:t>Жүйенің</a:t>
            </a:r>
            <a:r>
              <a:rPr lang="ru-RU" sz="2200" dirty="0"/>
              <a:t> </a:t>
            </a:r>
            <a:r>
              <a:rPr lang="ru-RU" sz="2200" dirty="0" err="1"/>
              <a:t>бір</a:t>
            </a:r>
            <a:r>
              <a:rPr lang="ru-RU" sz="2200" dirty="0"/>
              <a:t> </a:t>
            </a:r>
            <a:r>
              <a:rPr lang="ru-RU" sz="2200" dirty="0" err="1"/>
              <a:t>күйден</a:t>
            </a:r>
            <a:r>
              <a:rPr lang="ru-RU" sz="2200" dirty="0"/>
              <a:t> </a:t>
            </a:r>
            <a:r>
              <a:rPr lang="ru-RU" sz="2200" dirty="0" err="1"/>
              <a:t>екінші</a:t>
            </a:r>
            <a:r>
              <a:rPr lang="ru-RU" sz="2200" dirty="0"/>
              <a:t> </a:t>
            </a:r>
            <a:r>
              <a:rPr lang="ru-RU" sz="2200" dirty="0" err="1"/>
              <a:t>күйге</a:t>
            </a:r>
            <a:r>
              <a:rPr lang="ru-RU" sz="2200" dirty="0"/>
              <a:t> </a:t>
            </a:r>
            <a:r>
              <a:rPr lang="ru-RU" sz="2200" dirty="0" err="1"/>
              <a:t>өтуін</a:t>
            </a:r>
            <a:r>
              <a:rPr lang="ru-RU" sz="2200" dirty="0"/>
              <a:t> </a:t>
            </a:r>
            <a:r>
              <a:rPr lang="ru-RU" sz="2200" b="1" dirty="0" err="1">
                <a:solidFill>
                  <a:srgbClr val="C00000"/>
                </a:solidFill>
              </a:rPr>
              <a:t>термодинамикалық</a:t>
            </a:r>
            <a:r>
              <a:rPr lang="ru-RU" sz="2200" b="1" dirty="0">
                <a:solidFill>
                  <a:srgbClr val="C00000"/>
                </a:solidFill>
              </a:rPr>
              <a:t> процесс</a:t>
            </a:r>
            <a:r>
              <a:rPr lang="ru-RU" sz="2200" dirty="0"/>
              <a:t> </a:t>
            </a:r>
            <a:r>
              <a:rPr lang="ru-RU" sz="2200" dirty="0" err="1"/>
              <a:t>деп</a:t>
            </a:r>
            <a:r>
              <a:rPr lang="ru-RU" sz="2200" dirty="0"/>
              <a:t> </a:t>
            </a:r>
            <a:r>
              <a:rPr lang="ru-RU" sz="2200" dirty="0" err="1"/>
              <a:t>атайды</a:t>
            </a:r>
            <a:r>
              <a:rPr lang="ru-RU" sz="2200" dirty="0"/>
              <a:t>.</a:t>
            </a:r>
          </a:p>
          <a:p>
            <a:pPr algn="just"/>
            <a:r>
              <a:rPr lang="ru-RU" sz="2200" dirty="0"/>
              <a:t>	1 </a:t>
            </a:r>
            <a:r>
              <a:rPr lang="ru-RU" sz="2200" dirty="0" err="1"/>
              <a:t>күйден</a:t>
            </a:r>
            <a:r>
              <a:rPr lang="ru-RU" sz="2200" dirty="0"/>
              <a:t> 2-ші </a:t>
            </a:r>
            <a:r>
              <a:rPr lang="ru-RU" sz="2200" dirty="0" err="1"/>
              <a:t>күйге</a:t>
            </a:r>
            <a:r>
              <a:rPr lang="ru-RU" sz="2200" dirty="0"/>
              <a:t> </a:t>
            </a:r>
            <a:r>
              <a:rPr lang="ru-RU" sz="2200" dirty="0" err="1"/>
              <a:t>өткен</a:t>
            </a:r>
            <a:r>
              <a:rPr lang="ru-RU" sz="2200" dirty="0"/>
              <a:t> </a:t>
            </a:r>
            <a:r>
              <a:rPr lang="ru-RU" sz="2200" dirty="0" err="1"/>
              <a:t>жүйе</a:t>
            </a:r>
            <a:r>
              <a:rPr lang="ru-RU" sz="2200" dirty="0"/>
              <a:t> 2-ші </a:t>
            </a:r>
            <a:r>
              <a:rPr lang="ru-RU" sz="2200" dirty="0" err="1"/>
              <a:t>күйден</a:t>
            </a:r>
            <a:r>
              <a:rPr lang="ru-RU" sz="2200" dirty="0"/>
              <a:t> 1-ші </a:t>
            </a:r>
            <a:r>
              <a:rPr lang="ru-RU" sz="2200" dirty="0" err="1"/>
              <a:t>күйге</a:t>
            </a:r>
            <a:r>
              <a:rPr lang="ru-RU" sz="2200" dirty="0"/>
              <a:t> </a:t>
            </a:r>
            <a:r>
              <a:rPr lang="ru-RU" sz="2200" dirty="0" err="1"/>
              <a:t>қайтып</a:t>
            </a:r>
            <a:r>
              <a:rPr lang="ru-RU" sz="2200" dirty="0"/>
              <a:t> </a:t>
            </a:r>
            <a:r>
              <a:rPr lang="ru-RU" sz="2200" dirty="0" err="1"/>
              <a:t>келгенде</a:t>
            </a:r>
            <a:r>
              <a:rPr lang="ru-RU" sz="2200" dirty="0"/>
              <a:t>, </a:t>
            </a:r>
            <a:r>
              <a:rPr lang="ru-RU" sz="2200" dirty="0" err="1"/>
              <a:t>барлық</a:t>
            </a:r>
            <a:r>
              <a:rPr lang="ru-RU" sz="2200" dirty="0"/>
              <a:t> </a:t>
            </a:r>
            <a:r>
              <a:rPr lang="ru-RU" sz="2200" dirty="0" err="1"/>
              <a:t>күйлерді</a:t>
            </a:r>
            <a:r>
              <a:rPr lang="ru-RU" sz="2200" dirty="0"/>
              <a:t> </a:t>
            </a:r>
            <a:r>
              <a:rPr lang="ru-RU" sz="2200" dirty="0" err="1"/>
              <a:t>басынан</a:t>
            </a:r>
            <a:r>
              <a:rPr lang="ru-RU" sz="2200" dirty="0"/>
              <a:t> </a:t>
            </a:r>
            <a:r>
              <a:rPr lang="ru-RU" sz="2200" dirty="0" err="1"/>
              <a:t>кешіре</a:t>
            </a:r>
            <a:r>
              <a:rPr lang="ru-RU" sz="2200" dirty="0"/>
              <a:t> </a:t>
            </a:r>
            <a:r>
              <a:rPr lang="ru-RU" sz="2200" dirty="0" err="1"/>
              <a:t>отырып</a:t>
            </a:r>
            <a:r>
              <a:rPr lang="ru-RU" sz="2200" dirty="0"/>
              <a:t> </a:t>
            </a:r>
            <a:r>
              <a:rPr lang="ru-RU" sz="2200" dirty="0" err="1"/>
              <a:t>жүйенің</a:t>
            </a:r>
            <a:r>
              <a:rPr lang="ru-RU" sz="2200" dirty="0"/>
              <a:t> </a:t>
            </a:r>
            <a:r>
              <a:rPr lang="ru-RU" sz="2200" dirty="0" err="1"/>
              <a:t>өзінде</a:t>
            </a:r>
            <a:r>
              <a:rPr lang="ru-RU" sz="2200" dirty="0"/>
              <a:t> де </a:t>
            </a:r>
            <a:r>
              <a:rPr lang="ru-RU" sz="2200" dirty="0" err="1"/>
              <a:t>және</a:t>
            </a:r>
            <a:r>
              <a:rPr lang="ru-RU" sz="2200" dirty="0"/>
              <a:t> оны </a:t>
            </a:r>
            <a:r>
              <a:rPr lang="ru-RU" sz="2200" dirty="0" err="1"/>
              <a:t>қоршаған</a:t>
            </a:r>
            <a:r>
              <a:rPr lang="ru-RU" sz="2200" dirty="0"/>
              <a:t> </a:t>
            </a:r>
            <a:r>
              <a:rPr lang="ru-RU" sz="2200" dirty="0" err="1"/>
              <a:t>ортада</a:t>
            </a:r>
            <a:r>
              <a:rPr lang="ru-RU" sz="2200" dirty="0"/>
              <a:t> да </a:t>
            </a:r>
            <a:r>
              <a:rPr lang="ru-RU" sz="2200" dirty="0" err="1"/>
              <a:t>ешқандай</a:t>
            </a:r>
            <a:r>
              <a:rPr lang="ru-RU" sz="2200" dirty="0"/>
              <a:t> </a:t>
            </a:r>
            <a:r>
              <a:rPr lang="ru-RU" sz="2200" dirty="0" err="1"/>
              <a:t>өзгеріс</a:t>
            </a:r>
            <a:r>
              <a:rPr lang="ru-RU" sz="2200" dirty="0"/>
              <a:t> </a:t>
            </a:r>
            <a:r>
              <a:rPr lang="ru-RU" sz="2200" dirty="0" err="1"/>
              <a:t>байқалмаса</a:t>
            </a:r>
            <a:r>
              <a:rPr lang="ru-RU" sz="2200" dirty="0"/>
              <a:t>, </a:t>
            </a:r>
            <a:r>
              <a:rPr lang="ru-RU" sz="2200" dirty="0" err="1"/>
              <a:t>онда</a:t>
            </a:r>
            <a:r>
              <a:rPr lang="ru-RU" sz="2200" dirty="0"/>
              <a:t> </a:t>
            </a:r>
            <a:r>
              <a:rPr lang="ru-RU" sz="2200" dirty="0" err="1"/>
              <a:t>ондай</a:t>
            </a:r>
            <a:r>
              <a:rPr lang="ru-RU" sz="2200" dirty="0"/>
              <a:t> </a:t>
            </a:r>
            <a:r>
              <a:rPr lang="ru-RU" sz="2200" dirty="0" err="1"/>
              <a:t>процесті</a:t>
            </a:r>
            <a:r>
              <a:rPr lang="ru-RU" sz="2200" dirty="0"/>
              <a:t> </a:t>
            </a:r>
            <a:r>
              <a:rPr lang="ru-RU" sz="2200" b="1" dirty="0" err="1">
                <a:solidFill>
                  <a:srgbClr val="C00000"/>
                </a:solidFill>
              </a:rPr>
              <a:t>қайтымды</a:t>
            </a:r>
            <a:r>
              <a:rPr lang="ru-RU" sz="2200" b="1" dirty="0">
                <a:solidFill>
                  <a:srgbClr val="C00000"/>
                </a:solidFill>
              </a:rPr>
              <a:t> процесс </a:t>
            </a:r>
            <a:r>
              <a:rPr lang="ru-RU" sz="2200" dirty="0" err="1"/>
              <a:t>деп</a:t>
            </a:r>
            <a:r>
              <a:rPr lang="ru-RU" sz="2200" dirty="0"/>
              <a:t> </a:t>
            </a:r>
            <a:r>
              <a:rPr lang="ru-RU" sz="2200" dirty="0" err="1"/>
              <a:t>атайды</a:t>
            </a:r>
            <a:r>
              <a:rPr lang="ru-RU" sz="2200" dirty="0"/>
              <a:t>.</a:t>
            </a:r>
          </a:p>
          <a:p>
            <a:pPr algn="just"/>
            <a:r>
              <a:rPr lang="ru-RU" sz="2200" dirty="0"/>
              <a:t>	Ал, </a:t>
            </a:r>
            <a:r>
              <a:rPr lang="ru-RU" sz="2200" dirty="0" err="1"/>
              <a:t>егер</a:t>
            </a:r>
            <a:r>
              <a:rPr lang="ru-RU" sz="2200" dirty="0"/>
              <a:t> </a:t>
            </a:r>
            <a:r>
              <a:rPr lang="ru-RU" sz="2200" dirty="0" err="1"/>
              <a:t>жүйе</a:t>
            </a:r>
            <a:r>
              <a:rPr lang="ru-RU" sz="2200" dirty="0"/>
              <a:t> 2-күйден 1-күйге </a:t>
            </a:r>
            <a:r>
              <a:rPr lang="ru-RU" sz="2200" dirty="0" err="1"/>
              <a:t>өткенде</a:t>
            </a:r>
            <a:r>
              <a:rPr lang="ru-RU" sz="2200" dirty="0"/>
              <a:t> не </a:t>
            </a:r>
            <a:r>
              <a:rPr lang="ru-RU" sz="2200" dirty="0" err="1"/>
              <a:t>жүйенің</a:t>
            </a:r>
            <a:r>
              <a:rPr lang="ru-RU" sz="2200" dirty="0"/>
              <a:t> </a:t>
            </a:r>
            <a:r>
              <a:rPr lang="ru-RU" sz="2200" dirty="0" err="1"/>
              <a:t>өзінде</a:t>
            </a:r>
            <a:r>
              <a:rPr lang="ru-RU" sz="2200" dirty="0"/>
              <a:t>, не оны </a:t>
            </a:r>
            <a:r>
              <a:rPr lang="ru-RU" sz="2200" dirty="0" err="1"/>
              <a:t>қоршаған</a:t>
            </a:r>
            <a:r>
              <a:rPr lang="ru-RU" sz="2200" dirty="0"/>
              <a:t> </a:t>
            </a:r>
            <a:r>
              <a:rPr lang="ru-RU" sz="2200" dirty="0" err="1"/>
              <a:t>ортада</a:t>
            </a:r>
            <a:r>
              <a:rPr lang="ru-RU" sz="2200" dirty="0"/>
              <a:t> </a:t>
            </a:r>
            <a:r>
              <a:rPr lang="ru-RU" sz="2200" dirty="0" err="1"/>
              <a:t>өзгеріс</a:t>
            </a:r>
            <a:r>
              <a:rPr lang="ru-RU" sz="2200" dirty="0"/>
              <a:t> </a:t>
            </a:r>
            <a:r>
              <a:rPr lang="ru-RU" sz="2200" dirty="0" err="1"/>
              <a:t>болатын</a:t>
            </a:r>
            <a:r>
              <a:rPr lang="ru-RU" sz="2200" dirty="0"/>
              <a:t> </a:t>
            </a:r>
            <a:r>
              <a:rPr lang="ru-RU" sz="2200" dirty="0" err="1"/>
              <a:t>болса</a:t>
            </a:r>
            <a:r>
              <a:rPr lang="ru-RU" sz="2200" dirty="0"/>
              <a:t>, </a:t>
            </a:r>
            <a:r>
              <a:rPr lang="ru-RU" sz="2200" dirty="0" err="1"/>
              <a:t>ондай</a:t>
            </a:r>
            <a:r>
              <a:rPr lang="ru-RU" sz="2200" dirty="0"/>
              <a:t> </a:t>
            </a:r>
            <a:r>
              <a:rPr lang="ru-RU" sz="2200" dirty="0" err="1"/>
              <a:t>процесті</a:t>
            </a:r>
            <a:r>
              <a:rPr lang="ru-RU" sz="2200" dirty="0"/>
              <a:t> </a:t>
            </a:r>
            <a:r>
              <a:rPr lang="ru-RU" sz="2200" b="1" dirty="0" err="1">
                <a:solidFill>
                  <a:srgbClr val="C00000"/>
                </a:solidFill>
              </a:rPr>
              <a:t>қайтымсыз</a:t>
            </a:r>
            <a:r>
              <a:rPr lang="ru-RU" sz="2200" b="1" dirty="0">
                <a:solidFill>
                  <a:srgbClr val="C00000"/>
                </a:solidFill>
              </a:rPr>
              <a:t> процесс </a:t>
            </a:r>
            <a:r>
              <a:rPr lang="ru-RU" sz="2200" dirty="0" err="1"/>
              <a:t>деп</a:t>
            </a:r>
            <a:r>
              <a:rPr lang="ru-RU" sz="2200" dirty="0"/>
              <a:t> </a:t>
            </a:r>
            <a:r>
              <a:rPr lang="ru-RU" sz="2200" dirty="0" err="1"/>
              <a:t>атайды</a:t>
            </a:r>
            <a:r>
              <a:rPr lang="ru-RU" sz="2200" dirty="0"/>
              <a:t>. </a:t>
            </a:r>
            <a:r>
              <a:rPr lang="ru-RU" sz="2200" dirty="0" err="1"/>
              <a:t>Өмірде</a:t>
            </a:r>
            <a:r>
              <a:rPr lang="ru-RU" sz="2200" dirty="0"/>
              <a:t> </a:t>
            </a:r>
            <a:r>
              <a:rPr lang="ru-RU" sz="2200" dirty="0" err="1"/>
              <a:t>болып</a:t>
            </a:r>
            <a:r>
              <a:rPr lang="ru-RU" sz="2200" dirty="0"/>
              <a:t> </a:t>
            </a:r>
            <a:r>
              <a:rPr lang="ru-RU" sz="2200" dirty="0" err="1"/>
              <a:t>жататын</a:t>
            </a:r>
            <a:r>
              <a:rPr lang="ru-RU" sz="2200" dirty="0"/>
              <a:t> </a:t>
            </a:r>
            <a:r>
              <a:rPr lang="ru-RU" sz="2200" dirty="0" err="1"/>
              <a:t>процестер</a:t>
            </a:r>
            <a:r>
              <a:rPr lang="ru-RU" sz="2200" dirty="0"/>
              <a:t> </a:t>
            </a:r>
            <a:r>
              <a:rPr lang="ru-RU" sz="2200" dirty="0" err="1"/>
              <a:t>қайтымсыз</a:t>
            </a:r>
            <a:r>
              <a:rPr lang="ru-RU" sz="2200" dirty="0"/>
              <a:t> процесс </a:t>
            </a:r>
            <a:r>
              <a:rPr lang="ru-RU" sz="2200" dirty="0" err="1"/>
              <a:t>болып</a:t>
            </a:r>
            <a:r>
              <a:rPr lang="ru-RU" sz="2200" dirty="0"/>
              <a:t> </a:t>
            </a:r>
            <a:r>
              <a:rPr lang="ru-RU" sz="2200" dirty="0" err="1"/>
              <a:t>саналады</a:t>
            </a:r>
            <a:r>
              <a:rPr lang="ru-RU" sz="2400" dirty="0"/>
              <a:t>.</a:t>
            </a:r>
          </a:p>
        </p:txBody>
      </p:sp>
    </p:spTree>
    <p:extLst>
      <p:ext uri="{BB962C8B-B14F-4D97-AF65-F5344CB8AC3E}">
        <p14:creationId xmlns:p14="http://schemas.microsoft.com/office/powerpoint/2010/main" val="1554675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51520" y="116632"/>
            <a:ext cx="8229600" cy="360040"/>
          </a:xfrm>
        </p:spPr>
        <p:txBody>
          <a:bodyPr>
            <a:normAutofit fontScale="90000"/>
          </a:bodyPr>
          <a:lstStyle/>
          <a:p>
            <a:pPr algn="ctr"/>
            <a:r>
              <a:rPr lang="kk-KZ" altLang="ru-RU" sz="2000" b="1" dirty="0">
                <a:solidFill>
                  <a:srgbClr val="FF0000"/>
                </a:solidFill>
                <a:latin typeface="Times New Roman" panose="02020603050405020304" pitchFamily="18" charset="0"/>
                <a:cs typeface="Times New Roman" panose="02020603050405020304" pitchFamily="18" charset="0"/>
              </a:rPr>
              <a:t>Термодинамиканың даму тарихы</a:t>
            </a:r>
            <a:endParaRPr lang="ru-RU" altLang="ru-RU"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94389320"/>
              </p:ext>
            </p:extLst>
          </p:nvPr>
        </p:nvGraphicFramePr>
        <p:xfrm>
          <a:off x="107504" y="476672"/>
          <a:ext cx="8784976" cy="4052731"/>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6264696">
                  <a:extLst>
                    <a:ext uri="{9D8B030D-6E8A-4147-A177-3AD203B41FA5}">
                      <a16:colId xmlns:a16="http://schemas.microsoft.com/office/drawing/2014/main" val="20001"/>
                    </a:ext>
                  </a:extLst>
                </a:gridCol>
              </a:tblGrid>
              <a:tr h="288032">
                <a:tc>
                  <a:txBody>
                    <a:bodyPr/>
                    <a:lstStyle/>
                    <a:p>
                      <a:pPr algn="ctr"/>
                      <a:r>
                        <a:rPr lang="kk-KZ" dirty="0">
                          <a:solidFill>
                            <a:schemeClr val="tx1"/>
                          </a:solidFill>
                        </a:rPr>
                        <a:t>Авторлар </a:t>
                      </a:r>
                      <a:endParaRPr lang="ru-RU" dirty="0">
                        <a:solidFill>
                          <a:schemeClr val="tx1"/>
                        </a:solidFill>
                      </a:endParaRPr>
                    </a:p>
                  </a:txBody>
                  <a:tcPr marL="91439" marR="91439">
                    <a:solidFill>
                      <a:schemeClr val="bg1"/>
                    </a:solidFill>
                  </a:tcPr>
                </a:tc>
                <a:tc>
                  <a:txBody>
                    <a:bodyPr/>
                    <a:lstStyle/>
                    <a:p>
                      <a:pPr algn="ctr"/>
                      <a:r>
                        <a:rPr lang="kk-KZ" dirty="0">
                          <a:solidFill>
                            <a:schemeClr val="tx1"/>
                          </a:solidFill>
                        </a:rPr>
                        <a:t>Енгізілген</a:t>
                      </a:r>
                      <a:r>
                        <a:rPr lang="kk-KZ" baseline="0" dirty="0">
                          <a:solidFill>
                            <a:schemeClr val="tx1"/>
                          </a:solidFill>
                        </a:rPr>
                        <a:t> дәлелдемелердің </a:t>
                      </a:r>
                      <a:r>
                        <a:rPr lang="kk-KZ" dirty="0">
                          <a:solidFill>
                            <a:schemeClr val="tx1"/>
                          </a:solidFill>
                        </a:rPr>
                        <a:t>маңызы</a:t>
                      </a:r>
                      <a:endParaRPr lang="ru-RU" dirty="0">
                        <a:solidFill>
                          <a:schemeClr val="tx1"/>
                        </a:solidFill>
                      </a:endParaRPr>
                    </a:p>
                  </a:txBody>
                  <a:tcPr marL="91439" marR="91439">
                    <a:solidFill>
                      <a:schemeClr val="bg1"/>
                    </a:solidFill>
                  </a:tcPr>
                </a:tc>
                <a:extLst>
                  <a:ext uri="{0D108BD9-81ED-4DB2-BD59-A6C34878D82A}">
                    <a16:rowId xmlns:a16="http://schemas.microsoft.com/office/drawing/2014/main" val="10000"/>
                  </a:ext>
                </a:extLst>
              </a:tr>
              <a:tr h="1085954">
                <a:tc>
                  <a:txBody>
                    <a:bodyPr/>
                    <a:lstStyle/>
                    <a:p>
                      <a:r>
                        <a:rPr lang="kk-KZ" b="1" i="1" dirty="0">
                          <a:latin typeface="Times New Roman" pitchFamily="18" charset="0"/>
                          <a:cs typeface="Times New Roman" pitchFamily="18" charset="0"/>
                        </a:rPr>
                        <a:t>Д. Фаренгейт</a:t>
                      </a:r>
                      <a:r>
                        <a:rPr lang="kk-KZ" b="1" i="1" baseline="0" dirty="0">
                          <a:latin typeface="Times New Roman" pitchFamily="18" charset="0"/>
                          <a:cs typeface="Times New Roman" pitchFamily="18" charset="0"/>
                        </a:rPr>
                        <a:t> ( 1685 – 1736), </a:t>
                      </a:r>
                      <a:endParaRPr lang="kk-KZ" b="1" i="1" baseline="0" dirty="0" smtClean="0">
                        <a:latin typeface="Times New Roman" pitchFamily="18" charset="0"/>
                        <a:cs typeface="Times New Roman" pitchFamily="18" charset="0"/>
                      </a:endParaRPr>
                    </a:p>
                    <a:p>
                      <a:r>
                        <a:rPr lang="kk-KZ" baseline="0" dirty="0" smtClean="0">
                          <a:latin typeface="Times New Roman" pitchFamily="18" charset="0"/>
                          <a:cs typeface="Times New Roman" pitchFamily="18" charset="0"/>
                        </a:rPr>
                        <a:t>АҚШ </a:t>
                      </a:r>
                      <a:r>
                        <a:rPr lang="kk-KZ" baseline="0" dirty="0">
                          <a:latin typeface="Times New Roman" pitchFamily="18" charset="0"/>
                          <a:cs typeface="Times New Roman" pitchFamily="18" charset="0"/>
                        </a:rPr>
                        <a:t>физигі</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1710- 1714 жылдары термометр шкаласын ұсынды: </a:t>
                      </a:r>
                    </a:p>
                    <a:p>
                      <a:r>
                        <a:rPr lang="kk-KZ" dirty="0"/>
                        <a:t>0° - су, мұз және ас тұзы</a:t>
                      </a:r>
                      <a:r>
                        <a:rPr lang="kk-KZ" baseline="0" dirty="0"/>
                        <a:t> </a:t>
                      </a:r>
                      <a:r>
                        <a:rPr lang="kk-KZ" dirty="0"/>
                        <a:t>қоспасының</a:t>
                      </a:r>
                      <a:r>
                        <a:rPr lang="kk-KZ" baseline="0" dirty="0"/>
                        <a:t> </a:t>
                      </a:r>
                      <a:r>
                        <a:rPr lang="kk-KZ" dirty="0"/>
                        <a:t>температурасы,</a:t>
                      </a:r>
                      <a:r>
                        <a:rPr lang="kk-KZ" baseline="0" dirty="0"/>
                        <a:t> </a:t>
                      </a:r>
                    </a:p>
                    <a:p>
                      <a:r>
                        <a:rPr lang="kk-KZ" baseline="0" dirty="0"/>
                        <a:t>32° - мұз бен су қосындысының температурасы, </a:t>
                      </a:r>
                    </a:p>
                    <a:p>
                      <a:r>
                        <a:rPr lang="kk-KZ" baseline="0" dirty="0"/>
                        <a:t>212° - судың қайнау температурасы,</a:t>
                      </a:r>
                    </a:p>
                    <a:p>
                      <a:r>
                        <a:rPr lang="kk-KZ" baseline="0" dirty="0"/>
                        <a:t>96° - адамның дене температурасы</a:t>
                      </a:r>
                      <a:endParaRPr lang="ru-RU" dirty="0"/>
                    </a:p>
                  </a:txBody>
                  <a:tcPr marL="91439" marR="91439">
                    <a:solidFill>
                      <a:schemeClr val="bg1"/>
                    </a:solidFill>
                  </a:tcPr>
                </a:tc>
                <a:extLst>
                  <a:ext uri="{0D108BD9-81ED-4DB2-BD59-A6C34878D82A}">
                    <a16:rowId xmlns:a16="http://schemas.microsoft.com/office/drawing/2014/main" val="10001"/>
                  </a:ext>
                </a:extLst>
              </a:tr>
              <a:tr h="685894">
                <a:tc>
                  <a:txBody>
                    <a:bodyPr/>
                    <a:lstStyle/>
                    <a:p>
                      <a:r>
                        <a:rPr lang="kk-KZ" b="1" dirty="0">
                          <a:latin typeface="Times New Roman" pitchFamily="18" charset="0"/>
                          <a:cs typeface="Times New Roman" pitchFamily="18" charset="0"/>
                        </a:rPr>
                        <a:t>А. Цельсий ( 1701-1744), </a:t>
                      </a:r>
                      <a:endParaRPr lang="kk-KZ" b="1"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швед </a:t>
                      </a:r>
                      <a:r>
                        <a:rPr lang="kk-KZ" dirty="0">
                          <a:latin typeface="Times New Roman" pitchFamily="18" charset="0"/>
                          <a:cs typeface="Times New Roman" pitchFamily="18" charset="0"/>
                        </a:rPr>
                        <a:t>физигі, асторном</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1742 ж</a:t>
                      </a:r>
                      <a:r>
                        <a:rPr lang="kk-KZ" baseline="0" dirty="0"/>
                        <a:t> жүз градустық температура шкаласын ұсынды:</a:t>
                      </a:r>
                    </a:p>
                    <a:p>
                      <a:r>
                        <a:rPr lang="kk-KZ" baseline="0" dirty="0"/>
                        <a:t>0° - мұздың еру температурасы,</a:t>
                      </a:r>
                    </a:p>
                    <a:p>
                      <a:r>
                        <a:rPr lang="kk-KZ" baseline="0" dirty="0"/>
                        <a:t>100° - судың қайнау температурасы</a:t>
                      </a:r>
                      <a:endParaRPr lang="ru-RU" dirty="0"/>
                    </a:p>
                  </a:txBody>
                  <a:tcPr marL="91439" marR="91439">
                    <a:solidFill>
                      <a:schemeClr val="bg1"/>
                    </a:solidFill>
                  </a:tcPr>
                </a:tc>
                <a:extLst>
                  <a:ext uri="{0D108BD9-81ED-4DB2-BD59-A6C34878D82A}">
                    <a16:rowId xmlns:a16="http://schemas.microsoft.com/office/drawing/2014/main" val="10002"/>
                  </a:ext>
                </a:extLst>
              </a:tr>
              <a:tr h="538316">
                <a:tc>
                  <a:txBody>
                    <a:bodyPr/>
                    <a:lstStyle/>
                    <a:p>
                      <a:r>
                        <a:rPr lang="kk-KZ" b="1" dirty="0">
                          <a:latin typeface="Times New Roman" pitchFamily="18" charset="0"/>
                          <a:cs typeface="Times New Roman" pitchFamily="18" charset="0"/>
                        </a:rPr>
                        <a:t>Ж. Понселе (1788 – 1867)</a:t>
                      </a:r>
                      <a:r>
                        <a:rPr lang="kk-KZ" dirty="0">
                          <a:latin typeface="Times New Roman" pitchFamily="18" charset="0"/>
                          <a:cs typeface="Times New Roman" pitchFamily="18" charset="0"/>
                        </a:rPr>
                        <a:t>, </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француз </a:t>
                      </a:r>
                      <a:r>
                        <a:rPr lang="kk-KZ" dirty="0">
                          <a:latin typeface="Times New Roman" pitchFamily="18" charset="0"/>
                          <a:cs typeface="Times New Roman" pitchFamily="18" charset="0"/>
                        </a:rPr>
                        <a:t>физигі және инженер</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1826 ж жұмыс түсінігін  және оның өлшем бірлігін</a:t>
                      </a:r>
                      <a:r>
                        <a:rPr lang="kk-KZ" baseline="0" dirty="0"/>
                        <a:t> анықтады</a:t>
                      </a:r>
                      <a:endParaRPr lang="ru-RU" dirty="0"/>
                    </a:p>
                  </a:txBody>
                  <a:tcPr marL="91439" marR="91439">
                    <a:solidFill>
                      <a:schemeClr val="bg1"/>
                    </a:solidFill>
                  </a:tcPr>
                </a:tc>
                <a:extLst>
                  <a:ext uri="{0D108BD9-81ED-4DB2-BD59-A6C34878D82A}">
                    <a16:rowId xmlns:a16="http://schemas.microsoft.com/office/drawing/2014/main" val="10003"/>
                  </a:ext>
                </a:extLst>
              </a:tr>
              <a:tr h="492710">
                <a:tc>
                  <a:txBody>
                    <a:bodyPr/>
                    <a:lstStyle/>
                    <a:p>
                      <a:r>
                        <a:rPr lang="kk-KZ" b="1" dirty="0">
                          <a:latin typeface="Times New Roman" pitchFamily="18" charset="0"/>
                          <a:cs typeface="Times New Roman" pitchFamily="18" charset="0"/>
                        </a:rPr>
                        <a:t>С. Карно ( 1796 – 1832), </a:t>
                      </a:r>
                      <a:endParaRPr lang="kk-KZ" b="1"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француз </a:t>
                      </a:r>
                      <a:r>
                        <a:rPr lang="kk-KZ" dirty="0">
                          <a:latin typeface="Times New Roman" pitchFamily="18" charset="0"/>
                          <a:cs typeface="Times New Roman" pitchFamily="18" charset="0"/>
                        </a:rPr>
                        <a:t>физигі, инженер</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Идеалды</a:t>
                      </a:r>
                      <a:r>
                        <a:rPr lang="kk-KZ" baseline="0" dirty="0"/>
                        <a:t> жылу машинасын ұсынды,  1824 ж </a:t>
                      </a:r>
                      <a:endParaRPr lang="ru-RU" dirty="0"/>
                    </a:p>
                  </a:txBody>
                  <a:tcPr marL="91439" marR="91439">
                    <a:solidFill>
                      <a:schemeClr val="bg1"/>
                    </a:solidFill>
                  </a:tcPr>
                </a:tc>
                <a:extLst>
                  <a:ext uri="{0D108BD9-81ED-4DB2-BD59-A6C34878D82A}">
                    <a16:rowId xmlns:a16="http://schemas.microsoft.com/office/drawing/2014/main" val="10004"/>
                  </a:ext>
                </a:extLst>
              </a:tr>
              <a:tr h="885515">
                <a:tc>
                  <a:txBody>
                    <a:bodyPr/>
                    <a:lstStyle/>
                    <a:p>
                      <a:r>
                        <a:rPr lang="kk-KZ" b="1" dirty="0">
                          <a:latin typeface="Times New Roman" pitchFamily="18" charset="0"/>
                          <a:cs typeface="Times New Roman" pitchFamily="18" charset="0"/>
                        </a:rPr>
                        <a:t>Б. Клапейрон (1798 – 1864) </a:t>
                      </a:r>
                      <a:endParaRPr lang="kk-KZ" b="1"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фр</a:t>
                      </a:r>
                      <a:r>
                        <a:rPr lang="kk-KZ" dirty="0">
                          <a:latin typeface="Times New Roman" pitchFamily="18" charset="0"/>
                          <a:cs typeface="Times New Roman" pitchFamily="18" charset="0"/>
                        </a:rPr>
                        <a:t>.</a:t>
                      </a:r>
                      <a:r>
                        <a:rPr lang="kk-KZ" baseline="0" dirty="0">
                          <a:latin typeface="Times New Roman" pitchFamily="18" charset="0"/>
                          <a:cs typeface="Times New Roman" pitchFamily="18" charset="0"/>
                        </a:rPr>
                        <a:t> </a:t>
                      </a:r>
                      <a:r>
                        <a:rPr lang="kk-KZ" baseline="0" dirty="0" smtClean="0">
                          <a:latin typeface="Times New Roman" pitchFamily="18" charset="0"/>
                          <a:cs typeface="Times New Roman" pitchFamily="18" charset="0"/>
                        </a:rPr>
                        <a:t>физигі</a:t>
                      </a:r>
                      <a:r>
                        <a:rPr lang="kk-KZ" baseline="0" dirty="0">
                          <a:latin typeface="Times New Roman" pitchFamily="18" charset="0"/>
                          <a:cs typeface="Times New Roman" pitchFamily="18" charset="0"/>
                        </a:rPr>
                        <a:t>, инженер</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1834 ж идельды газ теңдеуін шығарды</a:t>
                      </a:r>
                      <a:endParaRPr lang="ru-RU" dirty="0"/>
                    </a:p>
                  </a:txBody>
                  <a:tcPr marL="91439" marR="91439">
                    <a:solidFill>
                      <a:schemeClr val="bg1"/>
                    </a:solidFill>
                  </a:tcPr>
                </a:tc>
                <a:extLst>
                  <a:ext uri="{0D108BD9-81ED-4DB2-BD59-A6C34878D82A}">
                    <a16:rowId xmlns:a16="http://schemas.microsoft.com/office/drawing/2014/main" val="10005"/>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749657288"/>
              </p:ext>
            </p:extLst>
          </p:nvPr>
        </p:nvGraphicFramePr>
        <p:xfrm>
          <a:off x="133840" y="4149080"/>
          <a:ext cx="8856984" cy="2649139"/>
        </p:xfrm>
        <a:graphic>
          <a:graphicData uri="http://schemas.openxmlformats.org/drawingml/2006/table">
            <a:tbl>
              <a:tblPr firstRow="1" bandRow="1">
                <a:tableStyleId>{5C22544A-7EE6-4342-B048-85BDC9FD1C3A}</a:tableStyleId>
              </a:tblPr>
              <a:tblGrid>
                <a:gridCol w="2453838">
                  <a:extLst>
                    <a:ext uri="{9D8B030D-6E8A-4147-A177-3AD203B41FA5}">
                      <a16:colId xmlns:a16="http://schemas.microsoft.com/office/drawing/2014/main" val="20000"/>
                    </a:ext>
                  </a:extLst>
                </a:gridCol>
                <a:gridCol w="6403146">
                  <a:extLst>
                    <a:ext uri="{9D8B030D-6E8A-4147-A177-3AD203B41FA5}">
                      <a16:colId xmlns:a16="http://schemas.microsoft.com/office/drawing/2014/main" val="20001"/>
                    </a:ext>
                  </a:extLst>
                </a:gridCol>
              </a:tblGrid>
              <a:tr h="544410">
                <a:tc>
                  <a:txBody>
                    <a:bodyPr/>
                    <a:lstStyle/>
                    <a:p>
                      <a:r>
                        <a:rPr lang="kk-KZ" b="1" dirty="0">
                          <a:solidFill>
                            <a:schemeClr val="tx1"/>
                          </a:solidFill>
                        </a:rPr>
                        <a:t>Р. Майер ( 1818-1878)</a:t>
                      </a:r>
                      <a:r>
                        <a:rPr lang="kk-KZ" b="0" dirty="0">
                          <a:solidFill>
                            <a:schemeClr val="tx1"/>
                          </a:solidFill>
                        </a:rPr>
                        <a:t>, </a:t>
                      </a:r>
                      <a:endParaRPr lang="kk-KZ" b="0" dirty="0" smtClean="0">
                        <a:solidFill>
                          <a:schemeClr val="tx1"/>
                        </a:solidFill>
                      </a:endParaRPr>
                    </a:p>
                    <a:p>
                      <a:r>
                        <a:rPr lang="kk-KZ" b="0" dirty="0" smtClean="0">
                          <a:solidFill>
                            <a:schemeClr val="tx1"/>
                          </a:solidFill>
                        </a:rPr>
                        <a:t>неміс </a:t>
                      </a:r>
                      <a:r>
                        <a:rPr lang="kk-KZ" b="0" dirty="0">
                          <a:solidFill>
                            <a:schemeClr val="tx1"/>
                          </a:solidFill>
                        </a:rPr>
                        <a:t>дәрігері</a:t>
                      </a:r>
                      <a:endParaRPr lang="ru-RU" b="0" dirty="0">
                        <a:solidFill>
                          <a:schemeClr val="tx1"/>
                        </a:solidFill>
                      </a:endParaRPr>
                    </a:p>
                  </a:txBody>
                  <a:tcPr marL="91439" marR="91439">
                    <a:solidFill>
                      <a:schemeClr val="bg1"/>
                    </a:solidFill>
                  </a:tcPr>
                </a:tc>
                <a:tc>
                  <a:txBody>
                    <a:bodyPr/>
                    <a:lstStyle/>
                    <a:p>
                      <a:r>
                        <a:rPr lang="kk-KZ" b="0" dirty="0">
                          <a:solidFill>
                            <a:schemeClr val="tx1"/>
                          </a:solidFill>
                        </a:rPr>
                        <a:t>1842 ж ең</a:t>
                      </a:r>
                      <a:r>
                        <a:rPr lang="kk-KZ" b="0" baseline="0" dirty="0">
                          <a:solidFill>
                            <a:schemeClr val="tx1"/>
                          </a:solidFill>
                        </a:rPr>
                        <a:t> алғаш рет энергияның сақталу және айналу заңын тұжырымдады.</a:t>
                      </a:r>
                      <a:endParaRPr lang="ru-RU" b="0" dirty="0">
                        <a:solidFill>
                          <a:schemeClr val="tx1"/>
                        </a:solidFill>
                      </a:endParaRPr>
                    </a:p>
                  </a:txBody>
                  <a:tcPr marL="91439" marR="91439">
                    <a:solidFill>
                      <a:schemeClr val="bg1"/>
                    </a:solidFill>
                  </a:tcPr>
                </a:tc>
                <a:extLst>
                  <a:ext uri="{0D108BD9-81ED-4DB2-BD59-A6C34878D82A}">
                    <a16:rowId xmlns:a16="http://schemas.microsoft.com/office/drawing/2014/main" val="10000"/>
                  </a:ext>
                </a:extLst>
              </a:tr>
              <a:tr h="476224">
                <a:tc>
                  <a:txBody>
                    <a:bodyPr/>
                    <a:lstStyle/>
                    <a:p>
                      <a:r>
                        <a:rPr lang="kk-KZ" b="1" dirty="0">
                          <a:latin typeface="Times New Roman" pitchFamily="18" charset="0"/>
                          <a:cs typeface="Times New Roman" pitchFamily="18" charset="0"/>
                        </a:rPr>
                        <a:t>Дж. Джолуь (1818 – 1889)</a:t>
                      </a:r>
                      <a:r>
                        <a:rPr lang="kk-KZ" dirty="0">
                          <a:latin typeface="Times New Roman" pitchFamily="18" charset="0"/>
                          <a:cs typeface="Times New Roman" pitchFamily="18" charset="0"/>
                        </a:rPr>
                        <a:t>, ағылшын физигі</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1843ж жылудың</a:t>
                      </a:r>
                      <a:r>
                        <a:rPr lang="kk-KZ" baseline="0" dirty="0"/>
                        <a:t> механикалық эквивалентін есептеді және одан энергияның сақталу заңына келіп тоқтады.</a:t>
                      </a:r>
                      <a:endParaRPr lang="ru-RU" dirty="0"/>
                    </a:p>
                  </a:txBody>
                  <a:tcPr marL="91439" marR="91439">
                    <a:solidFill>
                      <a:schemeClr val="bg1"/>
                    </a:solidFill>
                  </a:tcPr>
                </a:tc>
                <a:extLst>
                  <a:ext uri="{0D108BD9-81ED-4DB2-BD59-A6C34878D82A}">
                    <a16:rowId xmlns:a16="http://schemas.microsoft.com/office/drawing/2014/main" val="10001"/>
                  </a:ext>
                </a:extLst>
              </a:tr>
              <a:tr h="476224">
                <a:tc>
                  <a:txBody>
                    <a:bodyPr/>
                    <a:lstStyle/>
                    <a:p>
                      <a:r>
                        <a:rPr lang="kk-KZ" b="1" dirty="0">
                          <a:latin typeface="Times New Roman" pitchFamily="18" charset="0"/>
                          <a:cs typeface="Times New Roman" pitchFamily="18" charset="0"/>
                        </a:rPr>
                        <a:t>Г.</a:t>
                      </a:r>
                      <a:r>
                        <a:rPr lang="kk-KZ" b="1" baseline="0" dirty="0">
                          <a:latin typeface="Times New Roman" pitchFamily="18" charset="0"/>
                          <a:cs typeface="Times New Roman" pitchFamily="18" charset="0"/>
                        </a:rPr>
                        <a:t> Гельмгольц (1821 – 1894), </a:t>
                      </a:r>
                      <a:r>
                        <a:rPr lang="kk-KZ" baseline="0" dirty="0">
                          <a:latin typeface="Times New Roman" pitchFamily="18" charset="0"/>
                          <a:cs typeface="Times New Roman" pitchFamily="18" charset="0"/>
                        </a:rPr>
                        <a:t>неміс физигі</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1847 ж Майер мен Джоуль идеяларын толықтыра отырып, энергияның сақталу заңын математикалық түрде анықтады.</a:t>
                      </a:r>
                      <a:endParaRPr lang="ru-RU" dirty="0"/>
                    </a:p>
                  </a:txBody>
                  <a:tcPr marL="91439" marR="91439">
                    <a:solidFill>
                      <a:schemeClr val="bg1"/>
                    </a:solidFill>
                  </a:tcPr>
                </a:tc>
                <a:extLst>
                  <a:ext uri="{0D108BD9-81ED-4DB2-BD59-A6C34878D82A}">
                    <a16:rowId xmlns:a16="http://schemas.microsoft.com/office/drawing/2014/main" val="10002"/>
                  </a:ext>
                </a:extLst>
              </a:tr>
              <a:tr h="476224">
                <a:tc>
                  <a:txBody>
                    <a:bodyPr/>
                    <a:lstStyle/>
                    <a:p>
                      <a:r>
                        <a:rPr lang="kk-KZ" b="1" dirty="0">
                          <a:latin typeface="Times New Roman" pitchFamily="18" charset="0"/>
                          <a:cs typeface="Times New Roman" pitchFamily="18" charset="0"/>
                        </a:rPr>
                        <a:t>Р. Клаузиус (1822 – 1888),</a:t>
                      </a:r>
                      <a:r>
                        <a:rPr lang="kk-KZ" dirty="0">
                          <a:latin typeface="Times New Roman" pitchFamily="18" charset="0"/>
                          <a:cs typeface="Times New Roman" pitchFamily="18" charset="0"/>
                        </a:rPr>
                        <a:t> </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неміс </a:t>
                      </a:r>
                      <a:r>
                        <a:rPr lang="kk-KZ" dirty="0">
                          <a:latin typeface="Times New Roman" pitchFamily="18" charset="0"/>
                          <a:cs typeface="Times New Roman" pitchFamily="18" charset="0"/>
                        </a:rPr>
                        <a:t>физигі, теоретик</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1850 ж термодинамиканың екінші бастамасына тұжырымдама берді,</a:t>
                      </a:r>
                      <a:endParaRPr lang="ru-RU" dirty="0"/>
                    </a:p>
                  </a:txBody>
                  <a:tcPr marL="91439" marR="91439">
                    <a:solidFill>
                      <a:schemeClr val="bg1"/>
                    </a:solidFill>
                  </a:tcPr>
                </a:tc>
                <a:extLst>
                  <a:ext uri="{0D108BD9-81ED-4DB2-BD59-A6C34878D82A}">
                    <a16:rowId xmlns:a16="http://schemas.microsoft.com/office/drawing/2014/main" val="10003"/>
                  </a:ext>
                </a:extLst>
              </a:tr>
              <a:tr h="595969">
                <a:tc>
                  <a:txBody>
                    <a:bodyPr/>
                    <a:lstStyle/>
                    <a:p>
                      <a:r>
                        <a:rPr lang="kk-KZ" b="1" dirty="0">
                          <a:latin typeface="Times New Roman" pitchFamily="18" charset="0"/>
                          <a:cs typeface="Times New Roman" pitchFamily="18" charset="0"/>
                        </a:rPr>
                        <a:t>У. Томсон (1824 – 1907)</a:t>
                      </a:r>
                      <a:r>
                        <a:rPr lang="kk-KZ" dirty="0">
                          <a:latin typeface="Times New Roman" pitchFamily="18" charset="0"/>
                          <a:cs typeface="Times New Roman" pitchFamily="18" charset="0"/>
                        </a:rPr>
                        <a:t>, ағылшын</a:t>
                      </a:r>
                      <a:r>
                        <a:rPr lang="kk-KZ" baseline="0" dirty="0">
                          <a:latin typeface="Times New Roman" pitchFamily="18" charset="0"/>
                          <a:cs typeface="Times New Roman" pitchFamily="18" charset="0"/>
                        </a:rPr>
                        <a:t> физигі </a:t>
                      </a:r>
                      <a:endParaRPr lang="ru-RU" dirty="0">
                        <a:latin typeface="Times New Roman" pitchFamily="18" charset="0"/>
                        <a:cs typeface="Times New Roman" pitchFamily="18" charset="0"/>
                      </a:endParaRPr>
                    </a:p>
                  </a:txBody>
                  <a:tcPr marL="91439" marR="91439">
                    <a:solidFill>
                      <a:schemeClr val="bg1"/>
                    </a:solidFill>
                  </a:tcPr>
                </a:tc>
                <a:tc>
                  <a:txBody>
                    <a:bodyPr/>
                    <a:lstStyle/>
                    <a:p>
                      <a:r>
                        <a:rPr lang="kk-KZ" dirty="0"/>
                        <a:t>1848 ж абсолюттік температура</a:t>
                      </a:r>
                      <a:r>
                        <a:rPr lang="kk-KZ" baseline="0" dirty="0"/>
                        <a:t> түсінігін қалыптастырды. </a:t>
                      </a:r>
                      <a:endParaRPr lang="ru-RU" dirty="0"/>
                    </a:p>
                  </a:txBody>
                  <a:tcPr marL="91439" marR="91439">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7216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532440" cy="576064"/>
          </a:xfrm>
        </p:spPr>
        <p:style>
          <a:lnRef idx="2">
            <a:schemeClr val="accent2"/>
          </a:lnRef>
          <a:fillRef idx="1">
            <a:schemeClr val="lt1"/>
          </a:fillRef>
          <a:effectRef idx="0">
            <a:schemeClr val="accent2"/>
          </a:effectRef>
          <a:fontRef idx="minor">
            <a:schemeClr val="dk1"/>
          </a:fontRef>
        </p:style>
        <p:txBody>
          <a:bodyPr>
            <a:noAutofit/>
          </a:bodyPr>
          <a:lstStyle/>
          <a:p>
            <a:pPr algn="just"/>
            <a:r>
              <a:rPr lang="kk-KZ" sz="2400" b="1" dirty="0"/>
              <a:t>Қазіргі таңда термодинамиканың екі негізгі бөлімі бар:</a:t>
            </a:r>
            <a:endParaRPr lang="ru-RU" sz="2400" b="1" dirty="0"/>
          </a:p>
        </p:txBody>
      </p:sp>
      <p:sp>
        <p:nvSpPr>
          <p:cNvPr id="4" name="Прямоугольник 3"/>
          <p:cNvSpPr/>
          <p:nvPr/>
        </p:nvSpPr>
        <p:spPr>
          <a:xfrm>
            <a:off x="401250" y="836712"/>
            <a:ext cx="4032448"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t>Тепе-</a:t>
            </a:r>
            <a:r>
              <a:rPr lang="ru-RU" sz="2000" b="1" dirty="0" err="1"/>
              <a:t>теңдік</a:t>
            </a:r>
            <a:r>
              <a:rPr lang="ru-RU" sz="2000" b="1" dirty="0"/>
              <a:t> </a:t>
            </a:r>
            <a:r>
              <a:rPr lang="ru-RU" sz="2000" b="1" dirty="0" err="1"/>
              <a:t>термодинамикасы</a:t>
            </a:r>
            <a:r>
              <a:rPr lang="ru-RU" sz="2000" b="1" dirty="0"/>
              <a:t> </a:t>
            </a:r>
            <a:r>
              <a:rPr lang="ru-RU" sz="2000" dirty="0"/>
              <a:t>(</a:t>
            </a:r>
            <a:r>
              <a:rPr lang="ru-RU" sz="2000" dirty="0" err="1"/>
              <a:t>оқшауланған</a:t>
            </a:r>
            <a:r>
              <a:rPr lang="ru-RU" sz="2000" dirty="0"/>
              <a:t> </a:t>
            </a:r>
            <a:r>
              <a:rPr lang="ru-RU" sz="2000" dirty="0" err="1"/>
              <a:t>жүйелер</a:t>
            </a:r>
            <a:r>
              <a:rPr lang="ru-RU" sz="2000" dirty="0"/>
              <a:t> </a:t>
            </a:r>
            <a:r>
              <a:rPr lang="ru-RU" sz="2000" dirty="0" err="1"/>
              <a:t>термодинамикасы</a:t>
            </a:r>
            <a:r>
              <a:rPr lang="ru-RU" sz="2000" dirty="0"/>
              <a:t>)</a:t>
            </a:r>
          </a:p>
        </p:txBody>
      </p:sp>
      <p:sp>
        <p:nvSpPr>
          <p:cNvPr id="5" name="Прямоугольник 4"/>
          <p:cNvSpPr/>
          <p:nvPr/>
        </p:nvSpPr>
        <p:spPr>
          <a:xfrm>
            <a:off x="4716016" y="836712"/>
            <a:ext cx="4211960"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kk-KZ" sz="2000" b="1" dirty="0"/>
              <a:t>Тепе-теңсіздік термодинамикасы</a:t>
            </a:r>
          </a:p>
          <a:p>
            <a:pPr algn="ctr"/>
            <a:r>
              <a:rPr lang="kk-KZ" sz="2000" dirty="0"/>
              <a:t>(ашық жүйелер термодинамикасы)</a:t>
            </a:r>
          </a:p>
          <a:p>
            <a:pPr algn="ctr"/>
            <a:endParaRPr lang="ru-RU" sz="2000" dirty="0"/>
          </a:p>
        </p:txBody>
      </p:sp>
      <p:sp>
        <p:nvSpPr>
          <p:cNvPr id="6" name="Прямоугольник 5"/>
          <p:cNvSpPr/>
          <p:nvPr/>
        </p:nvSpPr>
        <p:spPr>
          <a:xfrm>
            <a:off x="373602" y="2056686"/>
            <a:ext cx="4060096" cy="42473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b="1" dirty="0"/>
              <a:t>ХІХ </a:t>
            </a:r>
            <a:r>
              <a:rPr lang="ru-RU" b="1" dirty="0" err="1"/>
              <a:t>ғ.орт</a:t>
            </a:r>
            <a:r>
              <a:rPr lang="ru-RU" b="1" dirty="0"/>
              <a:t>. – ХХ </a:t>
            </a:r>
            <a:r>
              <a:rPr lang="ru-RU" b="1" dirty="0" err="1"/>
              <a:t>ғ.бас</a:t>
            </a:r>
            <a:r>
              <a:rPr lang="ru-RU" b="1" dirty="0"/>
              <a:t>. </a:t>
            </a:r>
            <a:r>
              <a:rPr lang="ru-RU" b="1" dirty="0" err="1"/>
              <a:t>негізі</a:t>
            </a:r>
            <a:r>
              <a:rPr lang="ru-RU" b="1" dirty="0"/>
              <a:t> </a:t>
            </a:r>
            <a:r>
              <a:rPr lang="ru-RU" b="1" dirty="0" err="1"/>
              <a:t>қаланды</a:t>
            </a:r>
            <a:r>
              <a:rPr lang="ru-RU" b="1" dirty="0"/>
              <a:t> </a:t>
            </a:r>
            <a:r>
              <a:rPr lang="ru-RU" dirty="0" err="1"/>
              <a:t>және</a:t>
            </a:r>
            <a:r>
              <a:rPr lang="ru-RU" dirty="0"/>
              <a:t> </a:t>
            </a:r>
            <a:r>
              <a:rPr lang="ru-RU" dirty="0" err="1"/>
              <a:t>үш</a:t>
            </a:r>
            <a:r>
              <a:rPr lang="ru-RU" dirty="0"/>
              <a:t> </a:t>
            </a:r>
            <a:r>
              <a:rPr lang="ru-RU" dirty="0" err="1"/>
              <a:t>негізгі</a:t>
            </a:r>
            <a:r>
              <a:rPr lang="ru-RU" dirty="0"/>
              <a:t> </a:t>
            </a:r>
            <a:r>
              <a:rPr lang="ru-RU" dirty="0" err="1"/>
              <a:t>заңы</a:t>
            </a:r>
            <a:r>
              <a:rPr lang="ru-RU" dirty="0"/>
              <a:t> – </a:t>
            </a:r>
            <a:r>
              <a:rPr lang="ru-RU" dirty="0" err="1"/>
              <a:t>үш</a:t>
            </a:r>
            <a:r>
              <a:rPr lang="ru-RU" dirty="0"/>
              <a:t> «</a:t>
            </a:r>
            <a:r>
              <a:rPr lang="ru-RU" dirty="0" err="1"/>
              <a:t>бастамасы</a:t>
            </a:r>
            <a:r>
              <a:rPr lang="ru-RU" dirty="0"/>
              <a:t>» бар.</a:t>
            </a:r>
          </a:p>
          <a:p>
            <a:pPr algn="just"/>
            <a:r>
              <a:rPr lang="ru-RU" b="1" dirty="0"/>
              <a:t>ХІХ </a:t>
            </a:r>
            <a:r>
              <a:rPr lang="ru-RU" b="1" dirty="0" err="1"/>
              <a:t>ғ.орт</a:t>
            </a:r>
            <a:r>
              <a:rPr lang="ru-RU" b="1" dirty="0"/>
              <a:t>. </a:t>
            </a:r>
            <a:r>
              <a:rPr lang="ru-RU" b="1" i="1" dirty="0" err="1"/>
              <a:t>Ю.Р.Майер</a:t>
            </a:r>
            <a:r>
              <a:rPr lang="ru-RU" b="1" i="1" dirty="0"/>
              <a:t>, </a:t>
            </a:r>
            <a:r>
              <a:rPr lang="ru-RU" b="1" i="1" dirty="0" err="1"/>
              <a:t>Дж.Джоуль</a:t>
            </a:r>
            <a:r>
              <a:rPr lang="ru-RU" b="1" i="1" dirty="0"/>
              <a:t> </a:t>
            </a:r>
            <a:r>
              <a:rPr lang="ru-RU" dirty="0" err="1"/>
              <a:t>және</a:t>
            </a:r>
            <a:r>
              <a:rPr lang="ru-RU" dirty="0"/>
              <a:t> </a:t>
            </a:r>
            <a:r>
              <a:rPr lang="ru-RU" b="1" i="1" dirty="0" err="1"/>
              <a:t>Г.Гельмгольц</a:t>
            </a:r>
            <a:r>
              <a:rPr lang="ru-RU" dirty="0"/>
              <a:t> </a:t>
            </a:r>
            <a:r>
              <a:rPr lang="ru-RU" dirty="0" err="1"/>
              <a:t>сияқты</a:t>
            </a:r>
            <a:r>
              <a:rPr lang="ru-RU" dirty="0"/>
              <a:t> </a:t>
            </a:r>
            <a:r>
              <a:rPr lang="ru-RU" dirty="0" err="1"/>
              <a:t>ғалымдар</a:t>
            </a:r>
            <a:r>
              <a:rPr lang="ru-RU" dirty="0"/>
              <a:t> </a:t>
            </a:r>
            <a:r>
              <a:rPr lang="ru-RU" dirty="0" err="1"/>
              <a:t>алғаш</a:t>
            </a:r>
            <a:r>
              <a:rPr lang="ru-RU" dirty="0"/>
              <a:t> </a:t>
            </a:r>
            <a:r>
              <a:rPr lang="ru-RU" dirty="0" err="1"/>
              <a:t>рет</a:t>
            </a:r>
            <a:r>
              <a:rPr lang="ru-RU" dirty="0"/>
              <a:t> </a:t>
            </a:r>
            <a:r>
              <a:rPr lang="ru-RU" dirty="0" err="1"/>
              <a:t>термодинамиканың</a:t>
            </a:r>
            <a:r>
              <a:rPr lang="ru-RU" dirty="0"/>
              <a:t> </a:t>
            </a:r>
            <a:r>
              <a:rPr lang="ru-RU" dirty="0" err="1"/>
              <a:t>бірінші</a:t>
            </a:r>
            <a:r>
              <a:rPr lang="ru-RU" dirty="0"/>
              <a:t> </a:t>
            </a:r>
            <a:r>
              <a:rPr lang="ru-RU" dirty="0" err="1"/>
              <a:t>заңын</a:t>
            </a:r>
            <a:r>
              <a:rPr lang="ru-RU" dirty="0"/>
              <a:t> – </a:t>
            </a:r>
            <a:r>
              <a:rPr lang="ru-RU" i="1" dirty="0"/>
              <a:t>«</a:t>
            </a:r>
            <a:r>
              <a:rPr lang="ru-RU" i="1" dirty="0" err="1"/>
              <a:t>Термодинамиканың</a:t>
            </a:r>
            <a:r>
              <a:rPr lang="ru-RU" i="1" dirty="0"/>
              <a:t> </a:t>
            </a:r>
            <a:r>
              <a:rPr lang="ru-RU" i="1" dirty="0" err="1"/>
              <a:t>бірінші</a:t>
            </a:r>
            <a:r>
              <a:rPr lang="ru-RU" i="1" dirty="0"/>
              <a:t> </a:t>
            </a:r>
            <a:r>
              <a:rPr lang="ru-RU" i="1" dirty="0" err="1"/>
              <a:t>бастамасын</a:t>
            </a:r>
            <a:r>
              <a:rPr lang="ru-RU" i="1" dirty="0"/>
              <a:t>» </a:t>
            </a:r>
            <a:r>
              <a:rPr lang="ru-RU" dirty="0" err="1"/>
              <a:t>тұжырымдады</a:t>
            </a:r>
            <a:r>
              <a:rPr lang="ru-RU" dirty="0"/>
              <a:t>. </a:t>
            </a:r>
          </a:p>
          <a:p>
            <a:pPr algn="just"/>
            <a:r>
              <a:rPr lang="ru-RU" b="1" dirty="0"/>
              <a:t>1850 </a:t>
            </a:r>
            <a:r>
              <a:rPr lang="ru-RU" b="1" dirty="0" err="1"/>
              <a:t>жылы</a:t>
            </a:r>
            <a:r>
              <a:rPr lang="ru-RU" b="1" dirty="0"/>
              <a:t> </a:t>
            </a:r>
            <a:r>
              <a:rPr lang="ru-RU" b="1" i="1" dirty="0" err="1"/>
              <a:t>Р.Клаузиус</a:t>
            </a:r>
            <a:r>
              <a:rPr lang="ru-RU" b="1" i="1" dirty="0"/>
              <a:t>,</a:t>
            </a:r>
            <a:r>
              <a:rPr lang="ru-RU" dirty="0"/>
              <a:t> </a:t>
            </a:r>
            <a:r>
              <a:rPr lang="ru-RU" dirty="0" err="1"/>
              <a:t>сонымен</a:t>
            </a:r>
            <a:r>
              <a:rPr lang="ru-RU" dirty="0"/>
              <a:t> </a:t>
            </a:r>
            <a:r>
              <a:rPr lang="ru-RU" dirty="0" err="1"/>
              <a:t>қатар</a:t>
            </a:r>
            <a:r>
              <a:rPr lang="ru-RU" dirty="0"/>
              <a:t> </a:t>
            </a:r>
            <a:r>
              <a:rPr lang="ru-RU" b="1" dirty="0"/>
              <a:t>1851 </a:t>
            </a:r>
            <a:r>
              <a:rPr lang="ru-RU" b="1" dirty="0" err="1"/>
              <a:t>жылы</a:t>
            </a:r>
            <a:r>
              <a:rPr lang="ru-RU" b="1" dirty="0"/>
              <a:t> </a:t>
            </a:r>
            <a:r>
              <a:rPr lang="ru-RU" b="1" i="1" dirty="0" err="1"/>
              <a:t>У.Томсон</a:t>
            </a:r>
            <a:r>
              <a:rPr lang="ru-RU" b="1" i="1" dirty="0"/>
              <a:t> </a:t>
            </a:r>
            <a:r>
              <a:rPr lang="ru-RU" dirty="0" err="1"/>
              <a:t>бір-біріне</a:t>
            </a:r>
            <a:r>
              <a:rPr lang="ru-RU" dirty="0"/>
              <a:t> </a:t>
            </a:r>
            <a:r>
              <a:rPr lang="ru-RU" dirty="0" err="1"/>
              <a:t>тәуелсіз</a:t>
            </a:r>
            <a:r>
              <a:rPr lang="ru-RU" dirty="0"/>
              <a:t> </a:t>
            </a:r>
            <a:r>
              <a:rPr lang="ru-RU" i="1" dirty="0"/>
              <a:t>«</a:t>
            </a:r>
            <a:r>
              <a:rPr lang="ru-RU" i="1" dirty="0" err="1"/>
              <a:t>Термодинамиканың</a:t>
            </a:r>
            <a:r>
              <a:rPr lang="ru-RU" i="1" dirty="0"/>
              <a:t> </a:t>
            </a:r>
            <a:r>
              <a:rPr lang="ru-RU" i="1" dirty="0" err="1"/>
              <a:t>екінші</a:t>
            </a:r>
            <a:r>
              <a:rPr lang="ru-RU" i="1" dirty="0"/>
              <a:t> </a:t>
            </a:r>
            <a:r>
              <a:rPr lang="ru-RU" i="1" dirty="0" err="1"/>
              <a:t>бастамасын</a:t>
            </a:r>
            <a:r>
              <a:rPr lang="ru-RU" i="1" dirty="0"/>
              <a:t>»</a:t>
            </a:r>
            <a:r>
              <a:rPr lang="ru-RU" dirty="0"/>
              <a:t> </a:t>
            </a:r>
            <a:r>
              <a:rPr lang="ru-RU" dirty="0" err="1"/>
              <a:t>тұжырымдады</a:t>
            </a:r>
            <a:r>
              <a:rPr lang="ru-RU" dirty="0"/>
              <a:t>.</a:t>
            </a:r>
          </a:p>
          <a:p>
            <a:pPr algn="just"/>
            <a:r>
              <a:rPr lang="ru-RU" dirty="0"/>
              <a:t>- </a:t>
            </a:r>
            <a:r>
              <a:rPr lang="ru-RU" b="1" dirty="0"/>
              <a:t>1906 </a:t>
            </a:r>
            <a:r>
              <a:rPr lang="ru-RU" b="1" dirty="0" err="1"/>
              <a:t>жылы</a:t>
            </a:r>
            <a:r>
              <a:rPr lang="ru-RU" b="1" dirty="0"/>
              <a:t> </a:t>
            </a:r>
            <a:r>
              <a:rPr lang="ru-RU" b="1" i="1" dirty="0" err="1"/>
              <a:t>В.Нернст</a:t>
            </a:r>
            <a:r>
              <a:rPr lang="ru-RU" b="1" i="1" dirty="0"/>
              <a:t> </a:t>
            </a:r>
            <a:r>
              <a:rPr lang="ru-RU" i="1" dirty="0"/>
              <a:t>«</a:t>
            </a:r>
            <a:r>
              <a:rPr lang="ru-RU" i="1" dirty="0" err="1"/>
              <a:t>Термодина-миканың</a:t>
            </a:r>
            <a:r>
              <a:rPr lang="ru-RU" i="1" dirty="0"/>
              <a:t> </a:t>
            </a:r>
            <a:r>
              <a:rPr lang="ru-RU" i="1" dirty="0" err="1"/>
              <a:t>үшінші</a:t>
            </a:r>
            <a:r>
              <a:rPr lang="ru-RU" i="1" dirty="0"/>
              <a:t> </a:t>
            </a:r>
            <a:r>
              <a:rPr lang="ru-RU" i="1" dirty="0" err="1"/>
              <a:t>заңын</a:t>
            </a:r>
            <a:r>
              <a:rPr lang="ru-RU" i="1" dirty="0"/>
              <a:t>» </a:t>
            </a:r>
            <a:r>
              <a:rPr lang="ru-RU" dirty="0" err="1"/>
              <a:t>тұжырым-дады</a:t>
            </a:r>
            <a:r>
              <a:rPr lang="ru-RU" dirty="0"/>
              <a:t>.</a:t>
            </a:r>
          </a:p>
        </p:txBody>
      </p:sp>
      <p:sp>
        <p:nvSpPr>
          <p:cNvPr id="7" name="Прямоугольник 6"/>
          <p:cNvSpPr/>
          <p:nvPr/>
        </p:nvSpPr>
        <p:spPr>
          <a:xfrm>
            <a:off x="4692407" y="2074683"/>
            <a:ext cx="4235569" cy="42473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b="1" dirty="0"/>
              <a:t>ХХ </a:t>
            </a:r>
            <a:r>
              <a:rPr lang="ru-RU" b="1" dirty="0" err="1"/>
              <a:t>ғасырда</a:t>
            </a:r>
            <a:r>
              <a:rPr lang="ru-RU" b="1" dirty="0"/>
              <a:t> </a:t>
            </a:r>
            <a:r>
              <a:rPr lang="ru-RU" b="1" dirty="0" err="1"/>
              <a:t>жасалды</a:t>
            </a:r>
            <a:r>
              <a:rPr lang="ru-RU" b="1" dirty="0"/>
              <a:t>. </a:t>
            </a:r>
            <a:r>
              <a:rPr lang="ru-RU" dirty="0" err="1"/>
              <a:t>Екі</a:t>
            </a:r>
            <a:r>
              <a:rPr lang="ru-RU" dirty="0"/>
              <a:t> </a:t>
            </a:r>
            <a:r>
              <a:rPr lang="ru-RU" dirty="0" err="1"/>
              <a:t>негізгі</a:t>
            </a:r>
            <a:r>
              <a:rPr lang="ru-RU" dirty="0"/>
              <a:t> </a:t>
            </a:r>
            <a:r>
              <a:rPr lang="ru-RU" dirty="0" err="1"/>
              <a:t>тармақтары</a:t>
            </a:r>
            <a:r>
              <a:rPr lang="ru-RU" dirty="0"/>
              <a:t> бар:</a:t>
            </a:r>
          </a:p>
          <a:p>
            <a:pPr algn="just"/>
            <a:r>
              <a:rPr lang="ru-RU" dirty="0"/>
              <a:t>- </a:t>
            </a:r>
            <a:r>
              <a:rPr lang="ru-RU" b="1" dirty="0"/>
              <a:t>1931 </a:t>
            </a:r>
            <a:r>
              <a:rPr lang="ru-RU" b="1" dirty="0" err="1"/>
              <a:t>жылы</a:t>
            </a:r>
            <a:r>
              <a:rPr lang="ru-RU" b="1" dirty="0"/>
              <a:t> </a:t>
            </a:r>
            <a:r>
              <a:rPr lang="ru-RU" b="1" i="1" dirty="0" err="1"/>
              <a:t>Л.Онсагер</a:t>
            </a:r>
            <a:r>
              <a:rPr lang="ru-RU" dirty="0"/>
              <a:t> </a:t>
            </a:r>
            <a:r>
              <a:rPr lang="ru-RU" dirty="0" err="1"/>
              <a:t>негізін</a:t>
            </a:r>
            <a:r>
              <a:rPr lang="ru-RU" dirty="0"/>
              <a:t> </a:t>
            </a:r>
            <a:r>
              <a:rPr lang="ru-RU" dirty="0" err="1"/>
              <a:t>қалаған</a:t>
            </a:r>
            <a:r>
              <a:rPr lang="ru-RU" dirty="0"/>
              <a:t> </a:t>
            </a:r>
            <a:r>
              <a:rPr lang="ru-RU" i="1" dirty="0" err="1"/>
              <a:t>әлсіз</a:t>
            </a:r>
            <a:r>
              <a:rPr lang="ru-RU" i="1" dirty="0"/>
              <a:t> тепе-</a:t>
            </a:r>
            <a:r>
              <a:rPr lang="ru-RU" i="1" dirty="0" err="1"/>
              <a:t>тең</a:t>
            </a:r>
            <a:r>
              <a:rPr lang="ru-RU" i="1" dirty="0"/>
              <a:t> </a:t>
            </a:r>
            <a:r>
              <a:rPr lang="ru-RU" i="1" dirty="0" err="1"/>
              <a:t>емес</a:t>
            </a:r>
            <a:r>
              <a:rPr lang="ru-RU" i="1" dirty="0"/>
              <a:t> термодинамика;</a:t>
            </a:r>
          </a:p>
          <a:p>
            <a:pPr algn="just"/>
            <a:r>
              <a:rPr lang="ru-RU" dirty="0"/>
              <a:t>- </a:t>
            </a:r>
            <a:r>
              <a:rPr lang="ru-RU" b="1" dirty="0"/>
              <a:t>ХХ </a:t>
            </a:r>
            <a:r>
              <a:rPr lang="ru-RU" b="1" dirty="0" err="1"/>
              <a:t>ғ.орт</a:t>
            </a:r>
            <a:r>
              <a:rPr lang="ru-RU" b="1" dirty="0"/>
              <a:t>. </a:t>
            </a:r>
            <a:r>
              <a:rPr lang="ru-RU" b="1" i="1" dirty="0" err="1"/>
              <a:t>Г.Хакен</a:t>
            </a:r>
            <a:r>
              <a:rPr lang="ru-RU" b="1" i="1" dirty="0"/>
              <a:t>, </a:t>
            </a:r>
            <a:r>
              <a:rPr lang="ru-RU" b="1" i="1" dirty="0" err="1"/>
              <a:t>И.Пригожин</a:t>
            </a:r>
            <a:r>
              <a:rPr lang="ru-RU" b="1" i="1" dirty="0"/>
              <a:t> </a:t>
            </a:r>
            <a:r>
              <a:rPr lang="ru-RU" dirty="0" err="1"/>
              <a:t>және</a:t>
            </a:r>
            <a:r>
              <a:rPr lang="ru-RU" dirty="0"/>
              <a:t> </a:t>
            </a:r>
            <a:r>
              <a:rPr lang="ru-RU" b="1" i="1" dirty="0" err="1"/>
              <a:t>Р.Том</a:t>
            </a:r>
            <a:r>
              <a:rPr lang="ru-RU" b="1" i="1" dirty="0"/>
              <a:t> </a:t>
            </a:r>
            <a:r>
              <a:rPr lang="ru-RU" dirty="0" err="1"/>
              <a:t>сияқты</a:t>
            </a:r>
            <a:r>
              <a:rPr lang="ru-RU" dirty="0"/>
              <a:t> </a:t>
            </a:r>
            <a:r>
              <a:rPr lang="ru-RU" dirty="0" err="1"/>
              <a:t>ғалымдар</a:t>
            </a:r>
            <a:r>
              <a:rPr lang="ru-RU" dirty="0"/>
              <a:t> </a:t>
            </a:r>
            <a:r>
              <a:rPr lang="ru-RU" dirty="0" err="1"/>
              <a:t>негізін</a:t>
            </a:r>
            <a:r>
              <a:rPr lang="ru-RU" dirty="0"/>
              <a:t> </a:t>
            </a:r>
            <a:r>
              <a:rPr lang="ru-RU" dirty="0" err="1"/>
              <a:t>салған</a:t>
            </a:r>
            <a:r>
              <a:rPr lang="ru-RU" dirty="0"/>
              <a:t> – </a:t>
            </a:r>
            <a:r>
              <a:rPr lang="ru-RU" i="1" dirty="0" err="1"/>
              <a:t>қатты</a:t>
            </a:r>
            <a:r>
              <a:rPr lang="ru-RU" i="1" dirty="0"/>
              <a:t> </a:t>
            </a:r>
            <a:r>
              <a:rPr lang="ru-RU" i="1" dirty="0" err="1"/>
              <a:t>немесе</a:t>
            </a:r>
            <a:r>
              <a:rPr lang="ru-RU" i="1" dirty="0"/>
              <a:t> </a:t>
            </a:r>
            <a:r>
              <a:rPr lang="ru-RU" i="1" dirty="0" err="1"/>
              <a:t>күшті</a:t>
            </a:r>
            <a:r>
              <a:rPr lang="ru-RU" i="1" dirty="0"/>
              <a:t> тепе-</a:t>
            </a:r>
            <a:r>
              <a:rPr lang="ru-RU" i="1" dirty="0" err="1"/>
              <a:t>тең</a:t>
            </a:r>
            <a:r>
              <a:rPr lang="ru-RU" i="1" dirty="0"/>
              <a:t> </a:t>
            </a:r>
            <a:r>
              <a:rPr lang="ru-RU" i="1" dirty="0" err="1"/>
              <a:t>емес</a:t>
            </a:r>
            <a:r>
              <a:rPr lang="ru-RU" i="1" dirty="0"/>
              <a:t> термодинамика.</a:t>
            </a:r>
          </a:p>
          <a:p>
            <a:pPr algn="just"/>
            <a:r>
              <a:rPr lang="ru-RU" dirty="0" err="1"/>
              <a:t>Биологиядағы</a:t>
            </a:r>
            <a:r>
              <a:rPr lang="ru-RU" dirty="0"/>
              <a:t> тепе-</a:t>
            </a:r>
            <a:r>
              <a:rPr lang="ru-RU" dirty="0" err="1"/>
              <a:t>теңсіздік</a:t>
            </a:r>
            <a:r>
              <a:rPr lang="ru-RU" dirty="0"/>
              <a:t>  </a:t>
            </a:r>
            <a:r>
              <a:rPr lang="ru-RU" dirty="0" err="1"/>
              <a:t>термодина-микасы</a:t>
            </a:r>
            <a:r>
              <a:rPr lang="ru-RU" dirty="0"/>
              <a:t> </a:t>
            </a:r>
            <a:r>
              <a:rPr lang="ru-RU" dirty="0" err="1"/>
              <a:t>саласында</a:t>
            </a:r>
            <a:r>
              <a:rPr lang="ru-RU" dirty="0"/>
              <a:t> </a:t>
            </a:r>
            <a:r>
              <a:rPr lang="ru-RU" dirty="0" err="1"/>
              <a:t>алғашқы</a:t>
            </a:r>
            <a:r>
              <a:rPr lang="ru-RU" dirty="0"/>
              <a:t> </a:t>
            </a:r>
            <a:r>
              <a:rPr lang="ru-RU" dirty="0" err="1"/>
              <a:t>еңбек</a:t>
            </a:r>
            <a:r>
              <a:rPr lang="ru-RU" dirty="0"/>
              <a:t> </a:t>
            </a:r>
            <a:r>
              <a:rPr lang="ru-RU" b="1" dirty="0"/>
              <a:t>1935 </a:t>
            </a:r>
            <a:r>
              <a:rPr lang="ru-RU" b="1" dirty="0" err="1"/>
              <a:t>жылы</a:t>
            </a:r>
            <a:r>
              <a:rPr lang="ru-RU" dirty="0"/>
              <a:t> </a:t>
            </a:r>
            <a:r>
              <a:rPr lang="ru-RU" dirty="0" err="1"/>
              <a:t>жарыққа</a:t>
            </a:r>
            <a:r>
              <a:rPr lang="ru-RU" dirty="0"/>
              <a:t> </a:t>
            </a:r>
            <a:r>
              <a:rPr lang="ru-RU" dirty="0" err="1"/>
              <a:t>шықты</a:t>
            </a:r>
            <a:r>
              <a:rPr lang="ru-RU" dirty="0"/>
              <a:t>. </a:t>
            </a:r>
            <a:r>
              <a:rPr lang="ru-RU" dirty="0" err="1"/>
              <a:t>Ол</a:t>
            </a:r>
            <a:r>
              <a:rPr lang="ru-RU" dirty="0"/>
              <a:t> </a:t>
            </a:r>
            <a:r>
              <a:rPr lang="ru-RU" b="1" i="1" dirty="0" err="1"/>
              <a:t>Э.Бауэрдің</a:t>
            </a:r>
            <a:r>
              <a:rPr lang="ru-RU" b="1" i="1" dirty="0"/>
              <a:t> «</a:t>
            </a:r>
            <a:r>
              <a:rPr lang="ru-RU" b="1" i="1" dirty="0" err="1"/>
              <a:t>Теориялық</a:t>
            </a:r>
            <a:r>
              <a:rPr lang="ru-RU" b="1" i="1" dirty="0"/>
              <a:t> биология» </a:t>
            </a:r>
            <a:r>
              <a:rPr lang="ru-RU" dirty="0" err="1"/>
              <a:t>еңбегі</a:t>
            </a:r>
            <a:r>
              <a:rPr lang="ru-RU" dirty="0"/>
              <a:t> </a:t>
            </a:r>
            <a:r>
              <a:rPr lang="ru-RU" dirty="0" err="1"/>
              <a:t>еді</a:t>
            </a:r>
            <a:r>
              <a:rPr lang="ru-RU" dirty="0"/>
              <a:t>, </a:t>
            </a:r>
            <a:r>
              <a:rPr lang="ru-RU" dirty="0" err="1"/>
              <a:t>өзінің</a:t>
            </a:r>
            <a:r>
              <a:rPr lang="ru-RU" dirty="0"/>
              <a:t> </a:t>
            </a:r>
            <a:r>
              <a:rPr lang="ru-RU" dirty="0" err="1"/>
              <a:t>бұл</a:t>
            </a:r>
            <a:r>
              <a:rPr lang="ru-RU" dirty="0"/>
              <a:t> </a:t>
            </a:r>
            <a:r>
              <a:rPr lang="ru-RU" dirty="0" err="1"/>
              <a:t>жұмысында</a:t>
            </a:r>
            <a:r>
              <a:rPr lang="ru-RU" dirty="0"/>
              <a:t> Бауэр </a:t>
            </a:r>
            <a:r>
              <a:rPr lang="ru-RU" b="1" i="1" dirty="0"/>
              <a:t>«</a:t>
            </a:r>
            <a:r>
              <a:rPr lang="ru-RU" b="1" i="1" dirty="0" err="1"/>
              <a:t>Биологияның</a:t>
            </a:r>
            <a:r>
              <a:rPr lang="ru-RU" b="1" i="1" dirty="0"/>
              <a:t> </a:t>
            </a:r>
            <a:r>
              <a:rPr lang="ru-RU" b="1" i="1" dirty="0" err="1"/>
              <a:t>жалпыға</a:t>
            </a:r>
            <a:r>
              <a:rPr lang="ru-RU" b="1" i="1" dirty="0"/>
              <a:t> </a:t>
            </a:r>
            <a:r>
              <a:rPr lang="ru-RU" b="1" i="1" dirty="0" err="1"/>
              <a:t>ортақ</a:t>
            </a:r>
            <a:r>
              <a:rPr lang="ru-RU" b="1" i="1" dirty="0"/>
              <a:t> </a:t>
            </a:r>
            <a:r>
              <a:rPr lang="ru-RU" b="1" i="1" dirty="0" err="1"/>
              <a:t>заңдылығын</a:t>
            </a:r>
            <a:r>
              <a:rPr lang="ru-RU" b="1" i="1" dirty="0"/>
              <a:t>» </a:t>
            </a:r>
            <a:r>
              <a:rPr lang="ru-RU" dirty="0" err="1"/>
              <a:t>тұжырымдады</a:t>
            </a:r>
            <a:r>
              <a:rPr lang="ru-RU" dirty="0"/>
              <a:t>.</a:t>
            </a:r>
          </a:p>
        </p:txBody>
      </p:sp>
    </p:spTree>
    <p:extLst>
      <p:ext uri="{BB962C8B-B14F-4D97-AF65-F5344CB8AC3E}">
        <p14:creationId xmlns:p14="http://schemas.microsoft.com/office/powerpoint/2010/main" val="3731572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541226" y="3341688"/>
            <a:ext cx="8207238" cy="3140075"/>
          </a:xfrm>
          <a:prstGeom prst="rect">
            <a:avLst/>
          </a:prstGeom>
          <a:solidFill>
            <a:schemeClr val="bg1"/>
          </a:solidFill>
          <a:ln w="25400">
            <a:solidFill>
              <a:srgbClr val="0070C0"/>
            </a:solidFill>
            <a:miter lim="800000"/>
            <a:headEnd/>
            <a:tailEnd/>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p:txBody>
      </p:sp>
      <p:pic>
        <p:nvPicPr>
          <p:cNvPr id="18" name="Picture 2" descr="F:\ФИЗИКА\КАРТИНКИ и ТАБЛИЦЫ\07c-i1.gif"/>
          <p:cNvPicPr>
            <a:picLocks noChangeAspect="1" noChangeArrowheads="1"/>
          </p:cNvPicPr>
          <p:nvPr/>
        </p:nvPicPr>
        <p:blipFill>
          <a:blip r:embed="rId2" cstate="print">
            <a:extLst>
              <a:ext uri="{28A0092B-C50C-407E-A947-70E740481C1C}">
                <a14:useLocalDpi xmlns:a14="http://schemas.microsoft.com/office/drawing/2010/main" val="0"/>
              </a:ext>
            </a:extLst>
          </a:blip>
          <a:srcRect r="57805"/>
          <a:stretch>
            <a:fillRect/>
          </a:stretch>
        </p:blipFill>
        <p:spPr bwMode="auto">
          <a:xfrm>
            <a:off x="711199" y="3911600"/>
            <a:ext cx="12922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Users\USER\Searches\Pictures\т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048" y="3911600"/>
            <a:ext cx="4286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F:\ФИЗИКА\КАРТИНКИ и ТАБЛИЦЫ\07c-i1.gif"/>
          <p:cNvPicPr>
            <a:picLocks noChangeAspect="1" noChangeArrowheads="1"/>
          </p:cNvPicPr>
          <p:nvPr/>
        </p:nvPicPr>
        <p:blipFill>
          <a:blip r:embed="rId2" cstate="print">
            <a:extLst>
              <a:ext uri="{28A0092B-C50C-407E-A947-70E740481C1C}">
                <a14:useLocalDpi xmlns:a14="http://schemas.microsoft.com/office/drawing/2010/main" val="0"/>
              </a:ext>
            </a:extLst>
          </a:blip>
          <a:srcRect l="75591" t="65079" r="6670" b="7509"/>
          <a:stretch>
            <a:fillRect/>
          </a:stretch>
        </p:blipFill>
        <p:spPr bwMode="auto">
          <a:xfrm>
            <a:off x="2407148" y="5384798"/>
            <a:ext cx="430213" cy="52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F:\ФИЗИКА\КАРТИНКИ и ТАБЛИЦЫ\07c-i1.gif"/>
          <p:cNvPicPr>
            <a:picLocks noChangeAspect="1" noChangeArrowheads="1"/>
          </p:cNvPicPr>
          <p:nvPr/>
        </p:nvPicPr>
        <p:blipFill>
          <a:blip r:embed="rId2" cstate="print">
            <a:extLst>
              <a:ext uri="{28A0092B-C50C-407E-A947-70E740481C1C}">
                <a14:useLocalDpi xmlns:a14="http://schemas.microsoft.com/office/drawing/2010/main" val="0"/>
              </a:ext>
            </a:extLst>
          </a:blip>
          <a:srcRect l="57805"/>
          <a:stretch>
            <a:fillRect/>
          </a:stretch>
        </p:blipFill>
        <p:spPr bwMode="auto">
          <a:xfrm>
            <a:off x="3929062" y="3778128"/>
            <a:ext cx="1285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F:\ФИЗИКА\КАРТИНКИ и ТАБЛИЦЫ\07c-i1.gif"/>
          <p:cNvPicPr>
            <a:picLocks noChangeAspect="1" noChangeArrowheads="1"/>
          </p:cNvPicPr>
          <p:nvPr/>
        </p:nvPicPr>
        <p:blipFill>
          <a:blip r:embed="rId2" cstate="print">
            <a:extLst>
              <a:ext uri="{28A0092B-C50C-407E-A947-70E740481C1C}">
                <a14:useLocalDpi xmlns:a14="http://schemas.microsoft.com/office/drawing/2010/main" val="0"/>
              </a:ext>
            </a:extLst>
          </a:blip>
          <a:srcRect l="64474" r="24455" b="17522"/>
          <a:stretch>
            <a:fillRect/>
          </a:stretch>
        </p:blipFill>
        <p:spPr bwMode="auto">
          <a:xfrm>
            <a:off x="6206507" y="4113212"/>
            <a:ext cx="3571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F:\ФИЗИКА\КАРТИНКИ и ТАБЛИЦЫ\07c-i1.gif"/>
          <p:cNvPicPr>
            <a:picLocks noChangeAspect="1" noChangeArrowheads="1"/>
          </p:cNvPicPr>
          <p:nvPr/>
        </p:nvPicPr>
        <p:blipFill>
          <a:blip r:embed="rId2" cstate="print">
            <a:extLst>
              <a:ext uri="{28A0092B-C50C-407E-A947-70E740481C1C}">
                <a14:useLocalDpi xmlns:a14="http://schemas.microsoft.com/office/drawing/2010/main" val="0"/>
              </a:ext>
            </a:extLst>
          </a:blip>
          <a:srcRect l="75591" t="65079" r="6670" b="7509"/>
          <a:stretch>
            <a:fillRect/>
          </a:stretch>
        </p:blipFill>
        <p:spPr bwMode="auto">
          <a:xfrm>
            <a:off x="5929313" y="5384798"/>
            <a:ext cx="455787" cy="52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003422" y="3593184"/>
            <a:ext cx="801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dirty="0">
                <a:latin typeface="Calibri" pitchFamily="34" charset="0"/>
                <a:cs typeface="Arial" pitchFamily="34" charset="0"/>
              </a:rPr>
              <a:t>100⁰ С</a:t>
            </a:r>
          </a:p>
        </p:txBody>
      </p:sp>
      <p:pic>
        <p:nvPicPr>
          <p:cNvPr id="14" name="Picture 3" descr="C:\Users\USER\Searches\Pictures\т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0" y="3968750"/>
            <a:ext cx="1285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5587207" y="3911599"/>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dirty="0">
                <a:latin typeface="Calibri" pitchFamily="34" charset="0"/>
                <a:cs typeface="Arial" pitchFamily="34" charset="0"/>
              </a:rPr>
              <a:t>60⁰ С</a:t>
            </a:r>
          </a:p>
        </p:txBody>
      </p:sp>
      <p:sp>
        <p:nvSpPr>
          <p:cNvPr id="24" name="Номер слайда 23"/>
          <p:cNvSpPr>
            <a:spLocks noGrp="1"/>
          </p:cNvSpPr>
          <p:nvPr>
            <p:ph type="sldNum" sz="quarter" idx="12"/>
          </p:nvPr>
        </p:nvSpPr>
        <p:spPr/>
        <p:txBody>
          <a:bodyPr/>
          <a:lstStyle/>
          <a:p>
            <a:pPr>
              <a:defRPr/>
            </a:pPr>
            <a:fld id="{FAC44EB4-F707-4598-8944-285336CF2343}" type="slidenum">
              <a:rPr lang="ru-RU"/>
              <a:pPr>
                <a:defRPr/>
              </a:pPr>
              <a:t>23</a:t>
            </a:fld>
            <a:endParaRPr lang="ru-RU"/>
          </a:p>
        </p:txBody>
      </p:sp>
      <p:sp>
        <p:nvSpPr>
          <p:cNvPr id="27" name="Двойная стрелка влево/вправо 26"/>
          <p:cNvSpPr/>
          <p:nvPr/>
        </p:nvSpPr>
        <p:spPr>
          <a:xfrm>
            <a:off x="3214688" y="4383881"/>
            <a:ext cx="2714625" cy="105568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517736" y="871141"/>
            <a:ext cx="8230728"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k-KZ" sz="2400" dirty="0"/>
              <a:t>Күй параметрлерінің уақытқа байланысты өзгеріссіз сақталуын </a:t>
            </a:r>
            <a:r>
              <a:rPr lang="kk-KZ" sz="2800" b="1" i="1" dirty="0"/>
              <a:t>термодинамикалық тепе-теңдік </a:t>
            </a:r>
            <a:r>
              <a:rPr lang="kk-KZ" sz="2400" dirty="0"/>
              <a:t>деп атайды. </a:t>
            </a:r>
          </a:p>
          <a:p>
            <a:pPr algn="just"/>
            <a:r>
              <a:rPr lang="kk-KZ" sz="2400" dirty="0"/>
              <a:t>Егер оқшауланған жүйе тепе-теңдік күйден шығарылса, онда ол тепе-теңдік күйге өздігінен  ұмтылады. </a:t>
            </a:r>
            <a:endParaRPr lang="ru-RU" sz="2400" dirty="0"/>
          </a:p>
        </p:txBody>
      </p:sp>
    </p:spTree>
    <p:extLst>
      <p:ext uri="{BB962C8B-B14F-4D97-AF65-F5344CB8AC3E}">
        <p14:creationId xmlns:p14="http://schemas.microsoft.com/office/powerpoint/2010/main" val="4211522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par>
                          <p:cTn id="51" fill="hold" nodeType="afterGroup">
                            <p:stCondLst>
                              <p:cond delay="0"/>
                            </p:stCondLst>
                            <p:childTnLst>
                              <p:par>
                                <p:cTn id="52" presetID="53"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nodeType="afterGroup">
                            <p:stCondLst>
                              <p:cond delay="500"/>
                            </p:stCondLst>
                            <p:childTnLst>
                              <p:par>
                                <p:cTn id="68" presetID="53" presetClass="entr" presetSubtype="0"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childTnLst>
                          </p:cTn>
                        </p:par>
                        <p:par>
                          <p:cTn id="80" fill="hold" nodeType="afterGroup">
                            <p:stCondLst>
                              <p:cond delay="500"/>
                            </p:stCondLst>
                            <p:childTnLst>
                              <p:par>
                                <p:cTn id="81" presetID="53"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par>
                                <p:cTn id="91" presetID="53" presetClass="entr" presetSubtype="0" fill="hold" grpId="2"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3" grpId="1"/>
      <p:bldP spid="13" grpId="2"/>
      <p:bldP spid="15"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style>
          <a:lnRef idx="0">
            <a:schemeClr val="accent4"/>
          </a:lnRef>
          <a:fillRef idx="3">
            <a:schemeClr val="accent4"/>
          </a:fillRef>
          <a:effectRef idx="3">
            <a:schemeClr val="accent4"/>
          </a:effectRef>
          <a:fontRef idx="minor">
            <a:schemeClr val="lt1"/>
          </a:fontRef>
        </p:style>
        <p:txBody>
          <a:bodyPr/>
          <a:lstStyle/>
          <a:p>
            <a:r>
              <a:rPr lang="kk-KZ" b="1" dirty="0">
                <a:solidFill>
                  <a:srgbClr val="FF0000"/>
                </a:solidFill>
                <a:effectLst>
                  <a:outerShdw blurRad="38100" dist="38100" dir="2700000" algn="tl">
                    <a:srgbClr val="000000">
                      <a:alpha val="43137"/>
                    </a:srgbClr>
                  </a:outerShdw>
                </a:effectLst>
              </a:rPr>
              <a:t>Термодинамикалық процесс</a:t>
            </a: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solidFill>
            <a:schemeClr val="bg1"/>
          </a:solidFill>
        </p:spPr>
        <p:style>
          <a:lnRef idx="1">
            <a:schemeClr val="accent4"/>
          </a:lnRef>
          <a:fillRef idx="2">
            <a:schemeClr val="accent4"/>
          </a:fillRef>
          <a:effectRef idx="1">
            <a:schemeClr val="accent4"/>
          </a:effectRef>
          <a:fontRef idx="minor">
            <a:schemeClr val="dk1"/>
          </a:fontRef>
        </p:style>
        <p:txBody>
          <a:bodyPr>
            <a:normAutofit/>
          </a:bodyPr>
          <a:lstStyle/>
          <a:p>
            <a:pPr algn="just"/>
            <a:r>
              <a:rPr lang="ru-RU" sz="2400" dirty="0" err="1"/>
              <a:t>Термодинамикалық</a:t>
            </a:r>
            <a:r>
              <a:rPr lang="ru-RU" sz="2400" dirty="0"/>
              <a:t> </a:t>
            </a:r>
            <a:r>
              <a:rPr lang="ru-RU" sz="2400" dirty="0" err="1"/>
              <a:t>жүйеде</a:t>
            </a:r>
            <a:r>
              <a:rPr lang="ru-RU" sz="2400" dirty="0"/>
              <a:t> </a:t>
            </a:r>
            <a:r>
              <a:rPr lang="ru-RU" sz="2400" dirty="0" err="1"/>
              <a:t>параметрлерлердің</a:t>
            </a:r>
            <a:r>
              <a:rPr lang="ru-RU" sz="2400" dirty="0"/>
              <a:t> </a:t>
            </a:r>
            <a:r>
              <a:rPr lang="ru-RU" sz="2400" dirty="0" err="1"/>
              <a:t>өзгеруін</a:t>
            </a:r>
            <a:r>
              <a:rPr lang="ru-RU" sz="2400" dirty="0"/>
              <a:t> </a:t>
            </a:r>
            <a:r>
              <a:rPr lang="ru-RU" sz="2800" b="1" i="1" dirty="0" err="1"/>
              <a:t>термодинамикалық</a:t>
            </a:r>
            <a:r>
              <a:rPr lang="ru-RU" sz="2800" b="1" i="1" dirty="0"/>
              <a:t> процесс </a:t>
            </a:r>
            <a:r>
              <a:rPr lang="ru-RU" sz="2400" dirty="0" err="1"/>
              <a:t>деп</a:t>
            </a:r>
            <a:r>
              <a:rPr lang="ru-RU" sz="2400" dirty="0"/>
              <a:t> </a:t>
            </a:r>
            <a:r>
              <a:rPr lang="ru-RU" sz="2400" dirty="0" err="1"/>
              <a:t>атайды</a:t>
            </a:r>
            <a:r>
              <a:rPr lang="ru-RU" sz="2400" dirty="0"/>
              <a:t>.</a:t>
            </a:r>
          </a:p>
          <a:p>
            <a:pPr algn="just"/>
            <a:r>
              <a:rPr lang="ru-RU" sz="2800" b="1" i="1" dirty="0" err="1"/>
              <a:t>Жүйе</a:t>
            </a:r>
            <a:r>
              <a:rPr lang="ru-RU" sz="2800" b="1" i="1" dirty="0"/>
              <a:t> </a:t>
            </a:r>
            <a:r>
              <a:rPr lang="ru-RU" sz="2800" b="1" i="1" dirty="0" err="1"/>
              <a:t>энергиясын</a:t>
            </a:r>
            <a:r>
              <a:rPr lang="ru-RU" sz="2800" b="1" i="1" dirty="0"/>
              <a:t> </a:t>
            </a:r>
            <a:r>
              <a:rPr lang="ru-RU" sz="2400" dirty="0"/>
              <a:t>(</a:t>
            </a:r>
            <a:r>
              <a:rPr lang="en-US" sz="2400" dirty="0"/>
              <a:t>W) </a:t>
            </a:r>
            <a:r>
              <a:rPr lang="ru-RU" sz="2400" dirty="0" err="1"/>
              <a:t>екі</a:t>
            </a:r>
            <a:r>
              <a:rPr lang="ru-RU" sz="2400" dirty="0"/>
              <a:t> </a:t>
            </a:r>
            <a:r>
              <a:rPr lang="ru-RU" sz="2400" dirty="0" err="1"/>
              <a:t>бөлшектін</a:t>
            </a:r>
            <a:r>
              <a:rPr lang="ru-RU" sz="2400" dirty="0"/>
              <a:t> </a:t>
            </a:r>
            <a:r>
              <a:rPr lang="ru-RU" sz="2400" dirty="0" err="1"/>
              <a:t>қосындысы</a:t>
            </a:r>
            <a:r>
              <a:rPr lang="ru-RU" sz="2400" dirty="0"/>
              <a:t> </a:t>
            </a:r>
            <a:r>
              <a:rPr lang="ru-RU" sz="2400" dirty="0" err="1"/>
              <a:t>ретінде</a:t>
            </a:r>
            <a:r>
              <a:rPr lang="ru-RU" sz="2400" dirty="0"/>
              <a:t> </a:t>
            </a:r>
            <a:r>
              <a:rPr lang="ru-RU" sz="2400" dirty="0" err="1"/>
              <a:t>қарастыруға</a:t>
            </a:r>
            <a:r>
              <a:rPr lang="ru-RU" sz="2400" dirty="0"/>
              <a:t> </a:t>
            </a:r>
            <a:r>
              <a:rPr lang="ru-RU" sz="2400" dirty="0" err="1"/>
              <a:t>болады</a:t>
            </a:r>
            <a:r>
              <a:rPr lang="ru-RU" sz="2400" dirty="0"/>
              <a:t>: </a:t>
            </a:r>
            <a:r>
              <a:rPr lang="ru-RU" sz="2400" dirty="0" err="1"/>
              <a:t>жүйенің</a:t>
            </a:r>
            <a:r>
              <a:rPr lang="ru-RU" sz="2400" dirty="0"/>
              <a:t> </a:t>
            </a:r>
            <a:r>
              <a:rPr lang="ru-RU" sz="2400" dirty="0" err="1"/>
              <a:t>қозғалысы</a:t>
            </a:r>
            <a:r>
              <a:rPr lang="ru-RU" sz="2400" dirty="0"/>
              <a:t> мен </a:t>
            </a:r>
            <a:r>
              <a:rPr lang="ru-RU" sz="2400" dirty="0" err="1"/>
              <a:t>орнына</a:t>
            </a:r>
            <a:r>
              <a:rPr lang="ru-RU" sz="2400" dirty="0"/>
              <a:t> </a:t>
            </a:r>
            <a:r>
              <a:rPr lang="ru-RU" sz="2400" dirty="0" err="1"/>
              <a:t>тәуелді</a:t>
            </a:r>
            <a:r>
              <a:rPr lang="ru-RU" sz="2400" dirty="0"/>
              <a:t> – </a:t>
            </a:r>
            <a:r>
              <a:rPr lang="ru-RU" sz="2400" dirty="0" err="1"/>
              <a:t>толық</a:t>
            </a:r>
            <a:r>
              <a:rPr lang="ru-RU" sz="2400" dirty="0"/>
              <a:t> (</a:t>
            </a:r>
            <a:r>
              <a:rPr lang="en-US" sz="2400" dirty="0"/>
              <a:t>W</a:t>
            </a:r>
            <a:r>
              <a:rPr lang="ru-RU" sz="2400" dirty="0"/>
              <a:t>т) </a:t>
            </a:r>
            <a:r>
              <a:rPr lang="ru-RU" sz="2400" dirty="0" err="1"/>
              <a:t>және</a:t>
            </a:r>
            <a:r>
              <a:rPr lang="ru-RU" sz="2400" dirty="0"/>
              <a:t> </a:t>
            </a:r>
            <a:r>
              <a:rPr lang="ru-RU" sz="2400" dirty="0" err="1"/>
              <a:t>бұл</a:t>
            </a:r>
            <a:r>
              <a:rPr lang="ru-RU" sz="2400" dirty="0"/>
              <a:t> </a:t>
            </a:r>
            <a:r>
              <a:rPr lang="ru-RU" sz="2400" dirty="0" err="1"/>
              <a:t>факторларға</a:t>
            </a:r>
            <a:r>
              <a:rPr lang="ru-RU" sz="2400" dirty="0"/>
              <a:t> </a:t>
            </a:r>
            <a:r>
              <a:rPr lang="ru-RU" sz="2400" dirty="0" err="1"/>
              <a:t>тәуелсіз</a:t>
            </a:r>
            <a:r>
              <a:rPr lang="ru-RU" sz="2400" dirty="0"/>
              <a:t> (</a:t>
            </a:r>
            <a:r>
              <a:rPr lang="en-US" sz="2400" dirty="0"/>
              <a:t>U).</a:t>
            </a:r>
          </a:p>
          <a:p>
            <a:pPr marL="0" indent="0" algn="ctr">
              <a:buNone/>
            </a:pPr>
            <a:r>
              <a:rPr lang="en-US" sz="4800" b="1" i="1" dirty="0"/>
              <a:t>W=W</a:t>
            </a:r>
            <a:r>
              <a:rPr lang="ru-RU" sz="4800" b="1" i="1" baseline="-25000" dirty="0"/>
              <a:t>т</a:t>
            </a:r>
            <a:r>
              <a:rPr lang="ru-RU" sz="4800" b="1" i="1" dirty="0"/>
              <a:t> + </a:t>
            </a:r>
            <a:r>
              <a:rPr lang="en-US" sz="4800" b="1" i="1" dirty="0"/>
              <a:t>U</a:t>
            </a:r>
          </a:p>
          <a:p>
            <a:pPr marL="0" indent="0" algn="just">
              <a:buNone/>
            </a:pPr>
            <a:endParaRPr lang="kk-KZ" sz="2400" dirty="0"/>
          </a:p>
          <a:p>
            <a:pPr marL="0" indent="0" algn="just">
              <a:buNone/>
            </a:pPr>
            <a:r>
              <a:rPr lang="en-US" sz="2400" dirty="0"/>
              <a:t>U – </a:t>
            </a:r>
            <a:r>
              <a:rPr lang="ru-RU" sz="2400" dirty="0" err="1"/>
              <a:t>жүйенің</a:t>
            </a:r>
            <a:r>
              <a:rPr lang="ru-RU" sz="2400" dirty="0"/>
              <a:t> </a:t>
            </a:r>
            <a:r>
              <a:rPr lang="ru-RU" sz="2400" dirty="0" err="1"/>
              <a:t>ішкі</a:t>
            </a:r>
            <a:r>
              <a:rPr lang="ru-RU" sz="2400" dirty="0"/>
              <a:t> </a:t>
            </a:r>
            <a:r>
              <a:rPr lang="ru-RU" sz="2400" dirty="0" err="1"/>
              <a:t>энергиясы</a:t>
            </a:r>
            <a:r>
              <a:rPr lang="ru-RU" sz="2400" dirty="0"/>
              <a:t>.</a:t>
            </a:r>
          </a:p>
        </p:txBody>
      </p:sp>
    </p:spTree>
    <p:extLst>
      <p:ext uri="{BB962C8B-B14F-4D97-AF65-F5344CB8AC3E}">
        <p14:creationId xmlns:p14="http://schemas.microsoft.com/office/powerpoint/2010/main" val="2194571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327569"/>
          </a:xfrm>
          <a:solidFill>
            <a:schemeClr val="bg1"/>
          </a:solidFill>
        </p:spPr>
        <p:style>
          <a:lnRef idx="0">
            <a:schemeClr val="accent2"/>
          </a:lnRef>
          <a:fillRef idx="3">
            <a:schemeClr val="accent2"/>
          </a:fillRef>
          <a:effectRef idx="3">
            <a:schemeClr val="accent2"/>
          </a:effectRef>
          <a:fontRef idx="minor">
            <a:schemeClr val="lt1"/>
          </a:fontRef>
        </p:style>
        <p:txBody>
          <a:bodyPr>
            <a:noAutofit/>
          </a:bodyPr>
          <a:lstStyle/>
          <a:p>
            <a:r>
              <a:rPr lang="kk-KZ" sz="2400" b="1" dirty="0">
                <a:solidFill>
                  <a:srgbClr val="FF0000"/>
                </a:solidFill>
                <a:effectLst>
                  <a:outerShdw blurRad="38100" dist="38100" dir="2700000" algn="tl">
                    <a:srgbClr val="000000">
                      <a:alpha val="43137"/>
                    </a:srgbClr>
                  </a:outerShdw>
                </a:effectLst>
              </a:rPr>
              <a:t>Ішкі энергия</a:t>
            </a:r>
            <a:endParaRPr lang="ru-RU" sz="2400"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59532" y="3284984"/>
            <a:ext cx="7886700" cy="2952328"/>
          </a:xfrm>
          <a:solidFill>
            <a:schemeClr val="bg1"/>
          </a:solidFill>
        </p:spPr>
        <p:style>
          <a:lnRef idx="1">
            <a:schemeClr val="accent2"/>
          </a:lnRef>
          <a:fillRef idx="2">
            <a:schemeClr val="accent2"/>
          </a:fillRef>
          <a:effectRef idx="1">
            <a:schemeClr val="accent2"/>
          </a:effectRef>
          <a:fontRef idx="minor">
            <a:schemeClr val="dk1"/>
          </a:fontRef>
        </p:style>
        <p:txBody>
          <a:bodyPr>
            <a:normAutofit/>
          </a:bodyPr>
          <a:lstStyle/>
          <a:p>
            <a:pPr algn="just"/>
            <a:r>
              <a:rPr lang="kk-KZ" sz="2400" dirty="0"/>
              <a:t>Ішкі энергияны (</a:t>
            </a:r>
            <a:r>
              <a:rPr lang="kk-KZ" sz="2400" b="1" i="1" dirty="0"/>
              <a:t>U)</a:t>
            </a:r>
            <a:r>
              <a:rPr lang="kk-KZ" sz="2400" dirty="0"/>
              <a:t> өз кезегінде </a:t>
            </a:r>
            <a:r>
              <a:rPr lang="kk-KZ" sz="2400" b="1" i="1" dirty="0"/>
              <a:t>бос энергия </a:t>
            </a:r>
            <a:r>
              <a:rPr lang="kk-KZ" sz="2400" dirty="0"/>
              <a:t>және </a:t>
            </a:r>
            <a:r>
              <a:rPr lang="kk-KZ" sz="2400" b="1" i="1" dirty="0"/>
              <a:t>байланысқан энергия </a:t>
            </a:r>
            <a:r>
              <a:rPr lang="kk-KZ" sz="2400" dirty="0"/>
              <a:t>деп екіге бөледі.</a:t>
            </a:r>
            <a:endParaRPr lang="ru-RU" sz="2400" dirty="0"/>
          </a:p>
          <a:p>
            <a:pPr algn="just"/>
            <a:r>
              <a:rPr lang="kk-KZ" sz="2400" b="1" i="1" dirty="0"/>
              <a:t>Бос энергия (G) </a:t>
            </a:r>
            <a:r>
              <a:rPr lang="kk-KZ" sz="2400" dirty="0"/>
              <a:t>– жұмыс атқаруға жұмсалатын ішкі энергияның бөлігі.</a:t>
            </a:r>
            <a:endParaRPr lang="ru-RU" sz="2400" dirty="0"/>
          </a:p>
          <a:p>
            <a:pPr algn="just"/>
            <a:r>
              <a:rPr lang="kk-KZ" sz="2400" b="1" i="1" dirty="0"/>
              <a:t>Байланысқан энергия (W</a:t>
            </a:r>
            <a:r>
              <a:rPr lang="kk-KZ" sz="2400" b="1" i="1" baseline="-25000" dirty="0"/>
              <a:t>байл</a:t>
            </a:r>
            <a:r>
              <a:rPr lang="kk-KZ" sz="2400" b="1" i="1" dirty="0"/>
              <a:t>) </a:t>
            </a:r>
            <a:r>
              <a:rPr lang="kk-KZ" sz="2400" dirty="0"/>
              <a:t>– жұмысқа айналдырылмайтын ішкі энергияның бөлігі.</a:t>
            </a:r>
            <a:endParaRPr lang="ru-RU" sz="2400" dirty="0"/>
          </a:p>
          <a:p>
            <a:pPr marL="0" indent="0" algn="ctr">
              <a:buNone/>
            </a:pPr>
            <a:r>
              <a:rPr lang="kk-KZ" sz="2400" b="1" i="1" dirty="0" smtClean="0"/>
              <a:t>U</a:t>
            </a:r>
            <a:r>
              <a:rPr lang="kk-KZ" sz="2400" b="1" dirty="0"/>
              <a:t> = </a:t>
            </a:r>
            <a:r>
              <a:rPr lang="kk-KZ" sz="2400" b="1" i="1" dirty="0"/>
              <a:t>G</a:t>
            </a:r>
            <a:r>
              <a:rPr lang="kk-KZ" sz="2400" b="1" dirty="0"/>
              <a:t> + </a:t>
            </a:r>
            <a:r>
              <a:rPr lang="kk-KZ" sz="2400" b="1" i="1" dirty="0" smtClean="0"/>
              <a:t>W</a:t>
            </a:r>
            <a:r>
              <a:rPr lang="kk-KZ" sz="2400" b="1" baseline="-25000" dirty="0" smtClean="0"/>
              <a:t>байл</a:t>
            </a:r>
            <a:endParaRPr lang="ru-RU" sz="2400" b="1" dirty="0"/>
          </a:p>
        </p:txBody>
      </p:sp>
      <p:sp>
        <p:nvSpPr>
          <p:cNvPr id="4" name="Прямоугольник 3"/>
          <p:cNvSpPr/>
          <p:nvPr/>
        </p:nvSpPr>
        <p:spPr>
          <a:xfrm>
            <a:off x="334412" y="999943"/>
            <a:ext cx="8424936" cy="1938992"/>
          </a:xfrm>
          <a:prstGeom prst="rect">
            <a:avLst/>
          </a:prstGeom>
        </p:spPr>
        <p:txBody>
          <a:bodyPr wrap="square">
            <a:spAutoFit/>
          </a:bodyPr>
          <a:lstStyle/>
          <a:p>
            <a:pPr indent="357188" algn="just" fontAlgn="auto">
              <a:spcAft>
                <a:spcPts val="0"/>
              </a:spcAft>
              <a:defRPr/>
            </a:pPr>
            <a:r>
              <a:rPr lang="ru-RU" sz="2000" dirty="0" err="1"/>
              <a:t>Макроденелерде</a:t>
            </a:r>
            <a:r>
              <a:rPr lang="ru-RU" sz="2000" dirty="0"/>
              <a:t> </a:t>
            </a:r>
            <a:r>
              <a:rPr lang="ru-RU" sz="2000" dirty="0" err="1"/>
              <a:t>механикалық</a:t>
            </a:r>
            <a:r>
              <a:rPr lang="ru-RU" sz="2000" dirty="0"/>
              <a:t> </a:t>
            </a:r>
            <a:r>
              <a:rPr lang="ru-RU" sz="2000" dirty="0" err="1"/>
              <a:t>энергиямен</a:t>
            </a:r>
            <a:r>
              <a:rPr lang="ru-RU" sz="2000" dirty="0"/>
              <a:t> </a:t>
            </a:r>
            <a:r>
              <a:rPr lang="ru-RU" sz="2000" dirty="0" err="1"/>
              <a:t>қатар</a:t>
            </a:r>
            <a:r>
              <a:rPr lang="ru-RU" sz="2000" dirty="0"/>
              <a:t>, </a:t>
            </a:r>
            <a:r>
              <a:rPr lang="ru-RU" sz="2000" dirty="0" err="1"/>
              <a:t>өздерiнiң</a:t>
            </a:r>
            <a:r>
              <a:rPr lang="ru-RU" sz="2000" dirty="0"/>
              <a:t> </a:t>
            </a:r>
            <a:r>
              <a:rPr lang="ru-RU" sz="2000" dirty="0" err="1"/>
              <a:t>iштерiне</a:t>
            </a:r>
            <a:r>
              <a:rPr lang="ru-RU" sz="2000" dirty="0"/>
              <a:t> </a:t>
            </a:r>
            <a:r>
              <a:rPr lang="ru-RU" sz="2000" dirty="0" err="1"/>
              <a:t>тұйықталған</a:t>
            </a:r>
            <a:r>
              <a:rPr lang="ru-RU" sz="2000" dirty="0"/>
              <a:t> </a:t>
            </a:r>
            <a:r>
              <a:rPr lang="ru-RU" sz="2000" dirty="0" err="1"/>
              <a:t>энергияға</a:t>
            </a:r>
            <a:r>
              <a:rPr lang="ru-RU" sz="2000" dirty="0"/>
              <a:t> </a:t>
            </a:r>
            <a:r>
              <a:rPr lang="ru-RU" sz="2000" dirty="0" err="1"/>
              <a:t>ие</a:t>
            </a:r>
            <a:r>
              <a:rPr lang="ru-RU" sz="2000" dirty="0"/>
              <a:t>. </a:t>
            </a:r>
            <a:r>
              <a:rPr lang="ru-RU" sz="2000" dirty="0" err="1"/>
              <a:t>Ол</a:t>
            </a:r>
            <a:r>
              <a:rPr lang="ru-RU" sz="2000" dirty="0"/>
              <a:t> – </a:t>
            </a:r>
            <a:r>
              <a:rPr lang="ru-RU" sz="2000" b="1" i="1" dirty="0" err="1"/>
              <a:t>iшкi</a:t>
            </a:r>
            <a:r>
              <a:rPr lang="ru-RU" sz="2000" b="1" i="1" dirty="0"/>
              <a:t> энергия. </a:t>
            </a:r>
          </a:p>
          <a:p>
            <a:pPr indent="357188" algn="just" fontAlgn="auto">
              <a:spcAft>
                <a:spcPts val="0"/>
              </a:spcAft>
              <a:defRPr/>
            </a:pPr>
            <a:r>
              <a:rPr lang="ru-RU" sz="2000" dirty="0" err="1"/>
              <a:t>Ішкі</a:t>
            </a:r>
            <a:r>
              <a:rPr lang="ru-RU" sz="2000" dirty="0"/>
              <a:t> энергия </a:t>
            </a:r>
            <a:r>
              <a:rPr lang="ru-RU" sz="2000" dirty="0" err="1"/>
              <a:t>барлық</a:t>
            </a:r>
            <a:r>
              <a:rPr lang="ru-RU" sz="2000" dirty="0"/>
              <a:t> </a:t>
            </a:r>
            <a:r>
              <a:rPr lang="ru-RU" sz="2000" dirty="0" err="1"/>
              <a:t>энергетикалық</a:t>
            </a:r>
            <a:r>
              <a:rPr lang="ru-RU" sz="2000" dirty="0"/>
              <a:t> </a:t>
            </a:r>
            <a:r>
              <a:rPr lang="ru-RU" sz="2000" dirty="0" err="1"/>
              <a:t>түрленулердiң</a:t>
            </a:r>
            <a:r>
              <a:rPr lang="ru-RU" sz="2000" dirty="0"/>
              <a:t> </a:t>
            </a:r>
            <a:r>
              <a:rPr lang="ru-RU" sz="2000" dirty="0" err="1"/>
              <a:t>балансына</a:t>
            </a:r>
            <a:r>
              <a:rPr lang="ru-RU" sz="2000" dirty="0"/>
              <a:t> </a:t>
            </a:r>
            <a:r>
              <a:rPr lang="ru-RU" sz="2000" dirty="0" err="1"/>
              <a:t>кiредi</a:t>
            </a:r>
            <a:r>
              <a:rPr lang="ru-RU" sz="2000" dirty="0"/>
              <a:t>. </a:t>
            </a:r>
            <a:r>
              <a:rPr lang="ru-RU" sz="2000" dirty="0" err="1"/>
              <a:t>Механикалық</a:t>
            </a:r>
            <a:r>
              <a:rPr lang="ru-RU" sz="2000" dirty="0"/>
              <a:t> </a:t>
            </a:r>
            <a:r>
              <a:rPr lang="ru-RU" sz="2000" dirty="0" err="1"/>
              <a:t>жұмыс</a:t>
            </a:r>
            <a:r>
              <a:rPr lang="ru-RU" sz="2000" dirty="0"/>
              <a:t> </a:t>
            </a:r>
            <a:r>
              <a:rPr lang="ru-RU" sz="2000" dirty="0" err="1"/>
              <a:t>жасамай-ақ</a:t>
            </a:r>
            <a:r>
              <a:rPr lang="ru-RU" sz="2000" dirty="0"/>
              <a:t> </a:t>
            </a:r>
            <a:r>
              <a:rPr lang="ru-RU" sz="2000" dirty="0" err="1"/>
              <a:t>денелердi</a:t>
            </a:r>
            <a:r>
              <a:rPr lang="ru-RU" sz="2000" dirty="0"/>
              <a:t> </a:t>
            </a:r>
            <a:r>
              <a:rPr lang="ru-RU" sz="2000" dirty="0" err="1"/>
              <a:t>қыздырғанда</a:t>
            </a:r>
            <a:r>
              <a:rPr lang="ru-RU" sz="2000" dirty="0"/>
              <a:t>, </a:t>
            </a:r>
            <a:r>
              <a:rPr lang="ru-RU" sz="2000" dirty="0" err="1"/>
              <a:t>олардың</a:t>
            </a:r>
            <a:r>
              <a:rPr lang="ru-RU" sz="2000" dirty="0"/>
              <a:t> </a:t>
            </a:r>
            <a:r>
              <a:rPr lang="ru-RU" sz="2000" dirty="0" err="1"/>
              <a:t>iшкi</a:t>
            </a:r>
            <a:r>
              <a:rPr lang="ru-RU" sz="2000" dirty="0"/>
              <a:t> </a:t>
            </a:r>
            <a:r>
              <a:rPr lang="ru-RU" sz="2000" dirty="0" err="1"/>
              <a:t>энергиясы</a:t>
            </a:r>
            <a:r>
              <a:rPr lang="ru-RU" sz="2000" dirty="0"/>
              <a:t> </a:t>
            </a:r>
            <a:r>
              <a:rPr lang="ru-RU" sz="2000" dirty="0" err="1"/>
              <a:t>ұлғаяды</a:t>
            </a:r>
            <a:r>
              <a:rPr lang="ru-RU" sz="2000" dirty="0"/>
              <a:t>. </a:t>
            </a:r>
            <a:r>
              <a:rPr lang="ru-RU" sz="2000" dirty="0" err="1"/>
              <a:t>Iшкi</a:t>
            </a:r>
            <a:r>
              <a:rPr lang="ru-RU" sz="2000" dirty="0"/>
              <a:t> </a:t>
            </a:r>
            <a:r>
              <a:rPr lang="ru-RU" sz="2000" dirty="0" err="1"/>
              <a:t>энергияның</a:t>
            </a:r>
            <a:r>
              <a:rPr lang="ru-RU" sz="2000" dirty="0"/>
              <a:t> </a:t>
            </a:r>
            <a:r>
              <a:rPr lang="ru-RU" sz="2000" dirty="0" err="1"/>
              <a:t>механикалық</a:t>
            </a:r>
            <a:r>
              <a:rPr lang="ru-RU" sz="2000" dirty="0"/>
              <a:t> </a:t>
            </a:r>
            <a:r>
              <a:rPr lang="ru-RU" sz="2000" dirty="0" err="1"/>
              <a:t>энергияға</a:t>
            </a:r>
            <a:r>
              <a:rPr lang="ru-RU" sz="2000" dirty="0"/>
              <a:t> </a:t>
            </a:r>
            <a:r>
              <a:rPr lang="ru-RU" sz="2000" dirty="0" err="1"/>
              <a:t>айналуы</a:t>
            </a:r>
            <a:r>
              <a:rPr lang="ru-RU" sz="2000" dirty="0"/>
              <a:t> </a:t>
            </a:r>
            <a:r>
              <a:rPr lang="ru-RU" sz="2000" dirty="0" err="1"/>
              <a:t>керi</a:t>
            </a:r>
            <a:r>
              <a:rPr lang="ru-RU" sz="2000" dirty="0"/>
              <a:t> </a:t>
            </a:r>
            <a:r>
              <a:rPr lang="ru-RU" sz="2000" dirty="0" err="1"/>
              <a:t>процесi</a:t>
            </a:r>
            <a:r>
              <a:rPr lang="ru-RU" sz="2000" dirty="0"/>
              <a:t> </a:t>
            </a:r>
            <a:r>
              <a:rPr lang="ru-RU" sz="2000" dirty="0" err="1"/>
              <a:t>болады</a:t>
            </a:r>
            <a:r>
              <a:rPr lang="ru-RU" sz="2000" dirty="0"/>
              <a:t>.</a:t>
            </a:r>
            <a:endParaRPr lang="ru-RU" sz="2000" dirty="0"/>
          </a:p>
        </p:txBody>
      </p:sp>
    </p:spTree>
    <p:extLst>
      <p:ext uri="{BB962C8B-B14F-4D97-AF65-F5344CB8AC3E}">
        <p14:creationId xmlns:p14="http://schemas.microsoft.com/office/powerpoint/2010/main" val="3388086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p:spPr>
        <p:style>
          <a:lnRef idx="0">
            <a:schemeClr val="accent4"/>
          </a:lnRef>
          <a:fillRef idx="3">
            <a:schemeClr val="accent4"/>
          </a:fillRef>
          <a:effectRef idx="3">
            <a:schemeClr val="accent4"/>
          </a:effectRef>
          <a:fontRef idx="minor">
            <a:schemeClr val="lt1"/>
          </a:fontRef>
        </p:style>
        <p:txBody>
          <a:bodyPr rtlCol="0">
            <a:normAutofit/>
          </a:bodyPr>
          <a:lstStyle/>
          <a:p>
            <a:pPr fontAlgn="auto">
              <a:spcAft>
                <a:spcPts val="0"/>
              </a:spcAft>
              <a:defRPr/>
            </a:pPr>
            <a:r>
              <a:rPr lang="kk-KZ" b="1" dirty="0">
                <a:solidFill>
                  <a:srgbClr val="FF0000"/>
                </a:solidFill>
                <a:effectLst>
                  <a:outerShdw blurRad="38100" dist="38100" dir="2700000" algn="tl">
                    <a:srgbClr val="000000">
                      <a:alpha val="43137"/>
                    </a:srgbClr>
                  </a:outerShdw>
                </a:effectLst>
              </a:rPr>
              <a:t>Ішкі энергия</a:t>
            </a: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solidFill>
            <a:schemeClr val="bg1"/>
          </a:solidFill>
        </p:spPr>
        <p:style>
          <a:lnRef idx="1">
            <a:schemeClr val="accent4"/>
          </a:lnRef>
          <a:fillRef idx="2">
            <a:schemeClr val="accent4"/>
          </a:fillRef>
          <a:effectRef idx="1">
            <a:schemeClr val="accent4"/>
          </a:effectRef>
          <a:fontRef idx="minor">
            <a:schemeClr val="dk1"/>
          </a:fontRef>
        </p:style>
        <p:txBody>
          <a:bodyPr rtlCol="0">
            <a:normAutofit/>
          </a:bodyPr>
          <a:lstStyle/>
          <a:p>
            <a:pPr marL="0" indent="0" algn="ctr" fontAlgn="auto">
              <a:spcAft>
                <a:spcPts val="0"/>
              </a:spcAft>
              <a:buFont typeface="Arial" pitchFamily="34" charset="0"/>
              <a:buNone/>
              <a:defRPr/>
            </a:pPr>
            <a:r>
              <a:rPr lang="kk-KZ" sz="2800" b="1" dirty="0"/>
              <a:t>Ішкі энергия</a:t>
            </a:r>
            <a:r>
              <a:rPr lang="en-US" sz="2800" b="1" dirty="0"/>
              <a:t> –</a:t>
            </a:r>
            <a:r>
              <a:rPr lang="kk-KZ" sz="2800" b="1" dirty="0"/>
              <a:t> жылулық қозғалысқа байланысты энергия </a:t>
            </a:r>
          </a:p>
          <a:p>
            <a:pPr algn="just" fontAlgn="auto">
              <a:spcAft>
                <a:spcPts val="0"/>
              </a:spcAft>
              <a:defRPr/>
            </a:pPr>
            <a:endParaRPr lang="en-US" sz="2400" dirty="0"/>
          </a:p>
          <a:p>
            <a:pPr algn="just" fontAlgn="auto">
              <a:spcAft>
                <a:spcPts val="0"/>
              </a:spcAft>
              <a:defRPr/>
            </a:pPr>
            <a:r>
              <a:rPr lang="kk-KZ" sz="2400" dirty="0"/>
              <a:t>Ішкі энергия XIX ғасырда молекула-кинетикалық теорияға (МКТ) байланысты энергияның сақталу заңының ашылу заңына тәуелді дамып қалыптасты.</a:t>
            </a:r>
            <a:endParaRPr lang="ru-RU" sz="2400" dirty="0"/>
          </a:p>
          <a:p>
            <a:pPr algn="just" fontAlgn="auto">
              <a:spcAft>
                <a:spcPts val="0"/>
              </a:spcAft>
              <a:defRPr/>
            </a:pPr>
            <a:endParaRPr lang="kk-KZ" sz="2400" dirty="0"/>
          </a:p>
          <a:p>
            <a:pPr algn="just" fontAlgn="auto">
              <a:spcAft>
                <a:spcPts val="0"/>
              </a:spcAft>
              <a:defRPr/>
            </a:pPr>
            <a:r>
              <a:rPr lang="kk-KZ" sz="2400" dirty="0"/>
              <a:t>XIX ғасырдың ІІ жартысында ішкі энергияны анықтауда </a:t>
            </a:r>
            <a:r>
              <a:rPr lang="kk-KZ" sz="2400" i="1" dirty="0"/>
              <a:t>"дененің берілген күйінің механикалық энергиясы", "әсерлесу функциясы", "дененің энергиясы" </a:t>
            </a:r>
            <a:r>
              <a:rPr lang="kk-KZ" sz="2400" dirty="0"/>
              <a:t>т.с.с. терминдер пайдаланылды.</a:t>
            </a:r>
            <a:endParaRPr lang="ru-RU" sz="2400" dirty="0"/>
          </a:p>
          <a:p>
            <a:pPr fontAlgn="auto">
              <a:spcAft>
                <a:spcPts val="0"/>
              </a:spcAft>
              <a:defRPr/>
            </a:pPr>
            <a:endParaRPr lang="ru-RU" sz="2400"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5213350"/>
            <a:ext cx="4906963" cy="1352550"/>
          </a:xfrm>
        </p:spPr>
        <p:style>
          <a:lnRef idx="1">
            <a:schemeClr val="accent5"/>
          </a:lnRef>
          <a:fillRef idx="2">
            <a:schemeClr val="accent5"/>
          </a:fillRef>
          <a:effectRef idx="1">
            <a:schemeClr val="accent5"/>
          </a:effectRef>
          <a:fontRef idx="minor">
            <a:schemeClr val="dk1"/>
          </a:fontRef>
        </p:style>
        <p:txBody>
          <a:bodyPr rtlCol="0">
            <a:normAutofit/>
          </a:bodyPr>
          <a:lstStyle/>
          <a:p>
            <a:pPr marL="0" indent="0" algn="just" fontAlgn="auto">
              <a:spcAft>
                <a:spcPts val="0"/>
              </a:spcAft>
              <a:buFont typeface="Arial" pitchFamily="34" charset="0"/>
              <a:buNone/>
              <a:defRPr/>
            </a:pPr>
            <a:r>
              <a:rPr lang="ru-RU" sz="2400" dirty="0" err="1"/>
              <a:t>Алғаш</a:t>
            </a:r>
            <a:r>
              <a:rPr lang="ru-RU" sz="2400" dirty="0"/>
              <a:t> </a:t>
            </a:r>
            <a:r>
              <a:rPr lang="ru-RU" sz="2400" dirty="0" err="1"/>
              <a:t>рет</a:t>
            </a:r>
            <a:r>
              <a:rPr lang="ru-RU" sz="2400" dirty="0"/>
              <a:t> </a:t>
            </a:r>
            <a:r>
              <a:rPr lang="ru-RU" sz="2800" b="1" i="1" dirty="0"/>
              <a:t>«</a:t>
            </a:r>
            <a:r>
              <a:rPr lang="ru-RU" sz="2800" b="1" i="1" dirty="0" err="1"/>
              <a:t>ішкі</a:t>
            </a:r>
            <a:r>
              <a:rPr lang="ru-RU" sz="2800" b="1" i="1" dirty="0"/>
              <a:t> энергия» </a:t>
            </a:r>
            <a:r>
              <a:rPr lang="ru-RU" sz="2400" dirty="0" err="1"/>
              <a:t>ұғымын</a:t>
            </a:r>
            <a:r>
              <a:rPr lang="ru-RU" sz="2400" dirty="0"/>
              <a:t> физика </a:t>
            </a:r>
            <a:r>
              <a:rPr lang="ru-RU" sz="2400" dirty="0" err="1"/>
              <a:t>ғылымына</a:t>
            </a:r>
            <a:r>
              <a:rPr lang="ru-RU" sz="2400" dirty="0"/>
              <a:t> 1851 </a:t>
            </a:r>
            <a:r>
              <a:rPr lang="ru-RU" sz="2400" dirty="0" err="1"/>
              <a:t>жылы</a:t>
            </a:r>
            <a:r>
              <a:rPr lang="ru-RU" sz="2400" dirty="0"/>
              <a:t> </a:t>
            </a:r>
            <a:r>
              <a:rPr lang="ru-RU" sz="2800" b="1" i="1" dirty="0"/>
              <a:t>Уильям Томсон </a:t>
            </a:r>
            <a:r>
              <a:rPr lang="ru-RU" sz="2400" dirty="0" err="1"/>
              <a:t>енгізген</a:t>
            </a:r>
            <a:r>
              <a:rPr lang="ru-RU" sz="2400" dirty="0"/>
              <a:t>.</a:t>
            </a:r>
          </a:p>
        </p:txBody>
      </p:sp>
      <p:pic>
        <p:nvPicPr>
          <p:cNvPr id="12291" name="Picture 3"/>
          <p:cNvPicPr>
            <a:picLocks noChangeAspect="1" noChangeArrowheads="1"/>
          </p:cNvPicPr>
          <p:nvPr/>
        </p:nvPicPr>
        <p:blipFill>
          <a:blip r:embed="rId2" cstate="print"/>
          <a:srcRect/>
          <a:stretch>
            <a:fillRect/>
          </a:stretch>
        </p:blipFill>
        <p:spPr bwMode="auto">
          <a:xfrm>
            <a:off x="684213" y="228600"/>
            <a:ext cx="3527425" cy="4464050"/>
          </a:xfrm>
          <a:prstGeom prst="rect">
            <a:avLst/>
          </a:prstGeom>
          <a:noFill/>
          <a:ln w="9525">
            <a:noFill/>
            <a:miter lim="800000"/>
            <a:headEnd/>
            <a:tailEnd/>
          </a:ln>
        </p:spPr>
      </p:pic>
      <p:sp>
        <p:nvSpPr>
          <p:cNvPr id="12292" name="Прямоугольник 3"/>
          <p:cNvSpPr>
            <a:spLocks noChangeArrowheads="1"/>
          </p:cNvSpPr>
          <p:nvPr/>
        </p:nvSpPr>
        <p:spPr bwMode="auto">
          <a:xfrm>
            <a:off x="5497513" y="4895850"/>
            <a:ext cx="3375025" cy="1138238"/>
          </a:xfrm>
          <a:prstGeom prst="rect">
            <a:avLst/>
          </a:prstGeom>
          <a:noFill/>
          <a:ln w="9525">
            <a:noFill/>
            <a:miter lim="800000"/>
            <a:headEnd/>
            <a:tailEnd/>
          </a:ln>
        </p:spPr>
        <p:txBody>
          <a:bodyPr>
            <a:spAutoFit/>
          </a:bodyPr>
          <a:lstStyle/>
          <a:p>
            <a:pPr algn="ctr"/>
            <a:r>
              <a:rPr lang="en-US" sz="2400">
                <a:latin typeface="Justus-Versalitas"/>
              </a:rPr>
              <a:t>William Thomson, </a:t>
            </a:r>
            <a:endParaRPr lang="kk-KZ" sz="2400">
              <a:latin typeface="Comic Sans MS" pitchFamily="66" charset="0"/>
            </a:endParaRPr>
          </a:p>
          <a:p>
            <a:pPr algn="ctr"/>
            <a:r>
              <a:rPr lang="en-US" sz="2400">
                <a:latin typeface="Justus-Versalitas"/>
              </a:rPr>
              <a:t>1st Baron Kelvin</a:t>
            </a:r>
            <a:endParaRPr lang="kk-KZ" sz="2400">
              <a:latin typeface="Justus-Versalitas"/>
            </a:endParaRPr>
          </a:p>
          <a:p>
            <a:pPr algn="ctr"/>
            <a:r>
              <a:rPr lang="en-US" sz="2000">
                <a:latin typeface="Justus-Versalitas"/>
              </a:rPr>
              <a:t>(1824-1907)</a:t>
            </a:r>
          </a:p>
        </p:txBody>
      </p:sp>
      <p:pic>
        <p:nvPicPr>
          <p:cNvPr id="12293" name="Picture 4"/>
          <p:cNvPicPr>
            <a:picLocks noChangeAspect="1" noChangeArrowheads="1"/>
          </p:cNvPicPr>
          <p:nvPr/>
        </p:nvPicPr>
        <p:blipFill>
          <a:blip r:embed="rId3" cstate="print"/>
          <a:srcRect/>
          <a:stretch>
            <a:fillRect/>
          </a:stretch>
        </p:blipFill>
        <p:spPr bwMode="auto">
          <a:xfrm>
            <a:off x="5219700" y="214313"/>
            <a:ext cx="3533775" cy="44640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260350"/>
            <a:ext cx="8229600" cy="2447925"/>
          </a:xfrm>
          <a:solidFill>
            <a:schemeClr val="bg1"/>
          </a:solidFill>
        </p:spPr>
        <p:style>
          <a:lnRef idx="1">
            <a:schemeClr val="accent2"/>
          </a:lnRef>
          <a:fillRef idx="2">
            <a:schemeClr val="accent2"/>
          </a:fillRef>
          <a:effectRef idx="1">
            <a:schemeClr val="accent2"/>
          </a:effectRef>
          <a:fontRef idx="minor">
            <a:schemeClr val="dk1"/>
          </a:fontRef>
        </p:style>
        <p:txBody>
          <a:bodyPr rtlCol="0">
            <a:normAutofit/>
          </a:bodyPr>
          <a:lstStyle/>
          <a:p>
            <a:pPr algn="just" fontAlgn="auto">
              <a:spcAft>
                <a:spcPts val="0"/>
              </a:spcAft>
              <a:defRPr/>
            </a:pPr>
            <a:r>
              <a:rPr lang="kk-KZ" sz="2800" b="1" dirty="0"/>
              <a:t>Жылу ұғымына қатысты ұзақ уақыт бойы 3 ұғым қабаттаса жүрді:</a:t>
            </a:r>
            <a:endParaRPr lang="ru-RU" sz="2800" b="1" dirty="0"/>
          </a:p>
          <a:p>
            <a:pPr marL="0" indent="0" algn="just" fontAlgn="auto">
              <a:spcAft>
                <a:spcPts val="0"/>
              </a:spcAft>
              <a:buFont typeface="Arial" pitchFamily="34" charset="0"/>
              <a:buNone/>
              <a:defRPr/>
            </a:pPr>
            <a:r>
              <a:rPr lang="kk-KZ" sz="2400" dirty="0"/>
              <a:t>1) дененің алған немесе берілген жылу мөлшері; </a:t>
            </a:r>
            <a:endParaRPr lang="en-US" sz="2400" dirty="0"/>
          </a:p>
          <a:p>
            <a:pPr marL="0" indent="0" algn="just" fontAlgn="auto">
              <a:spcAft>
                <a:spcPts val="0"/>
              </a:spcAft>
              <a:buFont typeface="Arial" pitchFamily="34" charset="0"/>
              <a:buNone/>
              <a:defRPr/>
            </a:pPr>
            <a:r>
              <a:rPr lang="kk-KZ" sz="2400" dirty="0"/>
              <a:t>2) ішкі энергия; </a:t>
            </a:r>
            <a:endParaRPr lang="en-US" sz="2400" dirty="0"/>
          </a:p>
          <a:p>
            <a:pPr marL="0" indent="0" algn="just" fontAlgn="auto">
              <a:spcAft>
                <a:spcPts val="0"/>
              </a:spcAft>
              <a:buFont typeface="Arial" pitchFamily="34" charset="0"/>
              <a:buNone/>
              <a:defRPr/>
            </a:pPr>
            <a:r>
              <a:rPr lang="kk-KZ" sz="2400" dirty="0"/>
              <a:t>3) жылулық қозғалыс.</a:t>
            </a:r>
            <a:endParaRPr lang="ru-RU" sz="2400" dirty="0"/>
          </a:p>
        </p:txBody>
      </p:sp>
      <p:sp>
        <p:nvSpPr>
          <p:cNvPr id="4" name="Прямоугольник 3"/>
          <p:cNvSpPr/>
          <p:nvPr/>
        </p:nvSpPr>
        <p:spPr>
          <a:xfrm>
            <a:off x="539750" y="3068638"/>
            <a:ext cx="8208963" cy="3602037"/>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a:spAutoFit/>
          </a:bodyPr>
          <a:lstStyle/>
          <a:p>
            <a:pPr marL="342900" indent="-342900" algn="just" fontAlgn="auto">
              <a:spcBef>
                <a:spcPts val="0"/>
              </a:spcBef>
              <a:spcAft>
                <a:spcPts val="0"/>
              </a:spcAft>
              <a:buFont typeface="Arial" panose="020B0604020202020204" pitchFamily="34" charset="0"/>
              <a:buChar char="•"/>
              <a:defRPr/>
            </a:pPr>
            <a:r>
              <a:rPr lang="ru-RU" sz="2400" dirty="0" err="1"/>
              <a:t>Бұл</a:t>
            </a:r>
            <a:r>
              <a:rPr lang="ru-RU" sz="2400" dirty="0"/>
              <a:t> </a:t>
            </a:r>
            <a:r>
              <a:rPr lang="ru-RU" sz="2400" dirty="0" err="1"/>
              <a:t>үш</a:t>
            </a:r>
            <a:r>
              <a:rPr lang="ru-RU" sz="2400" dirty="0"/>
              <a:t> </a:t>
            </a:r>
            <a:r>
              <a:rPr lang="ru-RU" sz="2400" dirty="0" err="1"/>
              <a:t>ұғымның</a:t>
            </a:r>
            <a:r>
              <a:rPr lang="ru-RU" sz="2400" dirty="0"/>
              <a:t> </a:t>
            </a:r>
            <a:r>
              <a:rPr lang="ru-RU" sz="2400" dirty="0" err="1"/>
              <a:t>қабаттаса</a:t>
            </a:r>
            <a:r>
              <a:rPr lang="ru-RU" sz="2400" dirty="0"/>
              <a:t> </a:t>
            </a:r>
            <a:r>
              <a:rPr lang="ru-RU" sz="2400" dirty="0" err="1"/>
              <a:t>жүруі</a:t>
            </a:r>
            <a:r>
              <a:rPr lang="ru-RU" sz="2400" dirty="0"/>
              <a:t> </a:t>
            </a:r>
            <a:r>
              <a:rPr lang="ru-RU" sz="2400" dirty="0" err="1"/>
              <a:t>әдістемелік</a:t>
            </a:r>
            <a:r>
              <a:rPr lang="ru-RU" sz="2400" dirty="0"/>
              <a:t> </a:t>
            </a:r>
            <a:r>
              <a:rPr lang="ru-RU" sz="2400" dirty="0" err="1"/>
              <a:t>жағынан</a:t>
            </a:r>
            <a:r>
              <a:rPr lang="ru-RU" sz="2400" dirty="0"/>
              <a:t> </a:t>
            </a:r>
            <a:r>
              <a:rPr lang="ru-RU" sz="2400" dirty="0" err="1"/>
              <a:t>дұрыс</a:t>
            </a:r>
            <a:r>
              <a:rPr lang="ru-RU" sz="2400" dirty="0"/>
              <a:t> </a:t>
            </a:r>
            <a:r>
              <a:rPr lang="ru-RU" sz="2400" dirty="0" err="1"/>
              <a:t>емес</a:t>
            </a:r>
            <a:r>
              <a:rPr lang="ru-RU" sz="2400" dirty="0"/>
              <a:t>, </a:t>
            </a:r>
            <a:r>
              <a:rPr lang="ru-RU" sz="2400" dirty="0" err="1"/>
              <a:t>себебі</a:t>
            </a:r>
            <a:r>
              <a:rPr lang="ru-RU" sz="2400" dirty="0"/>
              <a:t> </a:t>
            </a:r>
            <a:r>
              <a:rPr lang="ru-RU" sz="2400" dirty="0" err="1"/>
              <a:t>бұл</a:t>
            </a:r>
            <a:r>
              <a:rPr lang="ru-RU" sz="2400" dirty="0"/>
              <a:t> </a:t>
            </a:r>
            <a:r>
              <a:rPr lang="ru-RU" sz="2400" dirty="0" err="1"/>
              <a:t>жағдайда</a:t>
            </a:r>
            <a:r>
              <a:rPr lang="ru-RU" sz="2400" dirty="0"/>
              <a:t> </a:t>
            </a:r>
            <a:r>
              <a:rPr lang="ru-RU" sz="2400" dirty="0" err="1"/>
              <a:t>термодинамиканың</a:t>
            </a:r>
            <a:r>
              <a:rPr lang="ru-RU" sz="2400" dirty="0"/>
              <a:t> </a:t>
            </a:r>
            <a:r>
              <a:rPr lang="ru-RU" sz="2400" dirty="0" err="1"/>
              <a:t>бірінші</a:t>
            </a:r>
            <a:r>
              <a:rPr lang="ru-RU" sz="2400" dirty="0"/>
              <a:t> </a:t>
            </a:r>
            <a:r>
              <a:rPr lang="ru-RU" sz="2400" dirty="0" err="1"/>
              <a:t>заңының</a:t>
            </a:r>
            <a:r>
              <a:rPr lang="ru-RU" sz="2400" dirty="0"/>
              <a:t> </a:t>
            </a:r>
            <a:r>
              <a:rPr lang="ru-RU" sz="2400" dirty="0" err="1"/>
              <a:t>мағынасы</a:t>
            </a:r>
            <a:r>
              <a:rPr lang="ru-RU" sz="2400" dirty="0"/>
              <a:t> </a:t>
            </a:r>
            <a:r>
              <a:rPr lang="ru-RU" sz="2400" dirty="0" err="1"/>
              <a:t>болмайды</a:t>
            </a:r>
            <a:r>
              <a:rPr lang="ru-RU" sz="2400" dirty="0"/>
              <a:t>. </a:t>
            </a:r>
          </a:p>
          <a:p>
            <a:pPr marL="342900" indent="-342900" algn="just" fontAlgn="auto">
              <a:spcBef>
                <a:spcPts val="0"/>
              </a:spcBef>
              <a:spcAft>
                <a:spcPts val="0"/>
              </a:spcAft>
              <a:buFont typeface="Arial" panose="020B0604020202020204" pitchFamily="34" charset="0"/>
              <a:buChar char="•"/>
              <a:defRPr/>
            </a:pPr>
            <a:r>
              <a:rPr lang="ru-RU" sz="2400" dirty="0"/>
              <a:t>"</a:t>
            </a:r>
            <a:r>
              <a:rPr lang="ru-RU" sz="2400" dirty="0" err="1"/>
              <a:t>Ішкі</a:t>
            </a:r>
            <a:r>
              <a:rPr lang="ru-RU" sz="2400" dirty="0"/>
              <a:t> энергия" </a:t>
            </a:r>
            <a:r>
              <a:rPr lang="ru-RU" sz="2400" dirty="0" err="1"/>
              <a:t>ұғымы</a:t>
            </a:r>
            <a:r>
              <a:rPr lang="ru-RU" sz="2400" dirty="0"/>
              <a:t> </a:t>
            </a:r>
            <a:r>
              <a:rPr lang="ru-RU" sz="2400" dirty="0" err="1"/>
              <a:t>енгізілгеннен</a:t>
            </a:r>
            <a:r>
              <a:rPr lang="ru-RU" sz="2400" dirty="0"/>
              <a:t> </a:t>
            </a:r>
            <a:r>
              <a:rPr lang="ru-RU" sz="2400" dirty="0" err="1"/>
              <a:t>кейін</a:t>
            </a:r>
            <a:r>
              <a:rPr lang="ru-RU" sz="2400" dirty="0"/>
              <a:t> </a:t>
            </a:r>
            <a:r>
              <a:rPr lang="ru-RU" sz="2400" dirty="0" err="1"/>
              <a:t>энергияның</a:t>
            </a:r>
            <a:r>
              <a:rPr lang="ru-RU" sz="2400" dirty="0"/>
              <a:t> </a:t>
            </a:r>
            <a:r>
              <a:rPr lang="ru-RU" sz="2400" dirty="0" err="1"/>
              <a:t>сақталу</a:t>
            </a:r>
            <a:r>
              <a:rPr lang="ru-RU" sz="2400" dirty="0"/>
              <a:t> </a:t>
            </a:r>
            <a:r>
              <a:rPr lang="ru-RU" sz="2400" dirty="0" err="1"/>
              <a:t>заңын</a:t>
            </a:r>
            <a:r>
              <a:rPr lang="ru-RU" sz="2400" dirty="0"/>
              <a:t> </a:t>
            </a:r>
            <a:r>
              <a:rPr lang="ru-RU" sz="2400" dirty="0" err="1"/>
              <a:t>жылу</a:t>
            </a:r>
            <a:r>
              <a:rPr lang="ru-RU" sz="2400" dirty="0"/>
              <a:t> </a:t>
            </a:r>
            <a:r>
              <a:rPr lang="ru-RU" sz="2400" dirty="0" err="1"/>
              <a:t>процестеріне</a:t>
            </a:r>
            <a:r>
              <a:rPr lang="ru-RU" sz="2400" dirty="0"/>
              <a:t> </a:t>
            </a:r>
            <a:r>
              <a:rPr lang="ru-RU" sz="2400" dirty="0" err="1"/>
              <a:t>қолдануға</a:t>
            </a:r>
            <a:r>
              <a:rPr lang="ru-RU" sz="2400" dirty="0"/>
              <a:t> </a:t>
            </a:r>
            <a:r>
              <a:rPr lang="ru-RU" sz="2400" dirty="0" err="1"/>
              <a:t>жол</a:t>
            </a:r>
            <a:r>
              <a:rPr lang="ru-RU" sz="2400" dirty="0"/>
              <a:t> </a:t>
            </a:r>
            <a:r>
              <a:rPr lang="ru-RU" sz="2400" dirty="0" err="1"/>
              <a:t>ашылды</a:t>
            </a:r>
            <a:r>
              <a:rPr lang="ru-RU" sz="2400" dirty="0"/>
              <a:t>. </a:t>
            </a:r>
          </a:p>
          <a:p>
            <a:pPr algn="just" fontAlgn="auto">
              <a:spcBef>
                <a:spcPts val="0"/>
              </a:spcBef>
              <a:spcAft>
                <a:spcPts val="0"/>
              </a:spcAft>
              <a:defRPr/>
            </a:pPr>
            <a:endParaRPr lang="ru-RU" sz="2400" dirty="0"/>
          </a:p>
          <a:p>
            <a:pPr algn="ctr" fontAlgn="auto">
              <a:spcBef>
                <a:spcPts val="0"/>
              </a:spcBef>
              <a:spcAft>
                <a:spcPts val="0"/>
              </a:spcAft>
              <a:defRPr/>
            </a:pPr>
            <a:r>
              <a:rPr lang="ru-RU" sz="2800" b="1" i="1" dirty="0" err="1"/>
              <a:t>Ішкі</a:t>
            </a:r>
            <a:r>
              <a:rPr lang="ru-RU" sz="2800" b="1" i="1" dirty="0"/>
              <a:t> энергия </a:t>
            </a:r>
            <a:r>
              <a:rPr lang="ru-RU" sz="2800" b="1" i="1" dirty="0" err="1"/>
              <a:t>ұғымы</a:t>
            </a:r>
            <a:r>
              <a:rPr lang="ru-RU" sz="2800" b="1" i="1" dirty="0"/>
              <a:t> тек </a:t>
            </a:r>
            <a:r>
              <a:rPr lang="ru-RU" sz="2800" b="1" i="1" dirty="0" err="1"/>
              <a:t>дененің</a:t>
            </a:r>
            <a:r>
              <a:rPr lang="ru-RU" sz="2800" b="1" i="1" dirty="0"/>
              <a:t> </a:t>
            </a:r>
            <a:r>
              <a:rPr lang="ru-RU" sz="2800" b="1" i="1" dirty="0" err="1"/>
              <a:t>ішкі</a:t>
            </a:r>
            <a:r>
              <a:rPr lang="ru-RU" sz="2800" b="1" i="1" dirty="0"/>
              <a:t> </a:t>
            </a:r>
            <a:r>
              <a:rPr lang="ru-RU" sz="2800" b="1" i="1" dirty="0" err="1"/>
              <a:t>күйіне</a:t>
            </a:r>
            <a:r>
              <a:rPr lang="ru-RU" sz="2800" b="1" i="1" dirty="0"/>
              <a:t> </a:t>
            </a:r>
            <a:r>
              <a:rPr lang="ru-RU" sz="2800" b="1" i="1" dirty="0" err="1"/>
              <a:t>байланысты</a:t>
            </a:r>
            <a:r>
              <a:rPr lang="ru-RU" sz="2800" b="1" i="1" dirty="0"/>
              <a:t> (Р, </a:t>
            </a:r>
            <a:r>
              <a:rPr lang="en-US" sz="2800" b="1" i="1" dirty="0"/>
              <a:t>V, </a:t>
            </a:r>
            <a:r>
              <a:rPr lang="ru-RU" sz="2800" b="1" i="1" dirty="0"/>
              <a:t>Т), ал </a:t>
            </a:r>
            <a:r>
              <a:rPr lang="ru-RU" sz="2800" b="1" i="1" dirty="0" err="1"/>
              <a:t>дененің</a:t>
            </a:r>
            <a:r>
              <a:rPr lang="ru-RU" sz="2800" b="1" i="1" dirty="0"/>
              <a:t> </a:t>
            </a:r>
            <a:r>
              <a:rPr lang="ru-RU" sz="2800" b="1" i="1" dirty="0" err="1"/>
              <a:t>өзінің</a:t>
            </a:r>
            <a:r>
              <a:rPr lang="ru-RU" sz="2800" b="1" i="1" dirty="0"/>
              <a:t> </a:t>
            </a:r>
            <a:r>
              <a:rPr lang="ru-RU" sz="2800" b="1" i="1" dirty="0" err="1"/>
              <a:t>қозғалысына</a:t>
            </a:r>
            <a:r>
              <a:rPr lang="ru-RU" sz="2800" b="1" i="1" dirty="0"/>
              <a:t> </a:t>
            </a:r>
            <a:r>
              <a:rPr lang="ru-RU" sz="2800" b="1" i="1" dirty="0" err="1"/>
              <a:t>тәуелді</a:t>
            </a:r>
            <a:r>
              <a:rPr lang="ru-RU" sz="2800" b="1" i="1" dirty="0"/>
              <a:t> </a:t>
            </a:r>
            <a:r>
              <a:rPr lang="ru-RU" sz="2800" b="1" i="1" dirty="0" err="1"/>
              <a:t>емес</a:t>
            </a:r>
            <a:r>
              <a:rPr lang="ru-RU" sz="2800" b="1" i="1" dirty="0"/>
              <a:t> </a:t>
            </a:r>
            <a:r>
              <a:rPr lang="ru-RU" sz="2800" b="1" i="1" dirty="0" err="1"/>
              <a:t>шама</a:t>
            </a:r>
            <a:r>
              <a:rPr lang="ru-RU" sz="2800" b="1" i="1" dirty="0"/>
              <a:t>. </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350"/>
            <a:ext cx="8229600" cy="5865813"/>
          </a:xfrm>
          <a:solidFill>
            <a:schemeClr val="bg1"/>
          </a:solidFill>
        </p:spPr>
        <p:style>
          <a:lnRef idx="1">
            <a:schemeClr val="accent4"/>
          </a:lnRef>
          <a:fillRef idx="2">
            <a:schemeClr val="accent4"/>
          </a:fillRef>
          <a:effectRef idx="1">
            <a:schemeClr val="accent4"/>
          </a:effectRef>
          <a:fontRef idx="minor">
            <a:schemeClr val="dk1"/>
          </a:fontRef>
        </p:style>
        <p:txBody>
          <a:bodyPr rtlCol="0">
            <a:normAutofit/>
          </a:bodyPr>
          <a:lstStyle/>
          <a:p>
            <a:pPr algn="just" fontAlgn="auto">
              <a:spcAft>
                <a:spcPts val="0"/>
              </a:spcAft>
              <a:defRPr/>
            </a:pPr>
            <a:r>
              <a:rPr lang="ru-RU" sz="2400" dirty="0" err="1"/>
              <a:t>Термодинамикадағы</a:t>
            </a:r>
            <a:r>
              <a:rPr lang="ru-RU" sz="2400" dirty="0"/>
              <a:t> </a:t>
            </a:r>
            <a:r>
              <a:rPr lang="ru-RU" sz="2400" dirty="0" err="1"/>
              <a:t>ішкі</a:t>
            </a:r>
            <a:r>
              <a:rPr lang="ru-RU" sz="2400" dirty="0"/>
              <a:t> энергия </a:t>
            </a:r>
            <a:r>
              <a:rPr lang="ru-RU" sz="2400" dirty="0" err="1"/>
              <a:t>ұғымының</a:t>
            </a:r>
            <a:r>
              <a:rPr lang="ru-RU" sz="2400" dirty="0"/>
              <a:t> </a:t>
            </a:r>
            <a:r>
              <a:rPr lang="ru-RU" sz="2400" dirty="0" err="1"/>
              <a:t>анықтамасы</a:t>
            </a:r>
            <a:r>
              <a:rPr lang="ru-RU" sz="2400" dirty="0"/>
              <a:t>, </a:t>
            </a:r>
            <a:r>
              <a:rPr lang="ru-RU" sz="2400" dirty="0" err="1"/>
              <a:t>оның</a:t>
            </a:r>
            <a:r>
              <a:rPr lang="ru-RU" sz="2400" dirty="0"/>
              <a:t> </a:t>
            </a:r>
            <a:r>
              <a:rPr lang="ru-RU" sz="2400" dirty="0" err="1"/>
              <a:t>мағынасын</a:t>
            </a:r>
            <a:r>
              <a:rPr lang="ru-RU" sz="2400" dirty="0"/>
              <a:t> </a:t>
            </a:r>
            <a:r>
              <a:rPr lang="ru-RU" sz="2400" dirty="0" err="1"/>
              <a:t>толық</a:t>
            </a:r>
            <a:r>
              <a:rPr lang="ru-RU" sz="2400" dirty="0"/>
              <a:t> </a:t>
            </a:r>
            <a:r>
              <a:rPr lang="ru-RU" sz="2400" dirty="0" err="1"/>
              <a:t>ашпайды</a:t>
            </a:r>
            <a:r>
              <a:rPr lang="ru-RU" sz="2400" dirty="0"/>
              <a:t>. </a:t>
            </a:r>
            <a:r>
              <a:rPr lang="ru-RU" sz="2400" dirty="0" err="1"/>
              <a:t>Ұғымның</a:t>
            </a:r>
            <a:r>
              <a:rPr lang="ru-RU" sz="2400" dirty="0"/>
              <a:t> </a:t>
            </a:r>
            <a:r>
              <a:rPr lang="ru-RU" sz="2400" dirty="0" err="1"/>
              <a:t>толық</a:t>
            </a:r>
            <a:r>
              <a:rPr lang="ru-RU" sz="2400" dirty="0"/>
              <a:t> </a:t>
            </a:r>
            <a:r>
              <a:rPr lang="ru-RU" sz="2400" dirty="0" err="1"/>
              <a:t>анықтамасын</a:t>
            </a:r>
            <a:r>
              <a:rPr lang="ru-RU" sz="2400" dirty="0"/>
              <a:t> беру </a:t>
            </a:r>
            <a:r>
              <a:rPr lang="ru-RU" sz="2400" dirty="0" err="1"/>
              <a:t>үшін</a:t>
            </a:r>
            <a:r>
              <a:rPr lang="ru-RU" sz="2400" dirty="0"/>
              <a:t>, </a:t>
            </a:r>
            <a:r>
              <a:rPr lang="ru-RU" sz="2400" dirty="0" err="1"/>
              <a:t>оның</a:t>
            </a:r>
            <a:r>
              <a:rPr lang="ru-RU" sz="2400" dirty="0"/>
              <a:t> молекула-</a:t>
            </a:r>
            <a:r>
              <a:rPr lang="ru-RU" sz="2400" dirty="0" err="1"/>
              <a:t>кинетикалық</a:t>
            </a:r>
            <a:r>
              <a:rPr lang="ru-RU" sz="2400" dirty="0"/>
              <a:t> </a:t>
            </a:r>
            <a:r>
              <a:rPr lang="ru-RU" sz="2400" dirty="0" err="1"/>
              <a:t>теориядағы</a:t>
            </a:r>
            <a:r>
              <a:rPr lang="ru-RU" sz="2400" dirty="0"/>
              <a:t> </a:t>
            </a:r>
            <a:r>
              <a:rPr lang="ru-RU" sz="2400" dirty="0" err="1"/>
              <a:t>анықтамасын</a:t>
            </a:r>
            <a:r>
              <a:rPr lang="ru-RU" sz="2400" dirty="0"/>
              <a:t> </a:t>
            </a:r>
            <a:r>
              <a:rPr lang="ru-RU" sz="2400" dirty="0" err="1"/>
              <a:t>қарастыру</a:t>
            </a:r>
            <a:r>
              <a:rPr lang="ru-RU" sz="2400" dirty="0"/>
              <a:t> </a:t>
            </a:r>
            <a:r>
              <a:rPr lang="ru-RU" sz="2400" dirty="0" err="1"/>
              <a:t>қажет</a:t>
            </a:r>
            <a:r>
              <a:rPr lang="ru-RU" sz="2400" dirty="0"/>
              <a:t>. </a:t>
            </a:r>
            <a:endParaRPr lang="en-US" sz="2400" dirty="0"/>
          </a:p>
          <a:p>
            <a:pPr algn="just" fontAlgn="auto">
              <a:spcAft>
                <a:spcPts val="0"/>
              </a:spcAft>
              <a:defRPr/>
            </a:pPr>
            <a:endParaRPr lang="en-US" sz="2400" dirty="0"/>
          </a:p>
          <a:p>
            <a:pPr marL="0" indent="0" algn="just" fontAlgn="auto">
              <a:spcAft>
                <a:spcPts val="0"/>
              </a:spcAft>
              <a:buFont typeface="Arial" pitchFamily="34" charset="0"/>
              <a:buNone/>
              <a:defRPr/>
            </a:pPr>
            <a:r>
              <a:rPr lang="ru-RU" sz="2800" b="1" dirty="0" err="1"/>
              <a:t>Қазіргі</a:t>
            </a:r>
            <a:r>
              <a:rPr lang="ru-RU" sz="2800" b="1" dirty="0"/>
              <a:t> </a:t>
            </a:r>
            <a:r>
              <a:rPr lang="ru-RU" sz="2800" b="1" dirty="0" err="1"/>
              <a:t>замандағы</a:t>
            </a:r>
            <a:r>
              <a:rPr lang="ru-RU" sz="2800" b="1" dirty="0"/>
              <a:t> физика </a:t>
            </a:r>
            <a:r>
              <a:rPr lang="ru-RU" sz="2800" b="1" dirty="0" err="1"/>
              <a:t>ішкі</a:t>
            </a:r>
            <a:r>
              <a:rPr lang="ru-RU" sz="2800" b="1" dirty="0"/>
              <a:t> энергия </a:t>
            </a:r>
            <a:r>
              <a:rPr lang="ru-RU" sz="2800" b="1" dirty="0" err="1"/>
              <a:t>ұғымына</a:t>
            </a:r>
            <a:r>
              <a:rPr lang="ru-RU" sz="2800" b="1" dirty="0"/>
              <a:t> </a:t>
            </a:r>
          </a:p>
          <a:p>
            <a:pPr algn="just" fontAlgn="auto">
              <a:spcAft>
                <a:spcPts val="0"/>
              </a:spcAft>
              <a:defRPr/>
            </a:pPr>
            <a:endParaRPr lang="en-US" sz="2400" dirty="0"/>
          </a:p>
          <a:p>
            <a:pPr algn="just" fontAlgn="auto">
              <a:spcAft>
                <a:spcPts val="0"/>
              </a:spcAft>
              <a:defRPr/>
            </a:pPr>
            <a:r>
              <a:rPr lang="ru-RU" sz="2400" dirty="0" err="1"/>
              <a:t>молекуланың</a:t>
            </a:r>
            <a:r>
              <a:rPr lang="ru-RU" sz="2400" dirty="0"/>
              <a:t> </a:t>
            </a:r>
            <a:r>
              <a:rPr lang="ru-RU" sz="2400" dirty="0" err="1"/>
              <a:t>немесе</a:t>
            </a:r>
            <a:r>
              <a:rPr lang="ru-RU" sz="2400" dirty="0"/>
              <a:t> </a:t>
            </a:r>
            <a:r>
              <a:rPr lang="ru-RU" sz="2400" dirty="0" err="1"/>
              <a:t>атомның</a:t>
            </a:r>
            <a:r>
              <a:rPr lang="ru-RU" sz="2400" dirty="0"/>
              <a:t> бей-</a:t>
            </a:r>
            <a:r>
              <a:rPr lang="ru-RU" sz="2400" dirty="0" err="1"/>
              <a:t>берекет</a:t>
            </a:r>
            <a:r>
              <a:rPr lang="ru-RU" sz="2400" dirty="0"/>
              <a:t> </a:t>
            </a:r>
            <a:r>
              <a:rPr lang="ru-RU" sz="2400" dirty="0" err="1"/>
              <a:t>қозғалысының</a:t>
            </a:r>
            <a:r>
              <a:rPr lang="ru-RU" sz="2400" dirty="0"/>
              <a:t> </a:t>
            </a:r>
            <a:r>
              <a:rPr lang="ru-RU" sz="2400" dirty="0" err="1"/>
              <a:t>энергиясы</a:t>
            </a:r>
            <a:r>
              <a:rPr lang="ru-RU" sz="2400" dirty="0"/>
              <a:t> мен </a:t>
            </a:r>
            <a:r>
              <a:rPr lang="ru-RU" sz="2400" dirty="0" err="1"/>
              <a:t>өзара</a:t>
            </a:r>
            <a:r>
              <a:rPr lang="ru-RU" sz="2400" dirty="0"/>
              <a:t> </a:t>
            </a:r>
            <a:r>
              <a:rPr lang="ru-RU" sz="2400" dirty="0" err="1"/>
              <a:t>әсерлесу</a:t>
            </a:r>
            <a:r>
              <a:rPr lang="ru-RU" sz="2400" dirty="0"/>
              <a:t> </a:t>
            </a:r>
            <a:r>
              <a:rPr lang="ru-RU" sz="2400" dirty="0" err="1"/>
              <a:t>энергиясы</a:t>
            </a:r>
            <a:r>
              <a:rPr lang="ru-RU" sz="2400" dirty="0"/>
              <a:t>;</a:t>
            </a:r>
          </a:p>
          <a:p>
            <a:pPr algn="just" fontAlgn="auto">
              <a:spcAft>
                <a:spcPts val="0"/>
              </a:spcAft>
              <a:defRPr/>
            </a:pPr>
            <a:r>
              <a:rPr lang="ru-RU" sz="2400" dirty="0" err="1"/>
              <a:t>молекуланы</a:t>
            </a:r>
            <a:r>
              <a:rPr lang="ru-RU" sz="2400" dirty="0"/>
              <a:t> </a:t>
            </a:r>
            <a:r>
              <a:rPr lang="ru-RU" sz="2400" dirty="0" err="1"/>
              <a:t>құрайтын</a:t>
            </a:r>
            <a:r>
              <a:rPr lang="ru-RU" sz="2400" dirty="0"/>
              <a:t> </a:t>
            </a:r>
            <a:r>
              <a:rPr lang="ru-RU" sz="2400" dirty="0" err="1"/>
              <a:t>бөлшектердің</a:t>
            </a:r>
            <a:r>
              <a:rPr lang="ru-RU" sz="2400" dirty="0"/>
              <a:t> </a:t>
            </a:r>
            <a:r>
              <a:rPr lang="ru-RU" sz="2400" dirty="0" err="1"/>
              <a:t>қозғалыс</a:t>
            </a:r>
            <a:r>
              <a:rPr lang="ru-RU" sz="2400" dirty="0"/>
              <a:t> </a:t>
            </a:r>
            <a:r>
              <a:rPr lang="ru-RU" sz="2400" dirty="0" err="1"/>
              <a:t>энергиясы</a:t>
            </a:r>
            <a:r>
              <a:rPr lang="ru-RU" sz="2400" dirty="0"/>
              <a:t> мен </a:t>
            </a:r>
            <a:r>
              <a:rPr lang="ru-RU" sz="2400" dirty="0" err="1"/>
              <a:t>өзара</a:t>
            </a:r>
            <a:r>
              <a:rPr lang="ru-RU" sz="2400" dirty="0"/>
              <a:t> </a:t>
            </a:r>
            <a:r>
              <a:rPr lang="ru-RU" sz="2400" dirty="0" err="1"/>
              <a:t>әсерлесу</a:t>
            </a:r>
            <a:r>
              <a:rPr lang="ru-RU" sz="2400" dirty="0"/>
              <a:t> </a:t>
            </a:r>
            <a:r>
              <a:rPr lang="ru-RU" sz="2400" dirty="0" err="1"/>
              <a:t>энергиясының</a:t>
            </a:r>
            <a:r>
              <a:rPr lang="ru-RU" sz="2400" dirty="0"/>
              <a:t> (</a:t>
            </a:r>
            <a:r>
              <a:rPr lang="ru-RU" sz="2400" dirty="0" err="1"/>
              <a:t>бөлшек</a:t>
            </a:r>
            <a:r>
              <a:rPr lang="kk-KZ" sz="2400" dirty="0"/>
              <a:t>т</a:t>
            </a:r>
            <a:r>
              <a:rPr lang="ru-RU" sz="2400" dirty="0" err="1"/>
              <a:t>ердің</a:t>
            </a:r>
            <a:r>
              <a:rPr lang="ru-RU" sz="2400" dirty="0"/>
              <a:t> </a:t>
            </a:r>
            <a:r>
              <a:rPr lang="ru-RU" sz="2400" dirty="0" err="1"/>
              <a:t>тербелмелі</a:t>
            </a:r>
            <a:r>
              <a:rPr lang="ru-RU" sz="2400" dirty="0"/>
              <a:t> </a:t>
            </a:r>
            <a:r>
              <a:rPr lang="ru-RU" sz="2400" dirty="0" err="1"/>
              <a:t>қозғалысының</a:t>
            </a:r>
            <a:r>
              <a:rPr lang="ru-RU" sz="2400" dirty="0"/>
              <a:t> </a:t>
            </a:r>
            <a:r>
              <a:rPr lang="ru-RU" sz="2400" dirty="0" err="1"/>
              <a:t>энергиясы</a:t>
            </a:r>
            <a:r>
              <a:rPr lang="ru-RU" sz="2400" dirty="0"/>
              <a:t>, </a:t>
            </a:r>
            <a:r>
              <a:rPr lang="ru-RU" sz="2400" dirty="0" err="1"/>
              <a:t>ядроның</a:t>
            </a:r>
            <a:r>
              <a:rPr lang="ru-RU" sz="2400" dirty="0"/>
              <a:t> </a:t>
            </a:r>
            <a:r>
              <a:rPr lang="ru-RU" sz="2400" dirty="0" err="1"/>
              <a:t>ішкі</a:t>
            </a:r>
            <a:r>
              <a:rPr lang="ru-RU" sz="2400" dirty="0"/>
              <a:t> </a:t>
            </a:r>
            <a:r>
              <a:rPr lang="ru-RU" sz="2400" dirty="0" err="1"/>
              <a:t>энергиясы</a:t>
            </a:r>
            <a:r>
              <a:rPr lang="ru-RU" sz="2400" dirty="0"/>
              <a:t> </a:t>
            </a:r>
            <a:r>
              <a:rPr lang="ru-RU" sz="2400" dirty="0" err="1"/>
              <a:t>және</a:t>
            </a:r>
            <a:r>
              <a:rPr lang="ru-RU" sz="2400" dirty="0"/>
              <a:t> </a:t>
            </a:r>
            <a:r>
              <a:rPr lang="ru-RU" sz="2400" dirty="0" err="1"/>
              <a:t>т.б</a:t>
            </a:r>
            <a:r>
              <a:rPr lang="ru-RU" sz="2400" dirty="0"/>
              <a:t>.) </a:t>
            </a:r>
            <a:r>
              <a:rPr lang="ru-RU" sz="2400" dirty="0" err="1"/>
              <a:t>қосындысы</a:t>
            </a:r>
            <a:r>
              <a:rPr lang="ru-RU" sz="2400" dirty="0"/>
              <a:t> </a:t>
            </a:r>
          </a:p>
          <a:p>
            <a:pPr marL="0" indent="0" algn="just" fontAlgn="auto">
              <a:spcAft>
                <a:spcPts val="0"/>
              </a:spcAft>
              <a:buNone/>
              <a:defRPr/>
            </a:pPr>
            <a:r>
              <a:rPr lang="ru-RU" sz="2400" dirty="0" err="1"/>
              <a:t>деген</a:t>
            </a:r>
            <a:r>
              <a:rPr lang="ru-RU" sz="2400" dirty="0"/>
              <a:t> </a:t>
            </a:r>
            <a:r>
              <a:rPr lang="ru-RU" sz="2400" dirty="0" err="1"/>
              <a:t>анықтама</a:t>
            </a:r>
            <a:r>
              <a:rPr lang="ru-RU" sz="2400" dirty="0"/>
              <a:t> </a:t>
            </a:r>
            <a:r>
              <a:rPr lang="ru-RU" sz="2400" dirty="0" err="1"/>
              <a:t>береді</a:t>
            </a:r>
            <a:r>
              <a:rPr lang="ru-RU" sz="2400" dirty="0"/>
              <a:t>.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Содержимое 2"/>
          <p:cNvSpPr txBox="1">
            <a:spLocks/>
          </p:cNvSpPr>
          <p:nvPr/>
        </p:nvSpPr>
        <p:spPr bwMode="auto">
          <a:xfrm>
            <a:off x="409947" y="1916832"/>
            <a:ext cx="8412163" cy="3600946"/>
          </a:xfrm>
          <a:prstGeom prst="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r>
              <a:rPr lang="uk-UA" altLang="ru-RU" sz="2400" b="1" dirty="0" err="1">
                <a:latin typeface="Times New Roman" pitchFamily="18" charset="0"/>
                <a:cs typeface="Times New Roman" pitchFamily="18" charset="0"/>
              </a:rPr>
              <a:t>Биофизика</a:t>
            </a:r>
            <a:r>
              <a:rPr lang="uk-UA" altLang="ru-RU" sz="2400" b="1" dirty="0">
                <a:latin typeface="Times New Roman" pitchFamily="18" charset="0"/>
                <a:cs typeface="Times New Roman" pitchFamily="18" charset="0"/>
              </a:rPr>
              <a:t> </a:t>
            </a:r>
            <a:r>
              <a:rPr lang="en-US" altLang="ru-RU" sz="2400" dirty="0">
                <a:latin typeface="Times New Roman" pitchFamily="18" charset="0"/>
                <a:cs typeface="Times New Roman" pitchFamily="18" charset="0"/>
              </a:rPr>
              <a:t>– </a:t>
            </a:r>
            <a:r>
              <a:rPr lang="kk-KZ" altLang="ru-RU" sz="2400" dirty="0">
                <a:latin typeface="Times New Roman" pitchFamily="18" charset="0"/>
                <a:cs typeface="Times New Roman" pitchFamily="18" charset="0"/>
              </a:rPr>
              <a:t>тірі жүйелердегі физик</a:t>
            </a:r>
            <a:r>
              <a:rPr lang="ru-RU" altLang="ru-RU" sz="2400" dirty="0">
                <a:latin typeface="Times New Roman" pitchFamily="18" charset="0"/>
                <a:cs typeface="Times New Roman" pitchFamily="18" charset="0"/>
              </a:rPr>
              <a:t>а</a:t>
            </a:r>
            <a:r>
              <a:rPr lang="kk-KZ" altLang="ru-RU" sz="2400" dirty="0">
                <a:latin typeface="Times New Roman" pitchFamily="18" charset="0"/>
                <a:cs typeface="Times New Roman" pitchFamily="18" charset="0"/>
              </a:rPr>
              <a:t>-химиялық құбылыстарды және оның қоршаған ортамен байланысы туралы ғылым.</a:t>
            </a:r>
          </a:p>
          <a:p>
            <a:pPr>
              <a:buFontTx/>
              <a:buNone/>
            </a:pPr>
            <a:endParaRPr lang="ru-RU" altLang="ru-RU" sz="1000" dirty="0">
              <a:latin typeface="Times New Roman" pitchFamily="18" charset="0"/>
              <a:cs typeface="Times New Roman" pitchFamily="18" charset="0"/>
            </a:endParaRPr>
          </a:p>
          <a:p>
            <a:pPr algn="just"/>
            <a:r>
              <a:rPr lang="ru-RU" altLang="ru-RU" sz="2400" b="1" i="1" dirty="0">
                <a:latin typeface="Times New Roman" pitchFamily="18" charset="0"/>
                <a:cs typeface="Times New Roman" pitchFamily="18" charset="0"/>
              </a:rPr>
              <a:t>Биофизика</a:t>
            </a:r>
            <a:r>
              <a:rPr lang="ru-RU" altLang="ru-RU" sz="2400" i="1" dirty="0">
                <a:latin typeface="Times New Roman" pitchFamily="18" charset="0"/>
                <a:cs typeface="Times New Roman" pitchFamily="18" charset="0"/>
              </a:rPr>
              <a:t> –</a:t>
            </a:r>
            <a:r>
              <a:rPr lang="en-US" altLang="ru-RU" sz="2400" i="1" dirty="0">
                <a:latin typeface="Times New Roman" pitchFamily="18" charset="0"/>
                <a:cs typeface="Times New Roman" pitchFamily="18" charset="0"/>
              </a:rPr>
              <a:t> </a:t>
            </a:r>
            <a:r>
              <a:rPr lang="kk-KZ" altLang="ru-RU" sz="2400" dirty="0">
                <a:latin typeface="Times New Roman" pitchFamily="18" charset="0"/>
                <a:cs typeface="Times New Roman" pitchFamily="18" charset="0"/>
              </a:rPr>
              <a:t>биологиялық жүйелердің әртүрлі деңгейлерінде жүретін физикалық және физико-химиялық процестер туралы ғылым</a:t>
            </a:r>
          </a:p>
          <a:p>
            <a:pPr algn="just"/>
            <a:r>
              <a:rPr lang="ru-RU" altLang="ru-RU" sz="2400" b="1" dirty="0" err="1">
                <a:latin typeface="Times New Roman" pitchFamily="18" charset="0"/>
                <a:cs typeface="Times New Roman" pitchFamily="18" charset="0"/>
              </a:rPr>
              <a:t>Биофизиканың</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зерттеу</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нысаны</a:t>
            </a:r>
            <a:r>
              <a:rPr lang="ru-RU" altLang="ru-RU" sz="2400" b="1" dirty="0">
                <a:latin typeface="Times New Roman" pitchFamily="18" charset="0"/>
                <a:cs typeface="Times New Roman" pitchFamily="18" charset="0"/>
              </a:rPr>
              <a:t> </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тірі</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жүйе</a:t>
            </a:r>
            <a:r>
              <a:rPr lang="ru-RU" altLang="ru-RU" sz="2400" dirty="0">
                <a:latin typeface="Times New Roman" pitchFamily="18" charset="0"/>
                <a:cs typeface="Times New Roman" pitchFamily="18" charset="0"/>
              </a:rPr>
              <a:t> (клетка </a:t>
            </a:r>
            <a:r>
              <a:rPr lang="ru-RU" altLang="ru-RU" sz="2400" dirty="0" err="1">
                <a:latin typeface="Times New Roman" pitchFamily="18" charset="0"/>
                <a:cs typeface="Times New Roman" pitchFamily="18" charset="0"/>
              </a:rPr>
              <a:t>бөлшегі</a:t>
            </a:r>
            <a:r>
              <a:rPr lang="ru-RU" altLang="ru-RU" sz="2400" dirty="0">
                <a:latin typeface="Times New Roman" pitchFamily="18" charset="0"/>
                <a:cs typeface="Times New Roman" pitchFamily="18" charset="0"/>
              </a:rPr>
              <a:t>, клетка, </a:t>
            </a:r>
            <a:r>
              <a:rPr lang="ru-RU" altLang="ru-RU" sz="2400" dirty="0" err="1">
                <a:latin typeface="Times New Roman" pitchFamily="18" charset="0"/>
                <a:cs typeface="Times New Roman" pitchFamily="18" charset="0"/>
              </a:rPr>
              <a:t>мүше</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мүшелер</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жүйесі</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тұтас</a:t>
            </a:r>
            <a:r>
              <a:rPr lang="ru-RU" altLang="ru-RU" sz="2400" dirty="0">
                <a:latin typeface="Times New Roman" pitchFamily="18" charset="0"/>
                <a:cs typeface="Times New Roman" pitchFamily="18" charset="0"/>
              </a:rPr>
              <a:t> организм)</a:t>
            </a:r>
          </a:p>
          <a:p>
            <a:pPr>
              <a:buFont typeface="Arial" charset="0"/>
              <a:buNone/>
            </a:pPr>
            <a:endParaRPr lang="ru-RU" altLang="ru-RU" sz="1000" dirty="0">
              <a:latin typeface="Times New Roman" pitchFamily="18" charset="0"/>
            </a:endParaRPr>
          </a:p>
        </p:txBody>
      </p:sp>
      <p:sp>
        <p:nvSpPr>
          <p:cNvPr id="2" name="TextBox 1"/>
          <p:cNvSpPr txBox="1"/>
          <p:nvPr/>
        </p:nvSpPr>
        <p:spPr>
          <a:xfrm>
            <a:off x="443078" y="476672"/>
            <a:ext cx="8379032"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kk-KZ" sz="5400" b="1" dirty="0">
                <a:effectLst>
                  <a:outerShdw blurRad="38100" dist="38100" dir="2700000" algn="tl">
                    <a:srgbClr val="000000">
                      <a:alpha val="43137"/>
                    </a:srgbClr>
                  </a:outerShdw>
                </a:effectLst>
              </a:rPr>
              <a:t>Кіріспе</a:t>
            </a:r>
            <a:endParaRPr lang="ru-R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076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620713"/>
            <a:ext cx="8229600" cy="6121400"/>
          </a:xfrm>
          <a:solidFill>
            <a:schemeClr val="bg1"/>
          </a:solidFill>
        </p:spPr>
        <p:style>
          <a:lnRef idx="1">
            <a:schemeClr val="accent5"/>
          </a:lnRef>
          <a:fillRef idx="2">
            <a:schemeClr val="accent5"/>
          </a:fillRef>
          <a:effectRef idx="1">
            <a:schemeClr val="accent5"/>
          </a:effectRef>
          <a:fontRef idx="minor">
            <a:schemeClr val="dk1"/>
          </a:fontRef>
        </p:style>
        <p:txBody>
          <a:bodyPr rtlCol="0">
            <a:normAutofit/>
          </a:bodyPr>
          <a:lstStyle/>
          <a:p>
            <a:pPr algn="just" fontAlgn="auto">
              <a:spcAft>
                <a:spcPts val="0"/>
              </a:spcAft>
              <a:defRPr/>
            </a:pPr>
            <a:r>
              <a:rPr lang="ru-RU" sz="2800" b="1" dirty="0" err="1">
                <a:solidFill>
                  <a:srgbClr val="003300"/>
                </a:solidFill>
              </a:rPr>
              <a:t>Молекулалық-кинетикалық</a:t>
            </a:r>
            <a:r>
              <a:rPr lang="ru-RU" sz="2800" b="1" dirty="0">
                <a:solidFill>
                  <a:srgbClr val="003300"/>
                </a:solidFill>
              </a:rPr>
              <a:t> теория </a:t>
            </a:r>
            <a:r>
              <a:rPr lang="ru-RU" sz="2800" b="1" dirty="0" err="1">
                <a:solidFill>
                  <a:srgbClr val="003300"/>
                </a:solidFill>
              </a:rPr>
              <a:t>бойынша</a:t>
            </a:r>
            <a:r>
              <a:rPr lang="ru-RU" sz="2800" b="1" dirty="0">
                <a:solidFill>
                  <a:srgbClr val="003300"/>
                </a:solidFill>
              </a:rPr>
              <a:t> </a:t>
            </a:r>
            <a:r>
              <a:rPr lang="ru-RU" sz="2800" b="1" dirty="0" err="1">
                <a:solidFill>
                  <a:srgbClr val="003300"/>
                </a:solidFill>
              </a:rPr>
              <a:t>ішкі</a:t>
            </a:r>
            <a:r>
              <a:rPr lang="ru-RU" sz="2800" b="1" dirty="0">
                <a:solidFill>
                  <a:srgbClr val="003300"/>
                </a:solidFill>
              </a:rPr>
              <a:t> </a:t>
            </a:r>
            <a:r>
              <a:rPr lang="ru-RU" sz="2800" b="1" dirty="0" err="1">
                <a:solidFill>
                  <a:srgbClr val="003300"/>
                </a:solidFill>
              </a:rPr>
              <a:t>энергияның</a:t>
            </a:r>
            <a:r>
              <a:rPr lang="ru-RU" sz="2800" b="1" dirty="0">
                <a:solidFill>
                  <a:srgbClr val="003300"/>
                </a:solidFill>
              </a:rPr>
              <a:t> </a:t>
            </a:r>
            <a:r>
              <a:rPr lang="ru-RU" sz="2800" b="1" dirty="0" err="1">
                <a:solidFill>
                  <a:srgbClr val="003300"/>
                </a:solidFill>
              </a:rPr>
              <a:t>анықтамасы</a:t>
            </a:r>
            <a:r>
              <a:rPr lang="ru-RU" sz="2800" b="1" dirty="0">
                <a:solidFill>
                  <a:srgbClr val="003300"/>
                </a:solidFill>
              </a:rPr>
              <a:t>:</a:t>
            </a:r>
          </a:p>
          <a:p>
            <a:pPr marL="0" indent="0" algn="ctr" fontAlgn="auto">
              <a:spcAft>
                <a:spcPts val="0"/>
              </a:spcAft>
              <a:buFont typeface="Arial" pitchFamily="34" charset="0"/>
              <a:buNone/>
              <a:defRPr/>
            </a:pPr>
            <a:r>
              <a:rPr lang="ru-RU" sz="2400" b="1" i="1" dirty="0" err="1">
                <a:solidFill>
                  <a:schemeClr val="tx1"/>
                </a:solidFill>
                <a:latin typeface="Cambria" panose="02040503050406030204" pitchFamily="18" charset="0"/>
                <a:cs typeface="Arial" panose="020B0604020202020204" pitchFamily="34" charset="0"/>
              </a:rPr>
              <a:t>Макроскопиялық</a:t>
            </a:r>
            <a:r>
              <a:rPr lang="ru-RU" sz="2400" b="1" i="1" dirty="0">
                <a:solidFill>
                  <a:schemeClr val="tx1"/>
                </a:solidFill>
                <a:latin typeface="Cambria" panose="02040503050406030204" pitchFamily="18" charset="0"/>
                <a:cs typeface="Arial" panose="020B0604020202020204" pitchFamily="34" charset="0"/>
              </a:rPr>
              <a:t> </a:t>
            </a:r>
            <a:r>
              <a:rPr lang="ru-RU" sz="2400" b="1" i="1" dirty="0" err="1">
                <a:solidFill>
                  <a:schemeClr val="tx1"/>
                </a:solidFill>
                <a:latin typeface="Cambria" panose="02040503050406030204" pitchFamily="18" charset="0"/>
                <a:cs typeface="Arial" panose="020B0604020202020204" pitchFamily="34" charset="0"/>
              </a:rPr>
              <a:t>дененiң</a:t>
            </a:r>
            <a:r>
              <a:rPr lang="ru-RU" sz="2400" b="1" i="1" dirty="0">
                <a:solidFill>
                  <a:schemeClr val="tx1"/>
                </a:solidFill>
                <a:latin typeface="Cambria" panose="02040503050406030204" pitchFamily="18" charset="0"/>
                <a:cs typeface="Arial" panose="020B0604020202020204" pitchFamily="34" charset="0"/>
              </a:rPr>
              <a:t> </a:t>
            </a:r>
            <a:r>
              <a:rPr lang="ru-RU" sz="2400" b="1" i="1" dirty="0" err="1">
                <a:solidFill>
                  <a:schemeClr val="tx1"/>
                </a:solidFill>
                <a:latin typeface="Cambria" panose="02040503050406030204" pitchFamily="18" charset="0"/>
                <a:cs typeface="Arial" panose="020B0604020202020204" pitchFamily="34" charset="0"/>
              </a:rPr>
              <a:t>iшкi</a:t>
            </a:r>
            <a:r>
              <a:rPr lang="ru-RU" sz="2400" b="1" i="1" dirty="0">
                <a:solidFill>
                  <a:schemeClr val="tx1"/>
                </a:solidFill>
                <a:latin typeface="Cambria" panose="02040503050406030204" pitchFamily="18" charset="0"/>
                <a:cs typeface="Arial" panose="020B0604020202020204" pitchFamily="34" charset="0"/>
              </a:rPr>
              <a:t> </a:t>
            </a:r>
            <a:r>
              <a:rPr lang="ru-RU" sz="2400" b="1" i="1" dirty="0" err="1">
                <a:solidFill>
                  <a:schemeClr val="tx1"/>
                </a:solidFill>
                <a:latin typeface="Cambria" panose="02040503050406030204" pitchFamily="18" charset="0"/>
                <a:cs typeface="Arial" panose="020B0604020202020204" pitchFamily="34" charset="0"/>
              </a:rPr>
              <a:t>энергиясы</a:t>
            </a:r>
            <a:r>
              <a:rPr lang="en-US" sz="2400" b="1" i="1" dirty="0">
                <a:solidFill>
                  <a:schemeClr val="tx1"/>
                </a:solidFill>
                <a:latin typeface="Cambria" panose="02040503050406030204" pitchFamily="18" charset="0"/>
                <a:cs typeface="Arial" panose="020B0604020202020204" pitchFamily="34" charset="0"/>
              </a:rPr>
              <a:t> </a:t>
            </a:r>
            <a:r>
              <a:rPr lang="kk-KZ" sz="2400" i="1" dirty="0">
                <a:solidFill>
                  <a:schemeClr val="tx1"/>
                </a:solidFill>
                <a:latin typeface="Cambria" panose="02040503050406030204" pitchFamily="18" charset="0"/>
                <a:cs typeface="Arial" panose="020B0604020202020204" pitchFamily="34" charset="0"/>
              </a:rPr>
              <a:t>деп денені құрайтын</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барлық</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молекулалардың</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ретсiз</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қозғалыстарының</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кинетикалық</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энергиялары</a:t>
            </a:r>
            <a:r>
              <a:rPr lang="ru-RU" sz="2400" i="1" dirty="0">
                <a:solidFill>
                  <a:schemeClr val="tx1"/>
                </a:solidFill>
                <a:latin typeface="Cambria" panose="02040503050406030204" pitchFamily="18" charset="0"/>
                <a:cs typeface="Arial" panose="020B0604020202020204" pitchFamily="34" charset="0"/>
              </a:rPr>
              <a:t> мен </a:t>
            </a:r>
            <a:r>
              <a:rPr lang="ru-RU" sz="2400" i="1" dirty="0" err="1">
                <a:solidFill>
                  <a:schemeClr val="tx1"/>
                </a:solidFill>
                <a:latin typeface="Cambria" panose="02040503050406030204" pitchFamily="18" charset="0"/>
                <a:cs typeface="Arial" panose="020B0604020202020204" pitchFamily="34" charset="0"/>
              </a:rPr>
              <a:t>олардың</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бiр-бiрiмен</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өзара</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әсерiнiң</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потенциалдық</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энергияларының</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қосындысын</a:t>
            </a:r>
            <a:r>
              <a:rPr lang="ru-RU" sz="2400" i="1" dirty="0">
                <a:solidFill>
                  <a:schemeClr val="tx1"/>
                </a:solidFill>
                <a:latin typeface="Cambria" panose="02040503050406030204" pitchFamily="18" charset="0"/>
                <a:cs typeface="Arial" panose="020B0604020202020204" pitchFamily="34" charset="0"/>
              </a:rPr>
              <a:t> </a:t>
            </a:r>
            <a:r>
              <a:rPr lang="ru-RU" sz="2400" i="1" dirty="0" err="1">
                <a:solidFill>
                  <a:schemeClr val="tx1"/>
                </a:solidFill>
                <a:latin typeface="Cambria" panose="02040503050406030204" pitchFamily="18" charset="0"/>
                <a:cs typeface="Arial" panose="020B0604020202020204" pitchFamily="34" charset="0"/>
              </a:rPr>
              <a:t>айтады</a:t>
            </a:r>
            <a:r>
              <a:rPr lang="ru-RU" sz="2400" i="1" dirty="0">
                <a:solidFill>
                  <a:schemeClr val="tx1"/>
                </a:solidFill>
                <a:latin typeface="Cambria" panose="02040503050406030204" pitchFamily="18" charset="0"/>
                <a:cs typeface="Arial" panose="020B0604020202020204" pitchFamily="34" charset="0"/>
              </a:rPr>
              <a:t>. </a:t>
            </a:r>
          </a:p>
          <a:p>
            <a:pPr fontAlgn="auto">
              <a:spcAft>
                <a:spcPts val="0"/>
              </a:spcAft>
              <a:defRPr/>
            </a:pPr>
            <a:endParaRPr lang="kk-KZ" sz="2400" i="1" dirty="0">
              <a:latin typeface="Cambria" panose="02040503050406030204" pitchFamily="18" charset="0"/>
            </a:endParaRPr>
          </a:p>
        </p:txBody>
      </p:sp>
      <p:pic>
        <p:nvPicPr>
          <p:cNvPr id="15363" name="Picture 2"/>
          <p:cNvPicPr>
            <a:picLocks noChangeAspect="1" noChangeArrowheads="1"/>
          </p:cNvPicPr>
          <p:nvPr/>
        </p:nvPicPr>
        <p:blipFill>
          <a:blip r:embed="rId2" cstate="print"/>
          <a:srcRect/>
          <a:stretch>
            <a:fillRect/>
          </a:stretch>
        </p:blipFill>
        <p:spPr bwMode="auto">
          <a:xfrm>
            <a:off x="1835150" y="3640138"/>
            <a:ext cx="5380038" cy="29892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kk-KZ" b="1" dirty="0">
                <a:solidFill>
                  <a:srgbClr val="FF0000"/>
                </a:solidFill>
                <a:effectLst>
                  <a:outerShdw blurRad="38100" dist="38100" dir="2700000" algn="tl">
                    <a:srgbClr val="000000">
                      <a:alpha val="43137"/>
                    </a:srgbClr>
                  </a:outerShdw>
                </a:effectLst>
              </a:rPr>
              <a:t>Ішкі энергияның белгіленуі және өлшем бірлігі</a:t>
            </a:r>
            <a:endParaRPr lang="ru-RU" b="1" dirty="0">
              <a:solidFill>
                <a:srgbClr val="FF0000"/>
              </a:solidFill>
              <a:effectLst>
                <a:outerShdw blurRad="38100" dist="38100" dir="2700000" algn="tl">
                  <a:srgbClr val="000000">
                    <a:alpha val="43137"/>
                  </a:srgbClr>
                </a:outerShdw>
              </a:effectLst>
            </a:endParaRPr>
          </a:p>
        </p:txBody>
      </p:sp>
      <p:sp>
        <p:nvSpPr>
          <p:cNvPr id="16389" name="Объект 2"/>
          <p:cNvSpPr>
            <a:spLocks noGrp="1"/>
          </p:cNvSpPr>
          <p:nvPr>
            <p:ph idx="1"/>
          </p:nvPr>
        </p:nvSpPr>
        <p:spPr>
          <a:xfrm>
            <a:off x="68263" y="1809750"/>
            <a:ext cx="3636962" cy="1539875"/>
          </a:xfrm>
        </p:spPr>
        <p:txBody>
          <a:bodyPr/>
          <a:lstStyle/>
          <a:p>
            <a:pPr marL="0" indent="0" algn="just">
              <a:buFont typeface="Arial" pitchFamily="34" charset="0"/>
              <a:buNone/>
            </a:pPr>
            <a:r>
              <a:rPr lang="kk-KZ" sz="2400" dirty="0"/>
              <a:t>Ішкі энергияны латын алфавитіндегі </a:t>
            </a:r>
            <a:r>
              <a:rPr lang="en-US" sz="2400" b="1" dirty="0"/>
              <a:t>U</a:t>
            </a:r>
            <a:r>
              <a:rPr lang="en-US" sz="2400" dirty="0"/>
              <a:t> </a:t>
            </a:r>
            <a:r>
              <a:rPr lang="kk-KZ" sz="2400" dirty="0"/>
              <a:t>әрпімен белгілейді.</a:t>
            </a:r>
            <a:endParaRPr lang="ru-RU" sz="2400" dirty="0"/>
          </a:p>
        </p:txBody>
      </p:sp>
      <p:sp>
        <p:nvSpPr>
          <p:cNvPr id="4" name="Прямоугольник 3"/>
          <p:cNvSpPr/>
          <p:nvPr/>
        </p:nvSpPr>
        <p:spPr>
          <a:xfrm>
            <a:off x="2489670" y="2579872"/>
            <a:ext cx="1005403" cy="144655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8800" b="1" spc="50" dirty="0">
                <a:ln w="11430"/>
                <a:gradFill>
                  <a:gsLst>
                    <a:gs pos="25000">
                      <a:schemeClr val="accent2">
                        <a:satMod val="155000"/>
                      </a:schemeClr>
                    </a:gs>
                    <a:gs pos="100000">
                      <a:schemeClr val="accent2">
                        <a:shade val="45000"/>
                        <a:satMod val="165000"/>
                      </a:schemeClr>
                    </a:gs>
                  </a:gsLst>
                  <a:lin ang="5400000"/>
                </a:gradFill>
                <a:latin typeface="+mn-lt"/>
              </a:rPr>
              <a:t>U</a:t>
            </a:r>
            <a:endParaRPr lang="ru-RU" sz="8800" b="1" spc="50" dirty="0">
              <a:ln w="11430"/>
              <a:gradFill>
                <a:gsLst>
                  <a:gs pos="25000">
                    <a:schemeClr val="accent2">
                      <a:satMod val="155000"/>
                    </a:schemeClr>
                  </a:gs>
                  <a:gs pos="100000">
                    <a:schemeClr val="accent2">
                      <a:shade val="45000"/>
                      <a:satMod val="165000"/>
                    </a:schemeClr>
                  </a:gs>
                </a:gsLst>
                <a:lin ang="5400000"/>
              </a:gradFill>
              <a:latin typeface="+mn-lt"/>
            </a:endParaRPr>
          </a:p>
        </p:txBody>
      </p:sp>
      <p:sp>
        <p:nvSpPr>
          <p:cNvPr id="16391" name="TextBox 4"/>
          <p:cNvSpPr txBox="1">
            <a:spLocks noChangeArrowheads="1"/>
          </p:cNvSpPr>
          <p:nvPr/>
        </p:nvSpPr>
        <p:spPr bwMode="auto">
          <a:xfrm>
            <a:off x="0" y="3917950"/>
            <a:ext cx="3228975" cy="831850"/>
          </a:xfrm>
          <a:prstGeom prst="rect">
            <a:avLst/>
          </a:prstGeom>
          <a:noFill/>
          <a:ln w="9525">
            <a:noFill/>
            <a:miter lim="800000"/>
            <a:headEnd/>
            <a:tailEnd/>
          </a:ln>
        </p:spPr>
        <p:txBody>
          <a:bodyPr>
            <a:spAutoFit/>
          </a:bodyPr>
          <a:lstStyle/>
          <a:p>
            <a:r>
              <a:rPr lang="kk-KZ" sz="2400">
                <a:latin typeface="Times New Roman" pitchFamily="18" charset="0"/>
              </a:rPr>
              <a:t>Ішкі энергияның өлшем бірдігі: </a:t>
            </a:r>
          </a:p>
        </p:txBody>
      </p:sp>
      <p:sp>
        <p:nvSpPr>
          <p:cNvPr id="6" name="Прямоугольник 5"/>
          <p:cNvSpPr/>
          <p:nvPr/>
        </p:nvSpPr>
        <p:spPr>
          <a:xfrm>
            <a:off x="1886887" y="4460143"/>
            <a:ext cx="1800045"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kk-KZ" sz="3600" b="1" spc="50" dirty="0">
                <a:ln w="11430"/>
                <a:gradFill>
                  <a:gsLst>
                    <a:gs pos="25000">
                      <a:schemeClr val="accent2">
                        <a:satMod val="155000"/>
                      </a:schemeClr>
                    </a:gs>
                    <a:gs pos="100000">
                      <a:schemeClr val="accent2">
                        <a:shade val="45000"/>
                        <a:satMod val="165000"/>
                      </a:schemeClr>
                    </a:gs>
                  </a:gsLst>
                  <a:lin ang="5400000"/>
                </a:gradFill>
                <a:latin typeface="+mn-lt"/>
              </a:rPr>
              <a:t>Джоуль</a:t>
            </a:r>
            <a:endParaRPr lang="ru-RU" sz="3600" b="1" spc="50" dirty="0">
              <a:ln w="11430"/>
              <a:gradFill>
                <a:gsLst>
                  <a:gs pos="25000">
                    <a:schemeClr val="accent2">
                      <a:satMod val="155000"/>
                    </a:schemeClr>
                  </a:gs>
                  <a:gs pos="100000">
                    <a:schemeClr val="accent2">
                      <a:shade val="45000"/>
                      <a:satMod val="165000"/>
                    </a:schemeClr>
                  </a:gs>
                </a:gsLst>
                <a:lin ang="5400000"/>
              </a:gradFill>
              <a:latin typeface="+mn-lt"/>
            </a:endParaRPr>
          </a:p>
        </p:txBody>
      </p:sp>
      <p:sp>
        <p:nvSpPr>
          <p:cNvPr id="7" name="Прямоугольник 6"/>
          <p:cNvSpPr/>
          <p:nvPr/>
        </p:nvSpPr>
        <p:spPr>
          <a:xfrm>
            <a:off x="371070" y="5081549"/>
            <a:ext cx="1646605"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8000" b="1" spc="50" dirty="0">
                <a:ln w="11430"/>
                <a:gradFill>
                  <a:gsLst>
                    <a:gs pos="25000">
                      <a:schemeClr val="accent2">
                        <a:satMod val="155000"/>
                      </a:schemeClr>
                    </a:gs>
                    <a:gs pos="100000">
                      <a:schemeClr val="accent2">
                        <a:shade val="45000"/>
                        <a:satMod val="165000"/>
                      </a:schemeClr>
                    </a:gs>
                  </a:gsLst>
                  <a:lin ang="5400000"/>
                </a:gradFill>
                <a:latin typeface="+mn-lt"/>
              </a:rPr>
              <a:t>Дж</a:t>
            </a:r>
          </a:p>
        </p:txBody>
      </p:sp>
      <p:sp>
        <p:nvSpPr>
          <p:cNvPr id="16394" name="TextBox 8"/>
          <p:cNvSpPr txBox="1">
            <a:spLocks noChangeArrowheads="1"/>
          </p:cNvSpPr>
          <p:nvPr/>
        </p:nvSpPr>
        <p:spPr bwMode="auto">
          <a:xfrm>
            <a:off x="4572000" y="1749425"/>
            <a:ext cx="4464050" cy="830263"/>
          </a:xfrm>
          <a:prstGeom prst="rect">
            <a:avLst/>
          </a:prstGeom>
          <a:noFill/>
          <a:ln w="9525">
            <a:noFill/>
            <a:miter lim="800000"/>
            <a:headEnd/>
            <a:tailEnd/>
          </a:ln>
        </p:spPr>
        <p:txBody>
          <a:bodyPr>
            <a:spAutoFit/>
          </a:bodyPr>
          <a:lstStyle/>
          <a:p>
            <a:r>
              <a:rPr lang="kk-KZ" sz="2400">
                <a:latin typeface="Times New Roman" pitchFamily="18" charset="0"/>
              </a:rPr>
              <a:t>Ішкі энергияның математикалық өрнегі:</a:t>
            </a:r>
            <a:endParaRPr lang="ru-RU" sz="2400">
              <a:latin typeface="Times New Roman" pitchFamily="18" charset="0"/>
            </a:endParaRPr>
          </a:p>
        </p:txBody>
      </p:sp>
      <p:sp>
        <p:nvSpPr>
          <p:cNvPr id="12" name="Прямоугольник 11"/>
          <p:cNvSpPr/>
          <p:nvPr/>
        </p:nvSpPr>
        <p:spPr>
          <a:xfrm>
            <a:off x="4402510" y="2506045"/>
            <a:ext cx="4673074"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7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U = E</a:t>
            </a:r>
            <a:r>
              <a:rPr lang="ru-RU" sz="7200" b="1" i="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к</a:t>
            </a:r>
            <a:r>
              <a:rPr lang="en-US" sz="7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 E</a:t>
            </a:r>
            <a:r>
              <a:rPr lang="ru-RU" sz="7200" b="1" i="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a:t>
            </a:r>
            <a:endParaRPr lang="ru-RU" sz="7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13" name="Прямоугольник 12"/>
          <p:cNvSpPr/>
          <p:nvPr/>
        </p:nvSpPr>
        <p:spPr>
          <a:xfrm>
            <a:off x="4283968" y="4419556"/>
            <a:ext cx="1008112" cy="92333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E</a:t>
            </a:r>
            <a:r>
              <a:rPr lang="ru-RU" sz="5400" b="1" i="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к</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16397" name="TextBox 13"/>
          <p:cNvSpPr txBox="1">
            <a:spLocks noChangeArrowheads="1"/>
          </p:cNvSpPr>
          <p:nvPr/>
        </p:nvSpPr>
        <p:spPr bwMode="auto">
          <a:xfrm>
            <a:off x="4371975" y="3948113"/>
            <a:ext cx="1481138" cy="461962"/>
          </a:xfrm>
          <a:prstGeom prst="rect">
            <a:avLst/>
          </a:prstGeom>
          <a:noFill/>
          <a:ln w="9525">
            <a:noFill/>
            <a:miter lim="800000"/>
            <a:headEnd/>
            <a:tailEnd/>
          </a:ln>
        </p:spPr>
        <p:txBody>
          <a:bodyPr wrap="none">
            <a:spAutoFit/>
          </a:bodyPr>
          <a:lstStyle/>
          <a:p>
            <a:r>
              <a:rPr lang="kk-KZ" sz="2400">
                <a:latin typeface="Times New Roman" pitchFamily="18" charset="0"/>
              </a:rPr>
              <a:t>Мұндағы,</a:t>
            </a:r>
            <a:endParaRPr lang="ru-RU" sz="2400">
              <a:latin typeface="Times New Roman" pitchFamily="18" charset="0"/>
            </a:endParaRPr>
          </a:p>
        </p:txBody>
      </p:sp>
      <p:sp>
        <p:nvSpPr>
          <p:cNvPr id="15" name="Прямоугольник 14"/>
          <p:cNvSpPr/>
          <p:nvPr/>
        </p:nvSpPr>
        <p:spPr>
          <a:xfrm>
            <a:off x="3482249" y="5517232"/>
            <a:ext cx="902812" cy="92333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E</a:t>
            </a:r>
            <a:r>
              <a:rPr lang="ru-RU" sz="5400" b="1" i="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a:t>
            </a:r>
            <a:endParaRPr lang="ru-RU"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16399" name="TextBox 15"/>
          <p:cNvSpPr txBox="1">
            <a:spLocks noChangeArrowheads="1"/>
          </p:cNvSpPr>
          <p:nvPr/>
        </p:nvSpPr>
        <p:spPr bwMode="auto">
          <a:xfrm>
            <a:off x="5292725" y="4502150"/>
            <a:ext cx="3851275" cy="1200150"/>
          </a:xfrm>
          <a:prstGeom prst="rect">
            <a:avLst/>
          </a:prstGeom>
          <a:noFill/>
          <a:ln w="9525">
            <a:noFill/>
            <a:miter lim="800000"/>
            <a:headEnd/>
            <a:tailEnd/>
          </a:ln>
        </p:spPr>
        <p:txBody>
          <a:bodyPr>
            <a:spAutoFit/>
          </a:bodyPr>
          <a:lstStyle/>
          <a:p>
            <a:r>
              <a:rPr lang="kk-KZ" sz="2400">
                <a:latin typeface="Times New Roman" pitchFamily="18" charset="0"/>
              </a:rPr>
              <a:t> – барлық молекулалардың жалпы кинетикалық энергиясы;</a:t>
            </a:r>
            <a:endParaRPr lang="ru-RU" sz="2400">
              <a:latin typeface="Times New Roman" pitchFamily="18" charset="0"/>
            </a:endParaRPr>
          </a:p>
        </p:txBody>
      </p:sp>
      <p:sp>
        <p:nvSpPr>
          <p:cNvPr id="16400" name="Прямоугольник 16"/>
          <p:cNvSpPr>
            <a:spLocks noChangeArrowheads="1"/>
          </p:cNvSpPr>
          <p:nvPr/>
        </p:nvSpPr>
        <p:spPr bwMode="auto">
          <a:xfrm>
            <a:off x="4402138" y="5711825"/>
            <a:ext cx="4708525" cy="830263"/>
          </a:xfrm>
          <a:prstGeom prst="rect">
            <a:avLst/>
          </a:prstGeom>
          <a:noFill/>
          <a:ln w="9525">
            <a:noFill/>
            <a:miter lim="800000"/>
            <a:headEnd/>
            <a:tailEnd/>
          </a:ln>
        </p:spPr>
        <p:txBody>
          <a:bodyPr>
            <a:spAutoFit/>
          </a:bodyPr>
          <a:lstStyle/>
          <a:p>
            <a:r>
              <a:rPr lang="kk-KZ" sz="2400">
                <a:latin typeface="Times New Roman" pitchFamily="18" charset="0"/>
              </a:rPr>
              <a:t> – барлық молекулалардың жалпы потенциалдық энергиясы.</a:t>
            </a:r>
            <a:endParaRPr lang="ru-RU" sz="2400">
              <a:latin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bwMode="auto">
          <a:xfrm>
            <a:off x="500063" y="4429125"/>
            <a:ext cx="3571875" cy="2000250"/>
          </a:xfrm>
          <a:prstGeom prst="rect">
            <a:avLst/>
          </a:prstGeom>
          <a:solidFill>
            <a:schemeClr val="bg1"/>
          </a:solidFill>
          <a:ln w="38100">
            <a:solidFill>
              <a:srgbClr val="800000"/>
            </a:solidFill>
            <a:miter lim="800000"/>
            <a:headEnd/>
            <a:tailEnd/>
          </a:ln>
        </p:spPr>
        <p:txBody>
          <a:bodyPr anchor="ctr"/>
          <a:lstStyle/>
          <a:p>
            <a:pPr algn="ctr" eaLnBrk="0" fontAlgn="auto" hangingPunct="0">
              <a:spcBef>
                <a:spcPts val="0"/>
              </a:spcBef>
              <a:spcAft>
                <a:spcPts val="0"/>
              </a:spcAft>
              <a:defRPr/>
            </a:pPr>
            <a:r>
              <a:rPr lang="ru-RU" sz="2800" b="1" dirty="0" err="1">
                <a:solidFill>
                  <a:srgbClr val="002060"/>
                </a:solidFill>
                <a:ea typeface="+mj-ea"/>
                <a:cs typeface="Arial" pitchFamily="34" charset="0"/>
              </a:rPr>
              <a:t>Е</a:t>
            </a:r>
            <a:r>
              <a:rPr lang="ru-RU" b="1" dirty="0" err="1">
                <a:solidFill>
                  <a:srgbClr val="002060"/>
                </a:solidFill>
                <a:ea typeface="+mj-ea"/>
                <a:cs typeface="Arial" pitchFamily="34" charset="0"/>
              </a:rPr>
              <a:t>п</a:t>
            </a:r>
            <a:r>
              <a:rPr lang="ru-RU" sz="2400" b="1" dirty="0">
                <a:solidFill>
                  <a:srgbClr val="002060"/>
                </a:solidFill>
                <a:ea typeface="+mj-ea"/>
                <a:cs typeface="Arial" pitchFamily="34" charset="0"/>
              </a:rPr>
              <a:t>  </a:t>
            </a:r>
            <a:r>
              <a:rPr lang="ru-RU" sz="2400" b="1" dirty="0" err="1">
                <a:solidFill>
                  <a:srgbClr val="C00000"/>
                </a:solidFill>
                <a:ea typeface="+mj-ea"/>
                <a:cs typeface="Arial" pitchFamily="34" charset="0"/>
              </a:rPr>
              <a:t>молекулалар</a:t>
            </a:r>
            <a:r>
              <a:rPr lang="ru-RU" sz="2400" b="1" dirty="0">
                <a:solidFill>
                  <a:srgbClr val="C00000"/>
                </a:solidFill>
                <a:ea typeface="+mj-ea"/>
                <a:cs typeface="Arial" pitchFamily="34" charset="0"/>
              </a:rPr>
              <a:t> </a:t>
            </a:r>
            <a:r>
              <a:rPr lang="ru-RU" sz="2400" b="1" dirty="0" err="1">
                <a:solidFill>
                  <a:srgbClr val="C00000"/>
                </a:solidFill>
                <a:ea typeface="+mj-ea"/>
                <a:cs typeface="Arial" pitchFamily="34" charset="0"/>
              </a:rPr>
              <a:t>арасындағы</a:t>
            </a:r>
            <a:r>
              <a:rPr lang="ru-RU" sz="2400" b="1" dirty="0">
                <a:solidFill>
                  <a:srgbClr val="C00000"/>
                </a:solidFill>
                <a:ea typeface="+mj-ea"/>
                <a:cs typeface="Arial" pitchFamily="34" charset="0"/>
              </a:rPr>
              <a:t> ара-</a:t>
            </a:r>
            <a:r>
              <a:rPr lang="ru-RU" sz="2400" b="1" dirty="0" err="1">
                <a:solidFill>
                  <a:srgbClr val="C00000"/>
                </a:solidFill>
                <a:ea typeface="+mj-ea"/>
                <a:cs typeface="Arial" pitchFamily="34" charset="0"/>
              </a:rPr>
              <a:t>қашықтыққа</a:t>
            </a:r>
            <a:r>
              <a:rPr lang="ru-RU" sz="2400" b="1" dirty="0">
                <a:solidFill>
                  <a:srgbClr val="C00000"/>
                </a:solidFill>
                <a:ea typeface="+mj-ea"/>
                <a:cs typeface="Arial" pitchFamily="34" charset="0"/>
              </a:rPr>
              <a:t> </a:t>
            </a:r>
            <a:r>
              <a:rPr lang="ru-RU" sz="2400" b="1" dirty="0" err="1">
                <a:solidFill>
                  <a:srgbClr val="002060"/>
                </a:solidFill>
                <a:ea typeface="+mj-ea"/>
                <a:cs typeface="Arial" pitchFamily="34" charset="0"/>
              </a:rPr>
              <a:t>тәуелді</a:t>
            </a:r>
            <a:r>
              <a:rPr lang="ru-RU" sz="2400" b="1" dirty="0">
                <a:solidFill>
                  <a:srgbClr val="002060"/>
                </a:solidFill>
                <a:ea typeface="+mj-ea"/>
                <a:cs typeface="Arial" pitchFamily="34" charset="0"/>
              </a:rPr>
              <a:t> ( </a:t>
            </a:r>
            <a:r>
              <a:rPr lang="ru-RU" sz="2400" b="1" dirty="0" err="1">
                <a:solidFill>
                  <a:srgbClr val="002060"/>
                </a:solidFill>
                <a:ea typeface="+mj-ea"/>
                <a:cs typeface="Arial" pitchFamily="34" charset="0"/>
              </a:rPr>
              <a:t>заттың</a:t>
            </a:r>
            <a:r>
              <a:rPr lang="ru-RU" sz="2400" b="1" dirty="0">
                <a:solidFill>
                  <a:srgbClr val="002060"/>
                </a:solidFill>
                <a:ea typeface="+mj-ea"/>
                <a:cs typeface="Arial" pitchFamily="34" charset="0"/>
              </a:rPr>
              <a:t> </a:t>
            </a:r>
            <a:r>
              <a:rPr lang="ru-RU" sz="2400" b="1" dirty="0" err="1">
                <a:solidFill>
                  <a:srgbClr val="002060"/>
                </a:solidFill>
                <a:ea typeface="+mj-ea"/>
                <a:cs typeface="Arial" pitchFamily="34" charset="0"/>
              </a:rPr>
              <a:t>агрегаттық</a:t>
            </a:r>
            <a:r>
              <a:rPr lang="ru-RU" sz="2400" b="1" dirty="0">
                <a:solidFill>
                  <a:srgbClr val="002060"/>
                </a:solidFill>
                <a:ea typeface="+mj-ea"/>
                <a:cs typeface="Arial" pitchFamily="34" charset="0"/>
              </a:rPr>
              <a:t> </a:t>
            </a:r>
            <a:r>
              <a:rPr lang="ru-RU" sz="2400" b="1" dirty="0" err="1">
                <a:solidFill>
                  <a:srgbClr val="002060"/>
                </a:solidFill>
                <a:ea typeface="+mj-ea"/>
                <a:cs typeface="Arial" pitchFamily="34" charset="0"/>
              </a:rPr>
              <a:t>күйіне</a:t>
            </a:r>
            <a:r>
              <a:rPr lang="ru-RU" sz="2400" b="1" dirty="0">
                <a:solidFill>
                  <a:srgbClr val="002060"/>
                </a:solidFill>
                <a:ea typeface="+mj-ea"/>
                <a:cs typeface="Arial" pitchFamily="34" charset="0"/>
              </a:rPr>
              <a:t>)</a:t>
            </a:r>
          </a:p>
        </p:txBody>
      </p:sp>
      <p:sp>
        <p:nvSpPr>
          <p:cNvPr id="10" name="Заголовок 1"/>
          <p:cNvSpPr txBox="1">
            <a:spLocks/>
          </p:cNvSpPr>
          <p:nvPr/>
        </p:nvSpPr>
        <p:spPr bwMode="auto">
          <a:xfrm>
            <a:off x="5143500" y="2000250"/>
            <a:ext cx="3643313" cy="2143125"/>
          </a:xfrm>
          <a:prstGeom prst="rect">
            <a:avLst/>
          </a:prstGeom>
          <a:solidFill>
            <a:schemeClr val="bg1"/>
          </a:solidFill>
          <a:ln w="38100">
            <a:solidFill>
              <a:srgbClr val="800000"/>
            </a:solidFill>
            <a:miter lim="800000"/>
            <a:headEnd/>
            <a:tailEnd/>
          </a:ln>
        </p:spPr>
        <p:txBody>
          <a:bodyPr anchor="ctr"/>
          <a:lstStyle/>
          <a:p>
            <a:pPr algn="ctr"/>
            <a:r>
              <a:rPr lang="ru-RU" altLang="ru-RU" sz="2400" b="1">
                <a:solidFill>
                  <a:srgbClr val="C00000"/>
                </a:solidFill>
                <a:latin typeface="Calibri" pitchFamily="34" charset="0"/>
              </a:rPr>
              <a:t>Молекулалардың</a:t>
            </a:r>
            <a:r>
              <a:rPr lang="ru-RU" altLang="ru-RU" sz="2400" b="1">
                <a:solidFill>
                  <a:srgbClr val="002060"/>
                </a:solidFill>
                <a:latin typeface="Calibri" pitchFamily="34" charset="0"/>
              </a:rPr>
              <a:t> </a:t>
            </a:r>
            <a:r>
              <a:rPr lang="ru-RU" altLang="ru-RU" sz="2400" b="1">
                <a:solidFill>
                  <a:srgbClr val="C00000"/>
                </a:solidFill>
                <a:latin typeface="Calibri" pitchFamily="34" charset="0"/>
              </a:rPr>
              <a:t>кинетикалық </a:t>
            </a:r>
            <a:r>
              <a:rPr lang="ru-RU" altLang="ru-RU" sz="2400" b="1">
                <a:solidFill>
                  <a:srgbClr val="002060"/>
                </a:solidFill>
                <a:latin typeface="Calibri" pitchFamily="34" charset="0"/>
              </a:rPr>
              <a:t>энергиясы болады, себебі олар </a:t>
            </a:r>
            <a:r>
              <a:rPr lang="ru-RU" altLang="ru-RU" sz="2400" b="1">
                <a:solidFill>
                  <a:srgbClr val="C00000"/>
                </a:solidFill>
                <a:latin typeface="Calibri" pitchFamily="34" charset="0"/>
              </a:rPr>
              <a:t>үздіксіз қозғалыста болады. </a:t>
            </a:r>
            <a:endParaRPr lang="ru-RU" altLang="ru-RU" sz="2400" b="1">
              <a:solidFill>
                <a:srgbClr val="002060"/>
              </a:solidFill>
              <a:latin typeface="Calibri" pitchFamily="34" charset="0"/>
            </a:endParaRPr>
          </a:p>
        </p:txBody>
      </p:sp>
      <p:sp>
        <p:nvSpPr>
          <p:cNvPr id="12" name="Заголовок 1"/>
          <p:cNvSpPr txBox="1">
            <a:spLocks/>
          </p:cNvSpPr>
          <p:nvPr/>
        </p:nvSpPr>
        <p:spPr bwMode="auto">
          <a:xfrm>
            <a:off x="500063" y="2000250"/>
            <a:ext cx="3571875" cy="2143125"/>
          </a:xfrm>
          <a:prstGeom prst="rect">
            <a:avLst/>
          </a:prstGeom>
          <a:solidFill>
            <a:schemeClr val="bg1"/>
          </a:solidFill>
          <a:ln w="38100">
            <a:solidFill>
              <a:srgbClr val="800000"/>
            </a:solidFill>
            <a:miter lim="800000"/>
            <a:headEnd/>
            <a:tailEnd/>
          </a:ln>
        </p:spPr>
        <p:txBody>
          <a:bodyPr anchor="ctr"/>
          <a:lstStyle/>
          <a:p>
            <a:pPr algn="ctr" eaLnBrk="0" hangingPunct="0"/>
            <a:r>
              <a:rPr lang="ru-RU" altLang="ru-RU" sz="2400" b="1">
                <a:solidFill>
                  <a:srgbClr val="C00000"/>
                </a:solidFill>
                <a:latin typeface="Calibri" pitchFamily="34" charset="0"/>
                <a:cs typeface="Arial" pitchFamily="34" charset="0"/>
              </a:rPr>
              <a:t>Молекулалардың</a:t>
            </a:r>
            <a:r>
              <a:rPr lang="ru-RU" altLang="ru-RU" sz="2400" b="1">
                <a:solidFill>
                  <a:srgbClr val="002060"/>
                </a:solidFill>
                <a:latin typeface="Calibri" pitchFamily="34" charset="0"/>
                <a:cs typeface="Arial" pitchFamily="34" charset="0"/>
              </a:rPr>
              <a:t> </a:t>
            </a:r>
            <a:r>
              <a:rPr lang="ru-RU" altLang="ru-RU" sz="2400" b="1">
                <a:solidFill>
                  <a:srgbClr val="C00000"/>
                </a:solidFill>
                <a:latin typeface="Calibri" pitchFamily="34" charset="0"/>
                <a:cs typeface="Arial" pitchFamily="34" charset="0"/>
              </a:rPr>
              <a:t>потенциалдық </a:t>
            </a:r>
            <a:r>
              <a:rPr lang="ru-RU" altLang="ru-RU" sz="2400" b="1">
                <a:solidFill>
                  <a:srgbClr val="002060"/>
                </a:solidFill>
                <a:latin typeface="Calibri" pitchFamily="34" charset="0"/>
                <a:cs typeface="Arial" pitchFamily="34" charset="0"/>
              </a:rPr>
              <a:t>энергиясы болады, себебі олар </a:t>
            </a:r>
            <a:r>
              <a:rPr lang="ru-RU" altLang="ru-RU" sz="2400" b="1">
                <a:solidFill>
                  <a:srgbClr val="C00000"/>
                </a:solidFill>
                <a:latin typeface="Calibri" pitchFamily="34" charset="0"/>
                <a:cs typeface="Arial" pitchFamily="34" charset="0"/>
              </a:rPr>
              <a:t>өзара әсерлеседі. </a:t>
            </a:r>
            <a:endParaRPr lang="ru-RU" altLang="ru-RU" sz="2400" b="1">
              <a:solidFill>
                <a:srgbClr val="002060"/>
              </a:solidFill>
              <a:latin typeface="Calibri" pitchFamily="34" charset="0"/>
              <a:cs typeface="Arial" pitchFamily="34" charset="0"/>
            </a:endParaRPr>
          </a:p>
        </p:txBody>
      </p:sp>
      <p:sp>
        <p:nvSpPr>
          <p:cNvPr id="14" name="Заголовок 1"/>
          <p:cNvSpPr txBox="1">
            <a:spLocks/>
          </p:cNvSpPr>
          <p:nvPr/>
        </p:nvSpPr>
        <p:spPr bwMode="auto">
          <a:xfrm>
            <a:off x="357188" y="115888"/>
            <a:ext cx="8607425" cy="1728787"/>
          </a:xfrm>
          <a:prstGeom prst="rect">
            <a:avLst/>
          </a:prstGeom>
          <a:solidFill>
            <a:schemeClr val="bg1"/>
          </a:solidFill>
          <a:ln w="50800">
            <a:solidFill>
              <a:srgbClr val="FFC000"/>
            </a:solidFill>
            <a:miter lim="800000"/>
            <a:headEnd/>
            <a:tailEnd/>
          </a:ln>
        </p:spPr>
        <p:txBody>
          <a:bodyPr anchor="ctr"/>
          <a:lstStyle/>
          <a:p>
            <a:pPr algn="ctr" eaLnBrk="0" fontAlgn="auto" hangingPunct="0">
              <a:spcBef>
                <a:spcPts val="0"/>
              </a:spcBef>
              <a:spcAft>
                <a:spcPts val="0"/>
              </a:spcAft>
              <a:defRPr/>
            </a:pPr>
            <a:r>
              <a:rPr lang="ru-RU" sz="4400" b="1" i="1" dirty="0" err="1">
                <a:solidFill>
                  <a:srgbClr val="C00000"/>
                </a:solidFill>
                <a:latin typeface="+mj-lt"/>
                <a:ea typeface="+mj-ea"/>
                <a:cs typeface="+mj-cs"/>
              </a:rPr>
              <a:t>Дененің</a:t>
            </a:r>
            <a:r>
              <a:rPr lang="ru-RU" sz="4400" b="1" i="1" dirty="0">
                <a:solidFill>
                  <a:srgbClr val="C00000"/>
                </a:solidFill>
                <a:latin typeface="+mj-lt"/>
                <a:ea typeface="+mj-ea"/>
                <a:cs typeface="+mj-cs"/>
              </a:rPr>
              <a:t> </a:t>
            </a:r>
            <a:r>
              <a:rPr lang="ru-RU" sz="4400" b="1" i="1" dirty="0" err="1">
                <a:solidFill>
                  <a:srgbClr val="C00000"/>
                </a:solidFill>
                <a:latin typeface="+mj-lt"/>
                <a:ea typeface="+mj-ea"/>
                <a:cs typeface="+mj-cs"/>
              </a:rPr>
              <a:t>ішкі</a:t>
            </a:r>
            <a:r>
              <a:rPr lang="ru-RU" sz="4400" b="1" i="1" dirty="0">
                <a:solidFill>
                  <a:srgbClr val="C00000"/>
                </a:solidFill>
                <a:latin typeface="+mj-lt"/>
                <a:ea typeface="+mj-ea"/>
                <a:cs typeface="+mj-cs"/>
              </a:rPr>
              <a:t> </a:t>
            </a:r>
            <a:r>
              <a:rPr lang="ru-RU" sz="4400" b="1" i="1" dirty="0" err="1">
                <a:solidFill>
                  <a:srgbClr val="C00000"/>
                </a:solidFill>
                <a:latin typeface="+mj-lt"/>
                <a:ea typeface="+mj-ea"/>
                <a:cs typeface="+mj-cs"/>
              </a:rPr>
              <a:t>энергиясы</a:t>
            </a:r>
            <a:endParaRPr lang="ru-RU" sz="4400" b="1" i="1" dirty="0">
              <a:solidFill>
                <a:srgbClr val="C00000"/>
              </a:solidFill>
              <a:latin typeface="+mj-lt"/>
              <a:ea typeface="+mj-ea"/>
              <a:cs typeface="+mj-cs"/>
            </a:endParaRPr>
          </a:p>
          <a:p>
            <a:pPr algn="r" eaLnBrk="0" fontAlgn="auto" hangingPunct="0">
              <a:spcBef>
                <a:spcPts val="0"/>
              </a:spcBef>
              <a:spcAft>
                <a:spcPts val="0"/>
              </a:spcAft>
              <a:defRPr/>
            </a:pPr>
            <a:r>
              <a:rPr lang="en-US" sz="4400" b="1" i="1" dirty="0">
                <a:solidFill>
                  <a:srgbClr val="C00000"/>
                </a:solidFill>
                <a:latin typeface="+mj-lt"/>
                <a:ea typeface="+mj-ea"/>
                <a:cs typeface="+mj-cs"/>
              </a:rPr>
              <a:t>U</a:t>
            </a:r>
            <a:r>
              <a:rPr lang="ru-RU" sz="4400" b="1" i="1" dirty="0">
                <a:solidFill>
                  <a:srgbClr val="C00000"/>
                </a:solidFill>
                <a:latin typeface="+mj-lt"/>
                <a:ea typeface="+mj-ea"/>
                <a:cs typeface="+mj-cs"/>
              </a:rPr>
              <a:t> = </a:t>
            </a:r>
            <a:r>
              <a:rPr lang="ru-RU" sz="4800" b="1" i="1" dirty="0" err="1">
                <a:solidFill>
                  <a:srgbClr val="C00000"/>
                </a:solidFill>
                <a:latin typeface="+mj-lt"/>
                <a:ea typeface="+mj-ea"/>
                <a:cs typeface="+mj-cs"/>
              </a:rPr>
              <a:t>Е</a:t>
            </a:r>
            <a:r>
              <a:rPr lang="ru-RU" sz="4000" b="1" i="1" baseline="-25000" dirty="0" err="1">
                <a:solidFill>
                  <a:srgbClr val="C00000"/>
                </a:solidFill>
                <a:latin typeface="+mj-lt"/>
                <a:ea typeface="+mj-ea"/>
                <a:cs typeface="+mj-cs"/>
              </a:rPr>
              <a:t>п</a:t>
            </a:r>
            <a:r>
              <a:rPr lang="ru-RU" sz="4800" b="1" i="1" dirty="0">
                <a:solidFill>
                  <a:srgbClr val="C00000"/>
                </a:solidFill>
                <a:latin typeface="+mj-lt"/>
                <a:ea typeface="+mj-ea"/>
                <a:cs typeface="+mj-cs"/>
              </a:rPr>
              <a:t> + </a:t>
            </a:r>
            <a:r>
              <a:rPr lang="ru-RU" sz="4800" b="1" i="1" dirty="0" err="1">
                <a:solidFill>
                  <a:srgbClr val="C00000"/>
                </a:solidFill>
                <a:latin typeface="+mj-lt"/>
                <a:ea typeface="+mj-ea"/>
                <a:cs typeface="+mj-cs"/>
              </a:rPr>
              <a:t>Е</a:t>
            </a:r>
            <a:r>
              <a:rPr lang="ru-RU" sz="4000" b="1" i="1" baseline="-25000" dirty="0" err="1">
                <a:solidFill>
                  <a:srgbClr val="C00000"/>
                </a:solidFill>
                <a:latin typeface="+mj-lt"/>
                <a:ea typeface="+mj-ea"/>
                <a:cs typeface="+mj-cs"/>
              </a:rPr>
              <a:t>к</a:t>
            </a:r>
            <a:r>
              <a:rPr lang="ru-RU" sz="4800" b="1" i="1" dirty="0">
                <a:solidFill>
                  <a:srgbClr val="C00000"/>
                </a:solidFill>
                <a:latin typeface="+mj-lt"/>
                <a:ea typeface="+mj-ea"/>
                <a:cs typeface="+mj-cs"/>
              </a:rPr>
              <a:t> </a:t>
            </a:r>
            <a:r>
              <a:rPr lang="ru-RU" sz="2400" b="1" i="1" dirty="0" err="1">
                <a:solidFill>
                  <a:srgbClr val="C00000"/>
                </a:solidFill>
                <a:latin typeface="+mj-lt"/>
                <a:ea typeface="+mj-ea"/>
                <a:cs typeface="+mj-cs"/>
              </a:rPr>
              <a:t>денедегі</a:t>
            </a:r>
            <a:r>
              <a:rPr lang="ru-RU" sz="2400" b="1" i="1" dirty="0">
                <a:solidFill>
                  <a:srgbClr val="C00000"/>
                </a:solidFill>
                <a:latin typeface="+mj-lt"/>
                <a:ea typeface="+mj-ea"/>
                <a:cs typeface="+mj-cs"/>
              </a:rPr>
              <a:t> </a:t>
            </a:r>
            <a:r>
              <a:rPr lang="ru-RU" sz="2400" b="1" i="1" dirty="0" err="1">
                <a:solidFill>
                  <a:srgbClr val="C00000"/>
                </a:solidFill>
                <a:latin typeface="+mj-lt"/>
                <a:ea typeface="+mj-ea"/>
                <a:cs typeface="+mj-cs"/>
              </a:rPr>
              <a:t>барлық</a:t>
            </a:r>
            <a:r>
              <a:rPr lang="ru-RU" sz="2400" b="1" i="1" dirty="0">
                <a:solidFill>
                  <a:srgbClr val="C00000"/>
                </a:solidFill>
                <a:latin typeface="+mj-lt"/>
                <a:ea typeface="+mj-ea"/>
                <a:cs typeface="+mj-cs"/>
              </a:rPr>
              <a:t> </a:t>
            </a:r>
            <a:r>
              <a:rPr lang="ru-RU" sz="2400" b="1" i="1" dirty="0" err="1">
                <a:solidFill>
                  <a:srgbClr val="C00000"/>
                </a:solidFill>
                <a:latin typeface="+mj-lt"/>
                <a:ea typeface="+mj-ea"/>
                <a:cs typeface="+mj-cs"/>
              </a:rPr>
              <a:t>молекулалардың</a:t>
            </a:r>
            <a:r>
              <a:rPr lang="ru-RU" sz="2400" b="1" i="1" dirty="0">
                <a:solidFill>
                  <a:srgbClr val="C00000"/>
                </a:solidFill>
                <a:latin typeface="+mj-lt"/>
                <a:ea typeface="+mj-ea"/>
                <a:cs typeface="+mj-cs"/>
              </a:rPr>
              <a:t> </a:t>
            </a:r>
            <a:r>
              <a:rPr lang="ru-RU" sz="2400" b="1" i="1" dirty="0" err="1">
                <a:solidFill>
                  <a:srgbClr val="C00000"/>
                </a:solidFill>
                <a:latin typeface="+mj-lt"/>
                <a:ea typeface="+mj-ea"/>
                <a:cs typeface="+mj-cs"/>
              </a:rPr>
              <a:t>ішкі</a:t>
            </a:r>
            <a:r>
              <a:rPr lang="ru-RU" sz="2400" b="1" i="1" dirty="0">
                <a:solidFill>
                  <a:srgbClr val="C00000"/>
                </a:solidFill>
                <a:latin typeface="+mj-lt"/>
                <a:ea typeface="+mj-ea"/>
                <a:cs typeface="+mj-cs"/>
              </a:rPr>
              <a:t> </a:t>
            </a:r>
            <a:r>
              <a:rPr lang="ru-RU" sz="2400" b="1" i="1" dirty="0" err="1">
                <a:solidFill>
                  <a:srgbClr val="C00000"/>
                </a:solidFill>
                <a:latin typeface="+mj-lt"/>
                <a:ea typeface="+mj-ea"/>
                <a:cs typeface="+mj-cs"/>
              </a:rPr>
              <a:t>энергиясы</a:t>
            </a:r>
            <a:endParaRPr lang="ru-RU" sz="3200" b="1" i="1" dirty="0">
              <a:solidFill>
                <a:srgbClr val="C00000"/>
              </a:solidFill>
              <a:latin typeface="+mj-lt"/>
              <a:ea typeface="+mj-ea"/>
              <a:cs typeface="+mj-cs"/>
            </a:endParaRPr>
          </a:p>
        </p:txBody>
      </p:sp>
      <p:pic>
        <p:nvPicPr>
          <p:cNvPr id="15" name="Picture 5" descr="F:\ФИЗИКА\КАРТИНКИ и ТАБЛИЦЫ\ТЕРМОДИНАМИКА И МОЛЕКУЛЯРНАЯ ФИЗИКА\строение вещества\0200301.gif"/>
          <p:cNvPicPr>
            <a:picLocks noChangeAspect="1" noChangeArrowheads="1"/>
          </p:cNvPicPr>
          <p:nvPr/>
        </p:nvPicPr>
        <p:blipFill>
          <a:blip r:embed="rId2" cstate="print"/>
          <a:srcRect/>
          <a:stretch>
            <a:fillRect/>
          </a:stretch>
        </p:blipFill>
        <p:spPr bwMode="auto">
          <a:xfrm rot="2703407">
            <a:off x="3671888" y="3373438"/>
            <a:ext cx="1816100" cy="1841500"/>
          </a:xfrm>
          <a:prstGeom prst="rect">
            <a:avLst/>
          </a:prstGeom>
          <a:noFill/>
          <a:ln w="38100">
            <a:solidFill>
              <a:srgbClr val="800000"/>
            </a:solidFill>
            <a:miter lim="800000"/>
            <a:headEnd/>
            <a:tailEnd/>
          </a:ln>
        </p:spPr>
      </p:pic>
      <p:pic>
        <p:nvPicPr>
          <p:cNvPr id="25602" name="Picture 2" descr="F:\ФИЗИКА\КАРТИНКИ и ТАБЛИЦЫ\ТЕРМОДИНАМИКА И МОЛЕКУЛЯРНАЯ ФИЗИКА\теплота\index2.gif"/>
          <p:cNvPicPr>
            <a:picLocks noChangeAspect="1" noChangeArrowheads="1"/>
          </p:cNvPicPr>
          <p:nvPr/>
        </p:nvPicPr>
        <p:blipFill>
          <a:blip r:embed="rId3" cstate="print"/>
          <a:srcRect/>
          <a:stretch>
            <a:fillRect/>
          </a:stretch>
        </p:blipFill>
        <p:spPr bwMode="auto">
          <a:xfrm>
            <a:off x="3714750" y="3714750"/>
            <a:ext cx="1785938" cy="1214438"/>
          </a:xfrm>
          <a:prstGeom prst="rect">
            <a:avLst/>
          </a:prstGeom>
          <a:noFill/>
          <a:ln w="25400">
            <a:solidFill>
              <a:srgbClr val="800000"/>
            </a:solidFill>
            <a:miter lim="800000"/>
            <a:headEnd/>
            <a:tailEnd/>
          </a:ln>
        </p:spPr>
      </p:pic>
      <p:sp>
        <p:nvSpPr>
          <p:cNvPr id="16" name="Номер слайда 15"/>
          <p:cNvSpPr>
            <a:spLocks noGrp="1"/>
          </p:cNvSpPr>
          <p:nvPr>
            <p:ph type="sldNum" sz="quarter" idx="12"/>
          </p:nvPr>
        </p:nvSpPr>
        <p:spPr/>
        <p:txBody>
          <a:bodyPr/>
          <a:lstStyle/>
          <a:p>
            <a:pPr>
              <a:defRPr/>
            </a:pPr>
            <a:fld id="{5525B560-6FAB-41BB-8DED-81B02C19B1EA}" type="slidenum">
              <a:rPr lang="ru-RU"/>
              <a:pPr>
                <a:defRPr/>
              </a:pPr>
              <a:t>32</a:t>
            </a:fld>
            <a:endParaRPr lang="ru-RU"/>
          </a:p>
        </p:txBody>
      </p:sp>
      <p:sp>
        <p:nvSpPr>
          <p:cNvPr id="9" name="Заголовок 1"/>
          <p:cNvSpPr txBox="1">
            <a:spLocks/>
          </p:cNvSpPr>
          <p:nvPr/>
        </p:nvSpPr>
        <p:spPr bwMode="auto">
          <a:xfrm>
            <a:off x="5143500" y="4429125"/>
            <a:ext cx="3643313" cy="2000250"/>
          </a:xfrm>
          <a:prstGeom prst="rect">
            <a:avLst/>
          </a:prstGeom>
          <a:solidFill>
            <a:schemeClr val="bg1"/>
          </a:solidFill>
          <a:ln w="38100">
            <a:solidFill>
              <a:srgbClr val="800000"/>
            </a:solidFill>
            <a:miter lim="800000"/>
            <a:headEnd/>
            <a:tailEnd/>
          </a:ln>
        </p:spPr>
        <p:txBody>
          <a:bodyPr anchor="ctr"/>
          <a:lstStyle/>
          <a:p>
            <a:pPr algn="ctr" eaLnBrk="0" fontAlgn="auto" hangingPunct="0">
              <a:spcBef>
                <a:spcPts val="0"/>
              </a:spcBef>
              <a:spcAft>
                <a:spcPts val="0"/>
              </a:spcAft>
              <a:defRPr/>
            </a:pPr>
            <a:r>
              <a:rPr lang="ru-RU" sz="2800" b="1" dirty="0" err="1">
                <a:solidFill>
                  <a:srgbClr val="002060"/>
                </a:solidFill>
                <a:ea typeface="+mj-ea"/>
                <a:cs typeface="Arial" pitchFamily="34" charset="0"/>
              </a:rPr>
              <a:t>Е</a:t>
            </a:r>
            <a:r>
              <a:rPr lang="ru-RU" sz="2000" b="1" dirty="0" err="1">
                <a:solidFill>
                  <a:srgbClr val="002060"/>
                </a:solidFill>
                <a:ea typeface="+mj-ea"/>
                <a:cs typeface="Arial" pitchFamily="34" charset="0"/>
              </a:rPr>
              <a:t>к</a:t>
            </a:r>
            <a:r>
              <a:rPr lang="ru-RU" sz="2000" b="1" dirty="0">
                <a:solidFill>
                  <a:srgbClr val="002060"/>
                </a:solidFill>
                <a:ea typeface="+mj-ea"/>
                <a:cs typeface="Arial" pitchFamily="34" charset="0"/>
              </a:rPr>
              <a:t>  </a:t>
            </a:r>
            <a:r>
              <a:rPr lang="ru-RU" sz="2400" b="1" dirty="0" err="1">
                <a:solidFill>
                  <a:srgbClr val="C00000"/>
                </a:solidFill>
                <a:ea typeface="+mj-ea"/>
                <a:cs typeface="Arial" pitchFamily="34" charset="0"/>
              </a:rPr>
              <a:t>молекулалардың</a:t>
            </a:r>
            <a:r>
              <a:rPr lang="ru-RU" sz="2400" b="1" dirty="0">
                <a:solidFill>
                  <a:srgbClr val="C00000"/>
                </a:solidFill>
                <a:ea typeface="+mj-ea"/>
                <a:cs typeface="Arial" pitchFamily="34" charset="0"/>
              </a:rPr>
              <a:t> </a:t>
            </a:r>
            <a:r>
              <a:rPr lang="ru-RU" sz="2400" b="1" dirty="0" err="1">
                <a:solidFill>
                  <a:srgbClr val="C00000"/>
                </a:solidFill>
                <a:ea typeface="+mj-ea"/>
                <a:cs typeface="Arial" pitchFamily="34" charset="0"/>
              </a:rPr>
              <a:t>қозғалыс</a:t>
            </a:r>
            <a:r>
              <a:rPr lang="ru-RU" sz="2400" b="1" dirty="0">
                <a:solidFill>
                  <a:srgbClr val="C00000"/>
                </a:solidFill>
                <a:ea typeface="+mj-ea"/>
                <a:cs typeface="Arial" pitchFamily="34" charset="0"/>
              </a:rPr>
              <a:t> </a:t>
            </a:r>
            <a:r>
              <a:rPr lang="ru-RU" sz="2400" b="1" dirty="0" err="1">
                <a:solidFill>
                  <a:srgbClr val="C00000"/>
                </a:solidFill>
                <a:ea typeface="+mj-ea"/>
                <a:cs typeface="Arial" pitchFamily="34" charset="0"/>
              </a:rPr>
              <a:t>жылдамдығына</a:t>
            </a:r>
            <a:r>
              <a:rPr lang="ru-RU" sz="2400" b="1" dirty="0">
                <a:solidFill>
                  <a:srgbClr val="C00000"/>
                </a:solidFill>
                <a:ea typeface="+mj-ea"/>
                <a:cs typeface="Arial" pitchFamily="34" charset="0"/>
              </a:rPr>
              <a:t> </a:t>
            </a:r>
            <a:r>
              <a:rPr lang="ru-RU" sz="2400" b="1" dirty="0" err="1">
                <a:solidFill>
                  <a:srgbClr val="002060"/>
                </a:solidFill>
                <a:ea typeface="+mj-ea"/>
                <a:cs typeface="Arial" pitchFamily="34" charset="0"/>
              </a:rPr>
              <a:t>тәуелді</a:t>
            </a:r>
            <a:r>
              <a:rPr lang="ru-RU" sz="2400" b="1" dirty="0">
                <a:solidFill>
                  <a:srgbClr val="002060"/>
                </a:solidFill>
                <a:ea typeface="+mj-ea"/>
                <a:cs typeface="Arial" pitchFamily="34" charset="0"/>
              </a:rPr>
              <a:t> (</a:t>
            </a:r>
            <a:r>
              <a:rPr lang="ru-RU" sz="2400" b="1" dirty="0" err="1">
                <a:solidFill>
                  <a:srgbClr val="002060"/>
                </a:solidFill>
                <a:ea typeface="+mj-ea"/>
                <a:cs typeface="Arial" pitchFamily="34" charset="0"/>
              </a:rPr>
              <a:t>температураға</a:t>
            </a:r>
            <a:r>
              <a:rPr lang="ru-RU" sz="2400" b="1" dirty="0">
                <a:solidFill>
                  <a:srgbClr val="002060"/>
                </a:solidFill>
                <a:ea typeface="+mj-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nodeType="afterGroup">
                            <p:stCondLst>
                              <p:cond delay="500"/>
                            </p:stCondLst>
                            <p:childTnLst>
                              <p:par>
                                <p:cTn id="18" presetID="53" presetClass="entr" presetSubtype="0" fill="hold" nodeType="afterEffect">
                                  <p:stCondLst>
                                    <p:cond delay="0"/>
                                  </p:stCondLst>
                                  <p:childTnLst>
                                    <p:set>
                                      <p:cBhvr>
                                        <p:cTn id="19" dur="1" fill="hold">
                                          <p:stCondLst>
                                            <p:cond delay="0"/>
                                          </p:stCondLst>
                                        </p:cTn>
                                        <p:tgtEl>
                                          <p:spTgt spid="25602"/>
                                        </p:tgtEl>
                                        <p:attrNameLst>
                                          <p:attrName>style.visibility</p:attrName>
                                        </p:attrNameLst>
                                      </p:cBhvr>
                                      <p:to>
                                        <p:strVal val="visible"/>
                                      </p:to>
                                    </p:set>
                                    <p:anim calcmode="lin" valueType="num">
                                      <p:cBhvr>
                                        <p:cTn id="20" dur="500" fill="hold"/>
                                        <p:tgtEl>
                                          <p:spTgt spid="25602"/>
                                        </p:tgtEl>
                                        <p:attrNameLst>
                                          <p:attrName>ppt_w</p:attrName>
                                        </p:attrNameLst>
                                      </p:cBhvr>
                                      <p:tavLst>
                                        <p:tav tm="0">
                                          <p:val>
                                            <p:fltVal val="0"/>
                                          </p:val>
                                        </p:tav>
                                        <p:tav tm="100000">
                                          <p:val>
                                            <p:strVal val="#ppt_w"/>
                                          </p:val>
                                        </p:tav>
                                      </p:tavLst>
                                    </p:anim>
                                    <p:anim calcmode="lin" valueType="num">
                                      <p:cBhvr>
                                        <p:cTn id="21" dur="500" fill="hold"/>
                                        <p:tgtEl>
                                          <p:spTgt spid="25602"/>
                                        </p:tgtEl>
                                        <p:attrNameLst>
                                          <p:attrName>ppt_h</p:attrName>
                                        </p:attrNameLst>
                                      </p:cBhvr>
                                      <p:tavLst>
                                        <p:tav tm="0">
                                          <p:val>
                                            <p:fltVal val="0"/>
                                          </p:val>
                                        </p:tav>
                                        <p:tav tm="100000">
                                          <p:val>
                                            <p:strVal val="#ppt_h"/>
                                          </p:val>
                                        </p:tav>
                                      </p:tavLst>
                                    </p:anim>
                                    <p:animEffect transition="in" filter="fade">
                                      <p:cBhvr>
                                        <p:cTn id="22" dur="500"/>
                                        <p:tgtEl>
                                          <p:spTgt spid="25602"/>
                                        </p:tgtEl>
                                      </p:cBhvr>
                                    </p:animEffect>
                                  </p:childTnLst>
                                </p:cTn>
                              </p:par>
                            </p:childTnLst>
                          </p:cTn>
                        </p:par>
                        <p:par>
                          <p:cTn id="23" fill="hold" nodeType="afterGroup">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4"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r>
              <a:rPr lang="kk-KZ" b="1" dirty="0">
                <a:solidFill>
                  <a:srgbClr val="FF0000"/>
                </a:solidFill>
                <a:effectLst>
                  <a:outerShdw blurRad="38100" dist="38100" dir="2700000" algn="tl">
                    <a:srgbClr val="000000">
                      <a:alpha val="43137"/>
                    </a:srgbClr>
                  </a:outerShdw>
                </a:effectLst>
              </a:rPr>
              <a:t>Ішкі энергия неге тәуелді?!</a:t>
            </a: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916113"/>
            <a:ext cx="8229600" cy="4210050"/>
          </a:xfrm>
          <a:solidFill>
            <a:schemeClr val="bg1"/>
          </a:solidFill>
        </p:spPr>
        <p:style>
          <a:lnRef idx="1">
            <a:schemeClr val="accent1"/>
          </a:lnRef>
          <a:fillRef idx="2">
            <a:schemeClr val="accent1"/>
          </a:fillRef>
          <a:effectRef idx="1">
            <a:schemeClr val="accent1"/>
          </a:effectRef>
          <a:fontRef idx="minor">
            <a:schemeClr val="dk1"/>
          </a:fontRef>
        </p:style>
        <p:txBody>
          <a:bodyPr rtlCol="0">
            <a:normAutofit/>
          </a:bodyPr>
          <a:lstStyle/>
          <a:p>
            <a:pPr marL="514350" indent="-514350" algn="just" fontAlgn="auto">
              <a:spcAft>
                <a:spcPts val="0"/>
              </a:spcAft>
              <a:buFont typeface="+mj-lt"/>
              <a:buAutoNum type="arabicPeriod"/>
              <a:defRPr/>
            </a:pPr>
            <a:r>
              <a:rPr lang="kk-KZ" sz="2800" b="1" i="1" dirty="0"/>
              <a:t>Дененің температурасына </a:t>
            </a:r>
            <a:r>
              <a:rPr lang="kk-KZ" sz="2400" dirty="0"/>
              <a:t>(дене температурасы жоғарылаған сайын молекулалардың қозғалыс жылдамдығы мен кинетикалық энергиясы артады).</a:t>
            </a:r>
          </a:p>
          <a:p>
            <a:pPr marL="514350" indent="-514350" algn="just" fontAlgn="auto">
              <a:spcAft>
                <a:spcPts val="0"/>
              </a:spcAft>
              <a:buFont typeface="+mj-lt"/>
              <a:buAutoNum type="arabicPeriod"/>
              <a:defRPr/>
            </a:pPr>
            <a:r>
              <a:rPr lang="kk-KZ" sz="2800" b="1" i="1" dirty="0"/>
              <a:t>Молекулалар санына</a:t>
            </a:r>
            <a:r>
              <a:rPr lang="kk-KZ" sz="2400" dirty="0"/>
              <a:t> (заттың көлемі, массасы немесе мөлшері).</a:t>
            </a:r>
          </a:p>
          <a:p>
            <a:pPr marL="514350" indent="-514350" algn="just" fontAlgn="auto">
              <a:spcAft>
                <a:spcPts val="0"/>
              </a:spcAft>
              <a:buFont typeface="+mj-lt"/>
              <a:buAutoNum type="arabicPeriod"/>
              <a:defRPr/>
            </a:pPr>
            <a:r>
              <a:rPr lang="kk-KZ" sz="2800" b="1" i="1" dirty="0"/>
              <a:t>Заттың агрегаттық күйіне </a:t>
            </a:r>
            <a:r>
              <a:rPr lang="kk-KZ" sz="2400" dirty="0"/>
              <a:t>(қатты және сұйық заттарда молекулалардың өзара тартылуының потенциалдық энергиясы ескеріледі).</a:t>
            </a:r>
            <a:endParaRPr lang="ru-RU" sz="2400"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28625" y="131763"/>
            <a:ext cx="8229600" cy="1868487"/>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ru-RU" alt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Дененің</a:t>
            </a:r>
            <a:r>
              <a:rPr lang="ru-RU" alt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ru-RU" alt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ішкі</a:t>
            </a:r>
            <a:r>
              <a:rPr lang="ru-RU" alt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ru-RU" alt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энергиясының</a:t>
            </a:r>
            <a:r>
              <a:rPr lang="ru-RU" alt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ru-RU" alt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температураға</a:t>
            </a:r>
            <a:r>
              <a:rPr lang="ru-RU" alt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ru-RU" alt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тәуелділігі</a:t>
            </a:r>
            <a:endParaRPr lang="ru-RU" alt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8" name="Номер слайда 7"/>
          <p:cNvSpPr>
            <a:spLocks noGrp="1"/>
          </p:cNvSpPr>
          <p:nvPr>
            <p:ph type="sldNum" sz="quarter" idx="12"/>
          </p:nvPr>
        </p:nvSpPr>
        <p:spPr/>
        <p:txBody>
          <a:bodyPr/>
          <a:lstStyle/>
          <a:p>
            <a:pPr>
              <a:defRPr/>
            </a:pPr>
            <a:fld id="{A9B24021-BCE6-4EC0-B3DF-A022428C0184}" type="slidenum">
              <a:rPr lang="ru-RU"/>
              <a:pPr>
                <a:defRPr/>
              </a:pPr>
              <a:t>34</a:t>
            </a:fld>
            <a:endParaRPr lang="ru-RU"/>
          </a:p>
        </p:txBody>
      </p:sp>
      <p:sp>
        <p:nvSpPr>
          <p:cNvPr id="4" name="TextBox 3"/>
          <p:cNvSpPr txBox="1">
            <a:spLocks noChangeArrowheads="1"/>
          </p:cNvSpPr>
          <p:nvPr/>
        </p:nvSpPr>
        <p:spPr bwMode="auto">
          <a:xfrm>
            <a:off x="857250" y="1976438"/>
            <a:ext cx="7100888" cy="1016000"/>
          </a:xfrm>
          <a:prstGeom prst="rect">
            <a:avLst/>
          </a:prstGeom>
          <a:noFill/>
          <a:ln w="9525">
            <a:noFill/>
            <a:miter lim="800000"/>
            <a:headEnd/>
            <a:tailEnd/>
          </a:ln>
        </p:spPr>
        <p:txBody>
          <a:bodyPr wrap="none">
            <a:spAutoFit/>
          </a:bodyPr>
          <a:lstStyle/>
          <a:p>
            <a:r>
              <a:rPr lang="en-US" altLang="ru-RU" sz="6000" b="1">
                <a:latin typeface="Cambria" pitchFamily="18" charset="0"/>
                <a:cs typeface="Arial" pitchFamily="34" charset="0"/>
              </a:rPr>
              <a:t>t </a:t>
            </a:r>
            <a:r>
              <a:rPr lang="ru-RU" altLang="ru-RU" sz="6000" b="1">
                <a:latin typeface="Cambria" pitchFamily="18" charset="0"/>
                <a:cs typeface="Arial" pitchFamily="34" charset="0"/>
              </a:rPr>
              <a:t>↑ →</a:t>
            </a:r>
            <a:r>
              <a:rPr lang="en-US" altLang="ru-RU" sz="6000" b="1">
                <a:latin typeface="Cambria" pitchFamily="18" charset="0"/>
                <a:cs typeface="Arial" pitchFamily="34" charset="0"/>
              </a:rPr>
              <a:t> V</a:t>
            </a:r>
            <a:r>
              <a:rPr lang="ru-RU" altLang="ru-RU" sz="3200" b="1">
                <a:latin typeface="Cambria" pitchFamily="18" charset="0"/>
                <a:cs typeface="Arial" pitchFamily="34" charset="0"/>
              </a:rPr>
              <a:t>молекула</a:t>
            </a:r>
            <a:r>
              <a:rPr lang="en-US" altLang="ru-RU" sz="6000" b="1">
                <a:latin typeface="Cambria" pitchFamily="18" charset="0"/>
                <a:cs typeface="Arial" pitchFamily="34" charset="0"/>
              </a:rPr>
              <a:t> ↑ → U</a:t>
            </a:r>
            <a:r>
              <a:rPr lang="en-US" altLang="ru-RU" sz="4400" b="1">
                <a:latin typeface="Cambria" pitchFamily="18" charset="0"/>
                <a:cs typeface="Arial" pitchFamily="34" charset="0"/>
              </a:rPr>
              <a:t> </a:t>
            </a:r>
            <a:r>
              <a:rPr lang="en-US" altLang="ru-RU" sz="6000" b="1">
                <a:latin typeface="Cambria" pitchFamily="18" charset="0"/>
                <a:cs typeface="Arial" pitchFamily="34" charset="0"/>
              </a:rPr>
              <a:t>↑</a:t>
            </a:r>
            <a:r>
              <a:rPr lang="ru-RU" altLang="ru-RU" sz="6000" b="1">
                <a:latin typeface="Cambria" pitchFamily="18" charset="0"/>
                <a:cs typeface="Arial" pitchFamily="34" charset="0"/>
              </a:rPr>
              <a:t> </a:t>
            </a:r>
          </a:p>
        </p:txBody>
      </p:sp>
      <p:sp>
        <p:nvSpPr>
          <p:cNvPr id="5" name="TextBox 4"/>
          <p:cNvSpPr txBox="1">
            <a:spLocks noChangeArrowheads="1"/>
          </p:cNvSpPr>
          <p:nvPr/>
        </p:nvSpPr>
        <p:spPr bwMode="auto">
          <a:xfrm>
            <a:off x="812800" y="2897188"/>
            <a:ext cx="7145338" cy="1016000"/>
          </a:xfrm>
          <a:prstGeom prst="rect">
            <a:avLst/>
          </a:prstGeom>
          <a:noFill/>
          <a:ln w="9525">
            <a:noFill/>
            <a:miter lim="800000"/>
            <a:headEnd/>
            <a:tailEnd/>
          </a:ln>
        </p:spPr>
        <p:txBody>
          <a:bodyPr wrap="none">
            <a:spAutoFit/>
          </a:bodyPr>
          <a:lstStyle/>
          <a:p>
            <a:r>
              <a:rPr lang="en-US" altLang="ru-RU" sz="6000" b="1">
                <a:latin typeface="Cambria" pitchFamily="18" charset="0"/>
                <a:cs typeface="Arial" pitchFamily="34" charset="0"/>
              </a:rPr>
              <a:t>t </a:t>
            </a:r>
            <a:r>
              <a:rPr lang="ru-RU" altLang="ru-RU" sz="6000" b="1">
                <a:latin typeface="Cambria" pitchFamily="18" charset="0"/>
                <a:cs typeface="Arial" pitchFamily="34" charset="0"/>
              </a:rPr>
              <a:t>↓ →</a:t>
            </a:r>
            <a:r>
              <a:rPr lang="en-US" altLang="ru-RU" sz="6000" b="1">
                <a:latin typeface="Cambria" pitchFamily="18" charset="0"/>
                <a:cs typeface="Arial" pitchFamily="34" charset="0"/>
              </a:rPr>
              <a:t> V</a:t>
            </a:r>
            <a:r>
              <a:rPr lang="ru-RU" altLang="ru-RU" sz="3200" b="1">
                <a:latin typeface="Cambria" pitchFamily="18" charset="0"/>
                <a:cs typeface="Arial" pitchFamily="34" charset="0"/>
              </a:rPr>
              <a:t>молекула</a:t>
            </a:r>
            <a:r>
              <a:rPr lang="en-US" altLang="ru-RU" sz="6000" b="1">
                <a:latin typeface="Cambria" pitchFamily="18" charset="0"/>
                <a:cs typeface="Arial" pitchFamily="34" charset="0"/>
              </a:rPr>
              <a:t> ↓ → U ↓</a:t>
            </a:r>
            <a:r>
              <a:rPr lang="ru-RU" altLang="ru-RU" sz="6000" b="1">
                <a:latin typeface="Cambria" pitchFamily="18" charset="0"/>
                <a:cs typeface="Arial" pitchFamily="34" charset="0"/>
              </a:rPr>
              <a:t> </a:t>
            </a:r>
          </a:p>
        </p:txBody>
      </p:sp>
      <p:sp>
        <p:nvSpPr>
          <p:cNvPr id="6" name="TextBox 5"/>
          <p:cNvSpPr txBox="1">
            <a:spLocks noChangeArrowheads="1"/>
          </p:cNvSpPr>
          <p:nvPr/>
        </p:nvSpPr>
        <p:spPr bwMode="auto">
          <a:xfrm>
            <a:off x="0" y="4143375"/>
            <a:ext cx="9144000" cy="2124075"/>
          </a:xfrm>
          <a:prstGeom prst="rect">
            <a:avLst/>
          </a:prstGeom>
          <a:noFill/>
          <a:ln w="9525">
            <a:noFill/>
            <a:miter lim="800000"/>
            <a:headEnd/>
            <a:tailEnd/>
          </a:ln>
        </p:spPr>
        <p:txBody>
          <a:bodyPr>
            <a:spAutoFit/>
          </a:bodyPr>
          <a:lstStyle/>
          <a:p>
            <a:pPr algn="ctr"/>
            <a:r>
              <a:rPr lang="kk-KZ" altLang="ru-RU" sz="4400" b="1" i="1">
                <a:solidFill>
                  <a:srgbClr val="FF0000"/>
                </a:solidFill>
                <a:latin typeface="Calibri" pitchFamily="34" charset="0"/>
                <a:cs typeface="Arial" pitchFamily="34" charset="0"/>
              </a:rPr>
              <a:t>Дене молекулаларының қозғалыс жылдамдығын қалай өзгертуге болатынын анықтап алайық.</a:t>
            </a:r>
            <a:endParaRPr lang="ru-RU" altLang="ru-RU" sz="4400" b="1" i="1">
              <a:solidFill>
                <a:srgbClr val="FF0000"/>
              </a:solidFill>
              <a:latin typeface="Calibri"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r>
              <a:rPr lang="kk-KZ" b="1" dirty="0">
                <a:effectLst>
                  <a:outerShdw blurRad="38100" dist="38100" dir="2700000" algn="tl">
                    <a:srgbClr val="000000">
                      <a:alpha val="43137"/>
                    </a:srgbClr>
                  </a:outerShdw>
                </a:effectLst>
              </a:rPr>
              <a:t>Ішкі энергияны өзгерту тәсілдері</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39750" y="1700213"/>
            <a:ext cx="8280400" cy="1946275"/>
          </a:xfrm>
          <a:solidFill>
            <a:schemeClr val="bg1"/>
          </a:solidFill>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kk-KZ" sz="2800" dirty="0"/>
              <a:t>Ішкі энергияны өзгертудің екі түрлі тәсілі бар:</a:t>
            </a:r>
          </a:p>
          <a:p>
            <a:pPr marL="0" indent="0" fontAlgn="auto">
              <a:spcAft>
                <a:spcPts val="0"/>
              </a:spcAft>
              <a:buFont typeface="Arial" pitchFamily="34" charset="0"/>
              <a:buNone/>
              <a:defRPr/>
            </a:pPr>
            <a:r>
              <a:rPr lang="kk-KZ" sz="2800" b="1" i="1" dirty="0"/>
              <a:t>1 Механикалық жұмыс істеу арқылы</a:t>
            </a:r>
            <a:r>
              <a:rPr lang="kk-KZ" sz="2800" dirty="0"/>
              <a:t> (үйкеліс, соққы, деформация);</a:t>
            </a:r>
          </a:p>
          <a:p>
            <a:pPr marL="0" indent="0" fontAlgn="auto">
              <a:spcAft>
                <a:spcPts val="0"/>
              </a:spcAft>
              <a:buFont typeface="Arial" pitchFamily="34" charset="0"/>
              <a:buNone/>
              <a:defRPr/>
            </a:pPr>
            <a:r>
              <a:rPr lang="kk-KZ" sz="2800" b="1" i="1" dirty="0"/>
              <a:t>2 Жылу алмасу арқылы. </a:t>
            </a:r>
          </a:p>
          <a:p>
            <a:pPr marL="0" indent="0" fontAlgn="auto">
              <a:spcAft>
                <a:spcPts val="0"/>
              </a:spcAft>
              <a:buFont typeface="Arial" pitchFamily="34" charset="0"/>
              <a:buNone/>
              <a:defRPr/>
            </a:pPr>
            <a:endParaRPr lang="ru-RU" sz="2800" b="1" i="1" dirty="0"/>
          </a:p>
        </p:txBody>
      </p:sp>
      <p:pic>
        <p:nvPicPr>
          <p:cNvPr id="23558" name="Picture 2"/>
          <p:cNvPicPr>
            <a:picLocks noChangeAspect="1" noChangeArrowheads="1"/>
          </p:cNvPicPr>
          <p:nvPr/>
        </p:nvPicPr>
        <p:blipFill>
          <a:blip r:embed="rId2" cstate="print"/>
          <a:srcRect/>
          <a:stretch>
            <a:fillRect/>
          </a:stretch>
        </p:blipFill>
        <p:spPr bwMode="auto">
          <a:xfrm>
            <a:off x="5513388" y="3895725"/>
            <a:ext cx="3505200" cy="2957513"/>
          </a:xfrm>
          <a:prstGeom prst="rect">
            <a:avLst/>
          </a:prstGeom>
          <a:noFill/>
          <a:ln w="9525">
            <a:noFill/>
            <a:miter lim="800000"/>
            <a:headEnd/>
            <a:tailEnd/>
          </a:ln>
        </p:spPr>
      </p:pic>
      <p:sp>
        <p:nvSpPr>
          <p:cNvPr id="23559" name="TextBox 3"/>
          <p:cNvSpPr txBox="1">
            <a:spLocks noChangeArrowheads="1"/>
          </p:cNvSpPr>
          <p:nvPr/>
        </p:nvSpPr>
        <p:spPr bwMode="auto">
          <a:xfrm>
            <a:off x="107950" y="5661025"/>
            <a:ext cx="5127625" cy="1016000"/>
          </a:xfrm>
          <a:prstGeom prst="rect">
            <a:avLst/>
          </a:prstGeom>
          <a:noFill/>
          <a:ln w="9525">
            <a:noFill/>
            <a:miter lim="800000"/>
            <a:headEnd/>
            <a:tailEnd/>
          </a:ln>
        </p:spPr>
        <p:txBody>
          <a:bodyPr wrap="none">
            <a:spAutoFit/>
          </a:bodyPr>
          <a:lstStyle/>
          <a:p>
            <a:r>
              <a:rPr lang="kk-KZ" sz="2000" b="1" dirty="0">
                <a:latin typeface="Times New Roman" pitchFamily="18" charset="0"/>
              </a:rPr>
              <a:t>Сурет  Ішкі энергияны өзгерту тәсілдері </a:t>
            </a:r>
          </a:p>
          <a:p>
            <a:r>
              <a:rPr lang="kk-KZ" sz="2000" dirty="0">
                <a:latin typeface="Times New Roman" pitchFamily="18" charset="0"/>
              </a:rPr>
              <a:t>А – Жылу беру арқылы;</a:t>
            </a:r>
          </a:p>
          <a:p>
            <a:r>
              <a:rPr lang="kk-KZ" sz="2000" dirty="0">
                <a:latin typeface="Times New Roman" pitchFamily="18" charset="0"/>
              </a:rPr>
              <a:t>Б – Жұмыс істеу арқылы</a:t>
            </a:r>
            <a:endParaRPr lang="ru-RU" sz="2000" dirty="0">
              <a:latin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981075"/>
            <a:ext cx="8229600" cy="4525963"/>
          </a:xfrm>
          <a:solidFill>
            <a:schemeClr val="bg1"/>
          </a:solidFill>
        </p:spPr>
        <p:style>
          <a:lnRef idx="1">
            <a:schemeClr val="accent2"/>
          </a:lnRef>
          <a:fillRef idx="2">
            <a:schemeClr val="accent2"/>
          </a:fillRef>
          <a:effectRef idx="1">
            <a:schemeClr val="accent2"/>
          </a:effectRef>
          <a:fontRef idx="minor">
            <a:schemeClr val="dk1"/>
          </a:fontRef>
        </p:style>
        <p:txBody>
          <a:bodyPr rtlCol="0">
            <a:normAutofit/>
          </a:bodyPr>
          <a:lstStyle/>
          <a:p>
            <a:pPr marL="0" indent="0" algn="ctr" fontAlgn="auto">
              <a:spcAft>
                <a:spcPts val="0"/>
              </a:spcAft>
              <a:buFont typeface="Arial" pitchFamily="34" charset="0"/>
              <a:buNone/>
              <a:defRPr/>
            </a:pPr>
            <a:r>
              <a:rPr lang="kk-KZ" b="1" i="1" dirty="0"/>
              <a:t>Жұмыс істеу арқылы ішкі энергияны өзгерту</a:t>
            </a:r>
          </a:p>
          <a:p>
            <a:pPr fontAlgn="auto">
              <a:spcAft>
                <a:spcPts val="0"/>
              </a:spcAft>
              <a:defRPr/>
            </a:pPr>
            <a:endParaRPr lang="kk-KZ" dirty="0"/>
          </a:p>
          <a:p>
            <a:pPr algn="just" fontAlgn="auto">
              <a:spcAft>
                <a:spcPts val="0"/>
              </a:spcAft>
              <a:defRPr/>
            </a:pPr>
            <a:r>
              <a:rPr lang="kk-KZ" sz="2400" dirty="0"/>
              <a:t>Егер денемен жұмыс істелінсе, онда </a:t>
            </a:r>
          </a:p>
          <a:p>
            <a:pPr marL="0" indent="0" algn="r" fontAlgn="auto">
              <a:spcAft>
                <a:spcPts val="0"/>
              </a:spcAft>
              <a:buFont typeface="Arial" pitchFamily="34" charset="0"/>
              <a:buNone/>
              <a:defRPr/>
            </a:pPr>
            <a:r>
              <a:rPr lang="kk-KZ" sz="2800" b="1" i="1" dirty="0"/>
              <a:t>дененің ішкі энергиясы артады. </a:t>
            </a:r>
          </a:p>
          <a:p>
            <a:pPr algn="just" fontAlgn="auto">
              <a:spcAft>
                <a:spcPts val="0"/>
              </a:spcAft>
              <a:defRPr/>
            </a:pPr>
            <a:endParaRPr lang="kk-KZ" sz="2400" dirty="0"/>
          </a:p>
          <a:p>
            <a:pPr algn="just" fontAlgn="auto">
              <a:spcAft>
                <a:spcPts val="0"/>
              </a:spcAft>
              <a:defRPr/>
            </a:pPr>
            <a:r>
              <a:rPr lang="kk-KZ" sz="2400" dirty="0"/>
              <a:t>Ал, егер дененің өзі жұмыс істесе, онда </a:t>
            </a:r>
          </a:p>
          <a:p>
            <a:pPr marL="0" indent="0" algn="r" fontAlgn="auto">
              <a:spcAft>
                <a:spcPts val="0"/>
              </a:spcAft>
              <a:buFont typeface="Arial" pitchFamily="34" charset="0"/>
              <a:buNone/>
              <a:defRPr/>
            </a:pPr>
            <a:r>
              <a:rPr lang="kk-KZ" sz="2800" b="1" i="1" dirty="0"/>
              <a:t>дененің ішкі энергиясы азаяды.</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500" y="1571625"/>
            <a:ext cx="4786313" cy="4643438"/>
          </a:xfrm>
          <a:solidFill>
            <a:schemeClr val="bg1"/>
          </a:solidFill>
          <a:ln w="31750">
            <a:solidFill>
              <a:schemeClr val="accent1">
                <a:shade val="50000"/>
              </a:schemeClr>
            </a:solidFill>
          </a:ln>
        </p:spPr>
        <p:txBody>
          <a:bodyPr rtlCol="0">
            <a:normAutofit/>
          </a:bodyPr>
          <a:lstStyle/>
          <a:p>
            <a:pPr fontAlgn="auto">
              <a:spcAft>
                <a:spcPts val="0"/>
              </a:spcAft>
              <a:defRPr/>
            </a:pPr>
            <a:r>
              <a:rPr lang="ru-RU" b="1" i="1" dirty="0" err="1">
                <a:solidFill>
                  <a:srgbClr val="FF0000"/>
                </a:solidFill>
                <a:cs typeface="Times New Roman" pitchFamily="18" charset="0"/>
              </a:rPr>
              <a:t>Ішкі</a:t>
            </a:r>
            <a:r>
              <a:rPr lang="ru-RU" b="1" i="1" dirty="0">
                <a:solidFill>
                  <a:srgbClr val="FF0000"/>
                </a:solidFill>
                <a:cs typeface="Times New Roman" pitchFamily="18" charset="0"/>
              </a:rPr>
              <a:t> энергия </a:t>
            </a:r>
            <a:r>
              <a:rPr lang="ru-RU" b="1" i="1" dirty="0" err="1">
                <a:solidFill>
                  <a:srgbClr val="FF0000"/>
                </a:solidFill>
                <a:cs typeface="Times New Roman" pitchFamily="18" charset="0"/>
              </a:rPr>
              <a:t>жұмыс</a:t>
            </a:r>
            <a:r>
              <a:rPr lang="ru-RU" b="1" i="1" dirty="0">
                <a:solidFill>
                  <a:srgbClr val="FF0000"/>
                </a:solidFill>
                <a:cs typeface="Times New Roman" pitchFamily="18" charset="0"/>
              </a:rPr>
              <a:t> </a:t>
            </a:r>
            <a:r>
              <a:rPr lang="ru-RU" b="1" i="1" dirty="0" err="1">
                <a:solidFill>
                  <a:srgbClr val="FF0000"/>
                </a:solidFill>
                <a:cs typeface="Times New Roman" pitchFamily="18" charset="0"/>
              </a:rPr>
              <a:t>істеу</a:t>
            </a:r>
            <a:r>
              <a:rPr lang="ru-RU" b="1" i="1" dirty="0">
                <a:solidFill>
                  <a:srgbClr val="FF0000"/>
                </a:solidFill>
                <a:cs typeface="Times New Roman" pitchFamily="18" charset="0"/>
              </a:rPr>
              <a:t> </a:t>
            </a:r>
            <a:r>
              <a:rPr lang="ru-RU" b="1" i="1" dirty="0" err="1">
                <a:solidFill>
                  <a:srgbClr val="FF0000"/>
                </a:solidFill>
                <a:cs typeface="Times New Roman" pitchFamily="18" charset="0"/>
              </a:rPr>
              <a:t>нәтижесінде</a:t>
            </a:r>
            <a:r>
              <a:rPr lang="ru-RU" b="1" i="1" dirty="0">
                <a:solidFill>
                  <a:srgbClr val="FF0000"/>
                </a:solidFill>
                <a:cs typeface="Times New Roman" pitchFamily="18" charset="0"/>
              </a:rPr>
              <a:t> </a:t>
            </a:r>
            <a:r>
              <a:rPr lang="ru-RU" b="1" i="1" dirty="0" err="1">
                <a:cs typeface="Times New Roman" pitchFamily="18" charset="0"/>
              </a:rPr>
              <a:t>түтікті</a:t>
            </a:r>
            <a:r>
              <a:rPr lang="ru-RU" b="1" i="1" dirty="0">
                <a:cs typeface="Times New Roman" pitchFamily="18" charset="0"/>
              </a:rPr>
              <a:t> </a:t>
            </a:r>
            <a:r>
              <a:rPr lang="ru-RU" b="1" i="1" dirty="0" err="1">
                <a:cs typeface="Times New Roman" pitchFamily="18" charset="0"/>
              </a:rPr>
              <a:t>жіппен</a:t>
            </a:r>
            <a:r>
              <a:rPr lang="ru-RU" b="1" i="1" dirty="0">
                <a:cs typeface="Times New Roman" pitchFamily="18" charset="0"/>
              </a:rPr>
              <a:t> </a:t>
            </a:r>
            <a:r>
              <a:rPr lang="ru-RU" b="1" i="1" dirty="0" err="1">
                <a:cs typeface="Times New Roman" pitchFamily="18" charset="0"/>
              </a:rPr>
              <a:t>үйкегенде</a:t>
            </a:r>
            <a:r>
              <a:rPr lang="ru-RU" b="1" i="1" dirty="0">
                <a:cs typeface="Times New Roman" pitchFamily="18" charset="0"/>
              </a:rPr>
              <a:t> </a:t>
            </a:r>
            <a:r>
              <a:rPr lang="ru-RU" b="1" i="1" dirty="0" err="1">
                <a:solidFill>
                  <a:srgbClr val="FF0000"/>
                </a:solidFill>
                <a:cs typeface="Times New Roman" pitchFamily="18" charset="0"/>
              </a:rPr>
              <a:t>артты</a:t>
            </a:r>
            <a:endParaRPr lang="ru-RU" b="1" i="1" dirty="0">
              <a:cs typeface="Times New Roman" pitchFamily="18" charset="0"/>
            </a:endParaRPr>
          </a:p>
        </p:txBody>
      </p:sp>
      <p:sp>
        <p:nvSpPr>
          <p:cNvPr id="19" name="Номер слайда 18"/>
          <p:cNvSpPr>
            <a:spLocks noGrp="1"/>
          </p:cNvSpPr>
          <p:nvPr>
            <p:ph type="sldNum" sz="quarter" idx="12"/>
          </p:nvPr>
        </p:nvSpPr>
        <p:spPr/>
        <p:txBody>
          <a:bodyPr/>
          <a:lstStyle/>
          <a:p>
            <a:pPr>
              <a:defRPr/>
            </a:pPr>
            <a:fld id="{C3977CE5-A360-4324-BEB3-971783B0C622}" type="slidenum">
              <a:rPr lang="ru-RU"/>
              <a:pPr>
                <a:defRPr/>
              </a:pPr>
              <a:t>37</a:t>
            </a:fld>
            <a:endParaRPr lang="ru-RU"/>
          </a:p>
        </p:txBody>
      </p:sp>
      <p:sp>
        <p:nvSpPr>
          <p:cNvPr id="5" name="Цилиндр 4"/>
          <p:cNvSpPr/>
          <p:nvPr/>
        </p:nvSpPr>
        <p:spPr>
          <a:xfrm>
            <a:off x="2000232" y="1000108"/>
            <a:ext cx="714380" cy="785818"/>
          </a:xfrm>
          <a:prstGeom prst="can">
            <a:avLst/>
          </a:prstGeom>
          <a:blipFill>
            <a:blip r:embed="rId2" cstate="email"/>
            <a:tile tx="0" ty="0" sx="100000" sy="100000" flip="none" algn="tl"/>
          </a:blipFill>
          <a:ln>
            <a:solidFill>
              <a:schemeClr val="accent6">
                <a:lumMod val="50000"/>
              </a:schemeClr>
            </a:solidFill>
          </a:ln>
          <a:effectLst>
            <a:outerShdw blurRad="50800" dist="38100" dir="13500000" algn="br" rotWithShape="0">
              <a:prstClr val="black">
                <a:alpha val="40000"/>
              </a:prstClr>
            </a:outerShdw>
          </a:effectLst>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Цилиндр 6"/>
          <p:cNvSpPr/>
          <p:nvPr/>
        </p:nvSpPr>
        <p:spPr>
          <a:xfrm>
            <a:off x="1928794" y="3643314"/>
            <a:ext cx="857256" cy="2071702"/>
          </a:xfrm>
          <a:prstGeom prst="can">
            <a:avLst>
              <a:gd name="adj" fmla="val 17488"/>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lin ang="0" scaled="1"/>
            <a:tileRect/>
          </a:gradFill>
          <a:ln>
            <a:solidFill>
              <a:schemeClr val="tx1">
                <a:lumMod val="95000"/>
                <a:lumOff val="5000"/>
              </a:schemeClr>
            </a:solidFill>
          </a:ln>
          <a:effectLst>
            <a:outerShdw blurRad="50800" dist="38100" dir="13500000" algn="br" rotWithShape="0">
              <a:prstClr val="black">
                <a:alpha val="40000"/>
              </a:prstClr>
            </a:outerShdw>
          </a:effectLst>
          <a:scene3d>
            <a:camera prst="orthographicFront"/>
            <a:lightRig rig="harsh"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Выноска-облако 7"/>
          <p:cNvSpPr/>
          <p:nvPr/>
        </p:nvSpPr>
        <p:spPr>
          <a:xfrm>
            <a:off x="1142976" y="1928802"/>
            <a:ext cx="2286016" cy="1785950"/>
          </a:xfrm>
          <a:prstGeom prst="cloudCallout">
            <a:avLst>
              <a:gd name="adj1" fmla="val 2829"/>
              <a:gd name="adj2" fmla="val 39457"/>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0" name="Прямая соединительная линия 9"/>
          <p:cNvCxnSpPr/>
          <p:nvPr/>
        </p:nvCxnSpPr>
        <p:spPr>
          <a:xfrm rot="10800000">
            <a:off x="214282" y="4572008"/>
            <a:ext cx="1714512" cy="1588"/>
          </a:xfrm>
          <a:prstGeom prst="line">
            <a:avLst/>
          </a:prstGeom>
          <a:ln w="111125">
            <a:solidFill>
              <a:schemeClr val="accent6">
                <a:lumMod val="60000"/>
                <a:lumOff val="40000"/>
              </a:schemeClr>
            </a:solidFill>
          </a:ln>
          <a:scene3d>
            <a:camera prst="orthographicFront"/>
            <a:lightRig rig="threePt" dir="t"/>
          </a:scene3d>
          <a:sp3d contourW="12700">
            <a:bevelT/>
            <a:contourClr>
              <a:schemeClr val="accent6">
                <a:lumMod val="75000"/>
              </a:schemeClr>
            </a:contourClr>
          </a:sp3d>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786050" y="4357694"/>
            <a:ext cx="1285884" cy="1588"/>
          </a:xfrm>
          <a:prstGeom prst="line">
            <a:avLst/>
          </a:prstGeom>
          <a:ln w="98425">
            <a:solidFill>
              <a:schemeClr val="accent6">
                <a:lumMod val="60000"/>
                <a:lumOff val="40000"/>
              </a:schemeClr>
            </a:solidFill>
          </a:ln>
          <a:scene3d>
            <a:camera prst="orthographicFront"/>
            <a:lightRig rig="threePt" dir="t"/>
          </a:scene3d>
          <a:sp3d extrusionH="76200" contourW="12700">
            <a:bevelT/>
            <a:extrusionClr>
              <a:schemeClr val="accent6">
                <a:lumMod val="40000"/>
                <a:lumOff val="60000"/>
              </a:schemeClr>
            </a:extrusionClr>
            <a:contourClr>
              <a:schemeClr val="accent6">
                <a:lumMod val="50000"/>
              </a:schemeClr>
            </a:contourClr>
          </a:sp3d>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1928794" y="4429132"/>
            <a:ext cx="928694" cy="214314"/>
          </a:xfrm>
          <a:prstGeom prst="line">
            <a:avLst/>
          </a:prstGeom>
          <a:ln w="123825">
            <a:solidFill>
              <a:schemeClr val="accent6">
                <a:lumMod val="60000"/>
                <a:lumOff val="40000"/>
              </a:schemeClr>
            </a:solidFill>
          </a:ln>
          <a:scene3d>
            <a:camera prst="orthographicFront"/>
            <a:lightRig rig="threePt" dir="t"/>
          </a:scene3d>
          <a:sp3d extrusionH="76200" contourW="12700">
            <a:bevelT w="101600" prst="riblet"/>
            <a:extrusionClr>
              <a:schemeClr val="accent6">
                <a:lumMod val="40000"/>
                <a:lumOff val="60000"/>
              </a:schemeClr>
            </a:extrusionClr>
            <a:contourClr>
              <a:schemeClr val="accent6">
                <a:lumMod val="50000"/>
              </a:schemeClr>
            </a:contourClr>
          </a:sp3d>
        </p:spPr>
        <p:style>
          <a:lnRef idx="1">
            <a:schemeClr val="accent1"/>
          </a:lnRef>
          <a:fillRef idx="0">
            <a:schemeClr val="accent1"/>
          </a:fillRef>
          <a:effectRef idx="0">
            <a:schemeClr val="accent1"/>
          </a:effectRef>
          <a:fontRef idx="minor">
            <a:schemeClr val="tx1"/>
          </a:fontRef>
        </p:style>
      </p:cxnSp>
      <p:sp>
        <p:nvSpPr>
          <p:cNvPr id="17" name="Стрелка вправо 16"/>
          <p:cNvSpPr/>
          <p:nvPr/>
        </p:nvSpPr>
        <p:spPr>
          <a:xfrm>
            <a:off x="500063" y="5072063"/>
            <a:ext cx="977900" cy="2143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лево 17"/>
          <p:cNvSpPr/>
          <p:nvPr/>
        </p:nvSpPr>
        <p:spPr>
          <a:xfrm>
            <a:off x="428625" y="5429250"/>
            <a:ext cx="1000125" cy="21431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Стрелка вправо 20"/>
          <p:cNvSpPr/>
          <p:nvPr/>
        </p:nvSpPr>
        <p:spPr>
          <a:xfrm>
            <a:off x="3000375" y="5072063"/>
            <a:ext cx="977900" cy="2143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лево 21"/>
          <p:cNvSpPr/>
          <p:nvPr/>
        </p:nvSpPr>
        <p:spPr>
          <a:xfrm>
            <a:off x="2928938" y="5429250"/>
            <a:ext cx="1000125" cy="21431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Цилиндр 23"/>
          <p:cNvSpPr/>
          <p:nvPr/>
        </p:nvSpPr>
        <p:spPr>
          <a:xfrm>
            <a:off x="2000232" y="3000372"/>
            <a:ext cx="714380" cy="785818"/>
          </a:xfrm>
          <a:prstGeom prst="can">
            <a:avLst/>
          </a:prstGeom>
          <a:blipFill>
            <a:blip r:embed="rId2" cstate="email"/>
            <a:tile tx="0" ty="0" sx="100000" sy="100000" flip="none" algn="tl"/>
          </a:blipFill>
          <a:ln>
            <a:solidFill>
              <a:schemeClr val="accent6">
                <a:lumMod val="50000"/>
              </a:schemeClr>
            </a:solidFill>
          </a:ln>
          <a:effectLst>
            <a:outerShdw blurRad="50800" dist="38100" dir="13500000" algn="br" rotWithShape="0">
              <a:prstClr val="black">
                <a:alpha val="40000"/>
              </a:prstClr>
            </a:outerShdw>
          </a:effectLst>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622" name="TextBox 15"/>
          <p:cNvSpPr txBox="1">
            <a:spLocks noChangeArrowheads="1"/>
          </p:cNvSpPr>
          <p:nvPr/>
        </p:nvSpPr>
        <p:spPr bwMode="auto">
          <a:xfrm>
            <a:off x="4356100" y="298450"/>
            <a:ext cx="4125913" cy="922338"/>
          </a:xfrm>
          <a:prstGeom prst="rect">
            <a:avLst/>
          </a:prstGeom>
          <a:noFill/>
          <a:ln w="9525">
            <a:noFill/>
            <a:miter lim="800000"/>
            <a:headEnd/>
            <a:tailEnd/>
          </a:ln>
        </p:spPr>
        <p:txBody>
          <a:bodyPr wrap="none">
            <a:spAutoFit/>
          </a:bodyPr>
          <a:lstStyle/>
          <a:p>
            <a:r>
              <a:rPr lang="kk-KZ" altLang="ru-RU" sz="5400" b="1">
                <a:solidFill>
                  <a:srgbClr val="002060"/>
                </a:solidFill>
                <a:latin typeface="Calibri" pitchFamily="34" charset="0"/>
                <a:cs typeface="Arial" pitchFamily="34" charset="0"/>
              </a:rPr>
              <a:t>Бірінші тәсілі</a:t>
            </a:r>
            <a:endParaRPr lang="ru-RU" altLang="ru-RU" sz="5400" b="1">
              <a:solidFill>
                <a:srgbClr val="002060"/>
              </a:solidFill>
              <a:latin typeface="Calibri"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nodeType="afterGroup">
                            <p:stCondLst>
                              <p:cond delay="150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nodeType="afterGroup">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500"/>
                                        <p:tgtEl>
                                          <p:spTgt spid="22"/>
                                        </p:tgtEl>
                                      </p:cBhvr>
                                    </p:animEffect>
                                  </p:childTnLst>
                                </p:cTn>
                              </p:par>
                            </p:childTnLst>
                          </p:cTn>
                        </p:par>
                        <p:par>
                          <p:cTn id="39" fill="hold" nodeType="afterGroup">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nodeType="afterGroup">
                            <p:stCondLst>
                              <p:cond delay="4500"/>
                            </p:stCondLst>
                            <p:childTnLst>
                              <p:par>
                                <p:cTn id="44" presetID="1" presetClass="exit" presetSubtype="0" fill="hold" nodeType="after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par>
                          <p:cTn id="46" fill="hold" nodeType="afterGroup">
                            <p:stCondLst>
                              <p:cond delay="4500"/>
                            </p:stCondLst>
                            <p:childTnLst>
                              <p:par>
                                <p:cTn id="47" presetID="2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nodeType="afterGroup">
                            <p:stCondLst>
                              <p:cond delay="5000"/>
                            </p:stCondLst>
                            <p:childTnLst>
                              <p:par>
                                <p:cTn id="51" presetID="22" presetClass="entr" presetSubtype="4"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par>
                          <p:cTn id="54" fill="hold" nodeType="afterGroup">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21"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643438" y="500063"/>
            <a:ext cx="4257675" cy="5786437"/>
          </a:xfrm>
          <a:solidFill>
            <a:schemeClr val="bg1"/>
          </a:solidFill>
          <a:ln w="31750">
            <a:solidFill>
              <a:srgbClr val="006600"/>
            </a:solidFill>
          </a:ln>
        </p:spPr>
        <p:txBody>
          <a:bodyPr/>
          <a:lstStyle/>
          <a:p>
            <a:r>
              <a:rPr lang="ru-RU" altLang="ru-RU" sz="3600" b="1" i="1">
                <a:solidFill>
                  <a:srgbClr val="FF0000"/>
                </a:solidFill>
              </a:rPr>
              <a:t>Дененің ішкі энергиясын денемен </a:t>
            </a:r>
            <a:r>
              <a:rPr lang="ru-RU" altLang="ru-RU" sz="3600" b="1" i="1" u="sng">
                <a:solidFill>
                  <a:srgbClr val="FF0000"/>
                </a:solidFill>
              </a:rPr>
              <a:t>механикалық жұмыс істеу </a:t>
            </a:r>
            <a:r>
              <a:rPr lang="ru-RU" altLang="ru-RU" sz="3600" b="1" i="1">
                <a:solidFill>
                  <a:srgbClr val="FF0000"/>
                </a:solidFill>
              </a:rPr>
              <a:t>арқылы </a:t>
            </a:r>
            <a:r>
              <a:rPr lang="ru-RU" altLang="ru-RU" sz="3600" b="1" i="1" u="sng">
                <a:solidFill>
                  <a:srgbClr val="FF0000"/>
                </a:solidFill>
              </a:rPr>
              <a:t>арттыруға</a:t>
            </a:r>
            <a:r>
              <a:rPr lang="ru-RU" altLang="ru-RU" sz="3600" b="1" i="1">
                <a:solidFill>
                  <a:srgbClr val="FF0000"/>
                </a:solidFill>
              </a:rPr>
              <a:t> болады.</a:t>
            </a:r>
            <a:br>
              <a:rPr lang="ru-RU" altLang="ru-RU" sz="3600" b="1" i="1">
                <a:solidFill>
                  <a:srgbClr val="FF0000"/>
                </a:solidFill>
              </a:rPr>
            </a:br>
            <a:r>
              <a:rPr lang="ru-RU" altLang="ru-RU" sz="3600" b="1" i="1"/>
              <a:t>(соғу, майыстыру, созу, сығу – деформация)</a:t>
            </a:r>
          </a:p>
        </p:txBody>
      </p:sp>
      <p:sp>
        <p:nvSpPr>
          <p:cNvPr id="5" name="Номер слайда 4"/>
          <p:cNvSpPr>
            <a:spLocks noGrp="1"/>
          </p:cNvSpPr>
          <p:nvPr>
            <p:ph type="sldNum" sz="quarter" idx="12"/>
          </p:nvPr>
        </p:nvSpPr>
        <p:spPr/>
        <p:txBody>
          <a:bodyPr/>
          <a:lstStyle/>
          <a:p>
            <a:pPr>
              <a:defRPr/>
            </a:pPr>
            <a:fld id="{CAE438D3-3799-4839-97E5-3B48C1C57514}" type="slidenum">
              <a:rPr lang="ru-RU"/>
              <a:pPr>
                <a:defRPr/>
              </a:pPr>
              <a:t>38</a:t>
            </a:fld>
            <a:endParaRPr lang="ru-RU"/>
          </a:p>
        </p:txBody>
      </p:sp>
      <p:pic>
        <p:nvPicPr>
          <p:cNvPr id="26627" name="Picture 2" descr="C:\Users\USER\Searches\Pictures\Таблицы и рисунки по физике\ТЕПЛОТА\vol809.jpg"/>
          <p:cNvPicPr>
            <a:picLocks noChangeAspect="1" noChangeArrowheads="1"/>
          </p:cNvPicPr>
          <p:nvPr/>
        </p:nvPicPr>
        <p:blipFill>
          <a:blip r:embed="rId2" cstate="print"/>
          <a:srcRect/>
          <a:stretch>
            <a:fillRect/>
          </a:stretch>
        </p:blipFill>
        <p:spPr bwMode="auto">
          <a:xfrm>
            <a:off x="357188" y="500063"/>
            <a:ext cx="4071937" cy="5786437"/>
          </a:xfrm>
          <a:prstGeom prst="rect">
            <a:avLst/>
          </a:prstGeom>
          <a:noFill/>
          <a:ln w="25400">
            <a:solidFill>
              <a:srgbClr val="006600"/>
            </a:solid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50" y="357188"/>
            <a:ext cx="6215063" cy="1928812"/>
          </a:xfrm>
          <a:solidFill>
            <a:schemeClr val="bg1"/>
          </a:solidFill>
          <a:ln w="31750">
            <a:solidFill>
              <a:srgbClr val="006600"/>
            </a:solidFill>
          </a:ln>
        </p:spPr>
        <p:txBody>
          <a:bodyPr>
            <a:normAutofit fontScale="90000"/>
          </a:bodyPr>
          <a:lstStyle/>
          <a:p>
            <a:r>
              <a:rPr lang="ru-RU" sz="3600" b="1" i="1"/>
              <a:t/>
            </a:r>
            <a:br>
              <a:rPr lang="ru-RU" sz="3600" b="1" i="1"/>
            </a:br>
            <a:r>
              <a:rPr lang="ru-RU" sz="3600" b="1" i="1"/>
              <a:t>Сығылған ауа тығынды ығыстырады нәтижесінде өзі салқындайды.</a:t>
            </a:r>
            <a:r>
              <a:rPr lang="ru-RU" sz="3600"/>
              <a:t/>
            </a:r>
            <a:br>
              <a:rPr lang="ru-RU" sz="3600"/>
            </a:br>
            <a:endParaRPr lang="ru-RU" sz="3600"/>
          </a:p>
        </p:txBody>
      </p:sp>
      <p:sp>
        <p:nvSpPr>
          <p:cNvPr id="7" name="Номер слайда 6"/>
          <p:cNvSpPr>
            <a:spLocks noGrp="1"/>
          </p:cNvSpPr>
          <p:nvPr>
            <p:ph type="sldNum" sz="quarter" idx="12"/>
          </p:nvPr>
        </p:nvSpPr>
        <p:spPr/>
        <p:txBody>
          <a:bodyPr/>
          <a:lstStyle/>
          <a:p>
            <a:pPr>
              <a:defRPr/>
            </a:pPr>
            <a:fld id="{BC804E81-ED2B-4568-BFB9-D8A9C03695F1}" type="slidenum">
              <a:rPr lang="ru-RU"/>
              <a:pPr>
                <a:defRPr/>
              </a:pPr>
              <a:t>39</a:t>
            </a:fld>
            <a:endParaRPr lang="ru-RU"/>
          </a:p>
        </p:txBody>
      </p:sp>
      <p:pic>
        <p:nvPicPr>
          <p:cNvPr id="3075" name="Picture 3" descr="F:\ФИЗИКА\КАРТИНКИ и ТАБЛИЦЫ\ТЕРМОДИНАМИКА И МОЛЕКУЛЯРНАЯ ФИЗИКА\теплота\07h-i2.jpg"/>
          <p:cNvPicPr>
            <a:picLocks noChangeAspect="1" noChangeArrowheads="1"/>
          </p:cNvPicPr>
          <p:nvPr/>
        </p:nvPicPr>
        <p:blipFill>
          <a:blip r:embed="rId2" cstate="print"/>
          <a:srcRect/>
          <a:stretch>
            <a:fillRect/>
          </a:stretch>
        </p:blipFill>
        <p:spPr bwMode="auto">
          <a:xfrm>
            <a:off x="428625" y="357188"/>
            <a:ext cx="1857375" cy="2857500"/>
          </a:xfrm>
          <a:prstGeom prst="rect">
            <a:avLst/>
          </a:prstGeom>
          <a:noFill/>
          <a:ln w="9525">
            <a:noFill/>
            <a:miter lim="800000"/>
            <a:headEnd/>
            <a:tailEnd/>
          </a:ln>
        </p:spPr>
      </p:pic>
      <p:pic>
        <p:nvPicPr>
          <p:cNvPr id="4" name="Picture 3" descr="F:\ФИЗИКА\КАРТИНКИ и ТАБЛИЦЫ\ТЕРМОДИНАМИКА И МОЛЕКУЛЯРНАЯ ФИЗИКА\теплота\07h-i2.jpg"/>
          <p:cNvPicPr>
            <a:picLocks noChangeAspect="1" noChangeArrowheads="1"/>
          </p:cNvPicPr>
          <p:nvPr/>
        </p:nvPicPr>
        <p:blipFill>
          <a:blip r:embed="rId3" cstate="print"/>
          <a:srcRect/>
          <a:stretch>
            <a:fillRect/>
          </a:stretch>
        </p:blipFill>
        <p:spPr bwMode="auto">
          <a:xfrm>
            <a:off x="428625" y="3429000"/>
            <a:ext cx="1857375" cy="2786063"/>
          </a:xfrm>
          <a:prstGeom prst="rect">
            <a:avLst/>
          </a:prstGeom>
          <a:noFill/>
          <a:ln w="9525">
            <a:noFill/>
            <a:miter lim="800000"/>
            <a:headEnd/>
            <a:tailEnd/>
          </a:ln>
        </p:spPr>
      </p:pic>
      <p:sp>
        <p:nvSpPr>
          <p:cNvPr id="5" name="TextBox 4"/>
          <p:cNvSpPr txBox="1">
            <a:spLocks noChangeArrowheads="1"/>
          </p:cNvSpPr>
          <p:nvPr/>
        </p:nvSpPr>
        <p:spPr bwMode="auto">
          <a:xfrm>
            <a:off x="2593975" y="2565400"/>
            <a:ext cx="6215063" cy="3170238"/>
          </a:xfrm>
          <a:prstGeom prst="rect">
            <a:avLst/>
          </a:prstGeom>
          <a:solidFill>
            <a:schemeClr val="bg1"/>
          </a:solidFill>
          <a:ln w="31750">
            <a:solidFill>
              <a:srgbClr val="006600"/>
            </a:solidFill>
            <a:miter lim="800000"/>
            <a:headEnd/>
            <a:tailEnd/>
          </a:ln>
        </p:spPr>
        <p:txBody>
          <a:bodyPr>
            <a:spAutoFit/>
          </a:bodyPr>
          <a:lstStyle/>
          <a:p>
            <a:pPr algn="ctr"/>
            <a:r>
              <a:rPr lang="ru-RU" altLang="ru-RU" sz="4000" b="1" i="1">
                <a:solidFill>
                  <a:srgbClr val="FF0000"/>
                </a:solidFill>
                <a:latin typeface="Calibri" pitchFamily="34" charset="0"/>
                <a:cs typeface="Arial" pitchFamily="34" charset="0"/>
              </a:rPr>
              <a:t>Егер </a:t>
            </a:r>
            <a:r>
              <a:rPr lang="ru-RU" altLang="ru-RU" sz="4000" b="1" i="1" u="sng">
                <a:solidFill>
                  <a:srgbClr val="FF0000"/>
                </a:solidFill>
                <a:latin typeface="Calibri" pitchFamily="34" charset="0"/>
                <a:cs typeface="Arial" pitchFamily="34" charset="0"/>
              </a:rPr>
              <a:t>дененің өзі </a:t>
            </a:r>
            <a:r>
              <a:rPr lang="ru-RU" altLang="ru-RU" sz="4000" b="1" i="1">
                <a:solidFill>
                  <a:srgbClr val="FF0000"/>
                </a:solidFill>
                <a:latin typeface="Calibri" pitchFamily="34" charset="0"/>
                <a:cs typeface="Arial" pitchFamily="34" charset="0"/>
              </a:rPr>
              <a:t>механикалық жұмыс атқаратын болса, онда </a:t>
            </a:r>
            <a:r>
              <a:rPr lang="ru-RU" altLang="ru-RU" sz="4000" b="1" i="1" u="sng">
                <a:solidFill>
                  <a:srgbClr val="FF0000"/>
                </a:solidFill>
                <a:latin typeface="Calibri" pitchFamily="34" charset="0"/>
                <a:cs typeface="Arial" pitchFamily="34" charset="0"/>
              </a:rPr>
              <a:t>дененің ішкі энергиясы кемиді.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57188" y="1412776"/>
            <a:ext cx="8501062" cy="5016758"/>
          </a:xfrm>
          <a:prstGeom prst="rect">
            <a:avLst/>
          </a:prstGeom>
          <a:solidFill>
            <a:schemeClr val="bg1"/>
          </a:solidFill>
          <a:ln/>
        </p:spPr>
        <p:style>
          <a:lnRef idx="1">
            <a:schemeClr val="accent4"/>
          </a:lnRef>
          <a:fillRef idx="2">
            <a:schemeClr val="accent4"/>
          </a:fillRef>
          <a:effectRef idx="1">
            <a:schemeClr val="accent4"/>
          </a:effectRef>
          <a:fontRef idx="minor">
            <a:schemeClr val="dk1"/>
          </a:fontRef>
        </p:style>
        <p:txBody>
          <a:bodyPr anchor="ctr">
            <a:spAutoFit/>
          </a:bodyPr>
          <a:lstStyle>
            <a:lvl1pPr indent="1809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endParaRPr lang="ru-RU" altLang="ru-RU" sz="800" dirty="0">
              <a:latin typeface="Times New Roman" pitchFamily="18" charset="0"/>
              <a:cs typeface="Times New Roman" pitchFamily="18" charset="0"/>
            </a:endParaRPr>
          </a:p>
          <a:p>
            <a:pPr algn="just">
              <a:spcBef>
                <a:spcPct val="0"/>
              </a:spcBef>
              <a:buFontTx/>
              <a:buChar char="•"/>
            </a:pP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Ашық</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жүйелер</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күй</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заңдылықтарын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ашып</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көрсету</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Тіршіліктің</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термодинамикалық</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негізін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теориялық</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тұрғыда</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түсіндіру</a:t>
            </a:r>
            <a:r>
              <a:rPr lang="ru-RU" altLang="ru-RU" sz="2400" dirty="0">
                <a:latin typeface="Times New Roman" pitchFamily="18" charset="0"/>
                <a:cs typeface="Times New Roman" pitchFamily="18" charset="0"/>
              </a:rPr>
              <a:t>.</a:t>
            </a:r>
          </a:p>
          <a:p>
            <a:pPr algn="just">
              <a:spcBef>
                <a:spcPct val="0"/>
              </a:spcBef>
              <a:buFontTx/>
              <a:buChar char="•"/>
            </a:pPr>
            <a:r>
              <a:rPr lang="kk-KZ" altLang="ru-RU" sz="2400" dirty="0">
                <a:latin typeface="Times New Roman" pitchFamily="18" charset="0"/>
                <a:cs typeface="Times New Roman" pitchFamily="18" charset="0"/>
              </a:rPr>
              <a:t>Жеке және эволюциялық даму, өзін-өзі реттеу және өзін-өзі жаңарту құбылыстарын ғылыми тұрғыда түсіндіру.</a:t>
            </a:r>
          </a:p>
          <a:p>
            <a:pPr algn="just">
              <a:spcBef>
                <a:spcPct val="0"/>
              </a:spcBef>
              <a:buFontTx/>
              <a:buChar char="•"/>
            </a:pPr>
            <a:r>
              <a:rPr lang="kk-KZ" altLang="ru-RU" sz="2400" dirty="0">
                <a:latin typeface="Times New Roman" pitchFamily="18" charset="0"/>
                <a:cs typeface="Times New Roman" pitchFamily="18" charset="0"/>
              </a:rPr>
              <a:t>Биополимерлер мен биологиялық активті заттардың құрылысы мен функционалды қасиеттері арасындағы байланысты анықтау.</a:t>
            </a:r>
          </a:p>
          <a:p>
            <a:pPr algn="just">
              <a:spcBef>
                <a:spcPct val="0"/>
              </a:spcBef>
              <a:buFontTx/>
              <a:buChar char="•"/>
            </a:pPr>
            <a:r>
              <a:rPr lang="kk-KZ" altLang="ru-RU" sz="2400" dirty="0">
                <a:latin typeface="Times New Roman" pitchFamily="18" charset="0"/>
                <a:cs typeface="Times New Roman" pitchFamily="18" charset="0"/>
              </a:rPr>
              <a:t>Биообъектілерді зерттеудің физико-химиялық әдістерін жасау және теориялық негіздеу.</a:t>
            </a:r>
          </a:p>
          <a:p>
            <a:pPr algn="just">
              <a:spcBef>
                <a:spcPct val="0"/>
              </a:spcBef>
              <a:buFontTx/>
              <a:buChar char="•"/>
            </a:pPr>
            <a:r>
              <a:rPr lang="kk-KZ" altLang="ru-RU" sz="2400" dirty="0">
                <a:latin typeface="Times New Roman" pitchFamily="18" charset="0"/>
                <a:cs typeface="Times New Roman" pitchFamily="18" charset="0"/>
              </a:rPr>
              <a:t>Функционалды процестер кешендеріне физикалық түсіндірме беру (нерв импульстарының генерациясы және таралуы, бұлшықет жиырылуы, рецепция және т.б.) </a:t>
            </a:r>
          </a:p>
        </p:txBody>
      </p:sp>
      <p:sp>
        <p:nvSpPr>
          <p:cNvPr id="2" name="Прямоугольник 1"/>
          <p:cNvSpPr/>
          <p:nvPr/>
        </p:nvSpPr>
        <p:spPr>
          <a:xfrm>
            <a:off x="370782" y="313382"/>
            <a:ext cx="8319267"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ru-RU" sz="4800" b="1" dirty="0" err="1">
                <a:effectLst>
                  <a:outerShdw blurRad="38100" dist="38100" dir="2700000" algn="tl">
                    <a:srgbClr val="000000">
                      <a:alpha val="43137"/>
                    </a:srgbClr>
                  </a:outerShdw>
                </a:effectLst>
              </a:rPr>
              <a:t>Биофизиканың</a:t>
            </a:r>
            <a:r>
              <a:rPr lang="ru-RU" sz="4800" b="1" dirty="0">
                <a:effectLst>
                  <a:outerShdw blurRad="38100" dist="38100" dir="2700000" algn="tl">
                    <a:srgbClr val="000000">
                      <a:alpha val="43137"/>
                    </a:srgbClr>
                  </a:outerShdw>
                </a:effectLst>
              </a:rPr>
              <a:t> </a:t>
            </a:r>
            <a:r>
              <a:rPr lang="ru-RU" sz="4800" b="1" dirty="0" err="1">
                <a:effectLst>
                  <a:outerShdw blurRad="38100" dist="38100" dir="2700000" algn="tl">
                    <a:srgbClr val="000000">
                      <a:alpha val="43137"/>
                    </a:srgbClr>
                  </a:outerShdw>
                </a:effectLst>
              </a:rPr>
              <a:t>міндеттері</a:t>
            </a:r>
            <a:r>
              <a:rPr lang="ru-RU" sz="4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44864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9A8711A8-8EEA-49E0-A7AB-0C496B90870E}" type="slidenum">
              <a:rPr lang="ru-RU"/>
              <a:pPr>
                <a:defRPr/>
              </a:pPr>
              <a:t>40</a:t>
            </a:fld>
            <a:endParaRPr lang="ru-RU"/>
          </a:p>
        </p:txBody>
      </p:sp>
      <p:sp>
        <p:nvSpPr>
          <p:cNvPr id="9" name="Цилиндр 8"/>
          <p:cNvSpPr/>
          <p:nvPr/>
        </p:nvSpPr>
        <p:spPr>
          <a:xfrm>
            <a:off x="1571604" y="785794"/>
            <a:ext cx="714380" cy="785818"/>
          </a:xfrm>
          <a:prstGeom prst="can">
            <a:avLst/>
          </a:prstGeom>
          <a:blipFill>
            <a:blip r:embed="rId2" cstate="email"/>
            <a:tile tx="0" ty="0" sx="100000" sy="100000" flip="none" algn="tl"/>
          </a:blipFill>
          <a:ln>
            <a:solidFill>
              <a:schemeClr val="accent6">
                <a:lumMod val="50000"/>
              </a:schemeClr>
            </a:solidFill>
          </a:ln>
          <a:effectLst>
            <a:outerShdw blurRad="50800" dist="38100" dir="13500000" algn="br" rotWithShape="0">
              <a:prstClr val="black">
                <a:alpha val="40000"/>
              </a:prstClr>
            </a:outerShdw>
          </a:effectLst>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TextBox 14"/>
          <p:cNvSpPr txBox="1">
            <a:spLocks noChangeArrowheads="1"/>
          </p:cNvSpPr>
          <p:nvPr/>
        </p:nvSpPr>
        <p:spPr bwMode="auto">
          <a:xfrm>
            <a:off x="3779838" y="428625"/>
            <a:ext cx="4786312" cy="5632450"/>
          </a:xfrm>
          <a:prstGeom prst="rect">
            <a:avLst/>
          </a:prstGeom>
          <a:solidFill>
            <a:schemeClr val="bg1"/>
          </a:solidFill>
          <a:ln w="38100">
            <a:solidFill>
              <a:schemeClr val="accent1"/>
            </a:solidFill>
            <a:miter lim="800000"/>
            <a:headEnd/>
            <a:tailEnd/>
          </a:ln>
        </p:spPr>
        <p:txBody>
          <a:bodyPr>
            <a:spAutoFit/>
          </a:bodyPr>
          <a:lstStyle/>
          <a:p>
            <a:pPr algn="ctr"/>
            <a:r>
              <a:rPr lang="ru-RU" altLang="ru-RU" sz="2800" b="1">
                <a:latin typeface="Cambria" pitchFamily="18" charset="0"/>
                <a:cs typeface="Arial" pitchFamily="34" charset="0"/>
              </a:rPr>
              <a:t>Цилиндрдегі су қызады, </a:t>
            </a:r>
          </a:p>
          <a:p>
            <a:pPr algn="ctr"/>
            <a:r>
              <a:rPr lang="ru-RU" altLang="ru-RU" sz="2800" b="1">
                <a:latin typeface="Cambria" pitchFamily="18" charset="0"/>
                <a:cs typeface="Arial" pitchFamily="34" charset="0"/>
              </a:rPr>
              <a:t>қайнайды, бу түзіледі. </a:t>
            </a:r>
          </a:p>
          <a:p>
            <a:pPr algn="ctr"/>
            <a:r>
              <a:rPr lang="ru-RU" altLang="ru-RU" sz="2800" b="1">
                <a:latin typeface="Cambria" pitchFamily="18" charset="0"/>
                <a:cs typeface="Arial" pitchFamily="34" charset="0"/>
              </a:rPr>
              <a:t>Қыздырылған будың көлемі ұлғаяды да тығынды ығыстырып шығарады. </a:t>
            </a:r>
          </a:p>
          <a:p>
            <a:pPr algn="ctr"/>
            <a:endParaRPr lang="ru-RU" altLang="ru-RU" sz="3200" b="1" i="1">
              <a:solidFill>
                <a:srgbClr val="FF0000"/>
              </a:solidFill>
              <a:cs typeface="Arial" pitchFamily="34" charset="0"/>
            </a:endParaRPr>
          </a:p>
          <a:p>
            <a:pPr algn="ctr"/>
            <a:r>
              <a:rPr lang="ru-RU" altLang="ru-RU" sz="3200" b="1" i="1">
                <a:solidFill>
                  <a:srgbClr val="FF0000"/>
                </a:solidFill>
                <a:latin typeface="Cambria" pitchFamily="18" charset="0"/>
                <a:cs typeface="Arial" pitchFamily="34" charset="0"/>
              </a:rPr>
              <a:t>Будың ішкі энергиясы тығынның механикалық энергиясына айналады.</a:t>
            </a:r>
          </a:p>
        </p:txBody>
      </p:sp>
      <p:pic>
        <p:nvPicPr>
          <p:cNvPr id="16" name="Picture 3" descr="C:\Users\USER\Searches\Pictures\т6.jpg"/>
          <p:cNvPicPr>
            <a:picLocks noChangeAspect="1" noChangeArrowheads="1"/>
          </p:cNvPicPr>
          <p:nvPr/>
        </p:nvPicPr>
        <p:blipFill>
          <a:blip r:embed="rId3" cstate="print"/>
          <a:srcRect/>
          <a:stretch>
            <a:fillRect/>
          </a:stretch>
        </p:blipFill>
        <p:spPr bwMode="auto">
          <a:xfrm>
            <a:off x="1000125" y="5214938"/>
            <a:ext cx="1643063" cy="1357312"/>
          </a:xfrm>
          <a:prstGeom prst="rect">
            <a:avLst/>
          </a:prstGeom>
          <a:noFill/>
          <a:ln w="9525">
            <a:noFill/>
            <a:miter lim="800000"/>
            <a:headEnd/>
            <a:tailEnd/>
          </a:ln>
        </p:spPr>
      </p:pic>
      <p:sp>
        <p:nvSpPr>
          <p:cNvPr id="17" name="Цилиндр 16"/>
          <p:cNvSpPr/>
          <p:nvPr/>
        </p:nvSpPr>
        <p:spPr>
          <a:xfrm>
            <a:off x="1571604" y="3429000"/>
            <a:ext cx="857256" cy="2071702"/>
          </a:xfrm>
          <a:prstGeom prst="can">
            <a:avLst>
              <a:gd name="adj" fmla="val 17488"/>
            </a:avLst>
          </a:prstGeom>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lin ang="0" scaled="1"/>
            <a:tileRect/>
          </a:gradFill>
          <a:ln>
            <a:solidFill>
              <a:schemeClr val="tx1">
                <a:lumMod val="95000"/>
                <a:lumOff val="5000"/>
              </a:schemeClr>
            </a:solidFill>
          </a:ln>
          <a:effectLst>
            <a:outerShdw blurRad="50800" dist="38100" dir="13500000" algn="br" rotWithShape="0">
              <a:prstClr val="black">
                <a:alpha val="40000"/>
              </a:prstClr>
            </a:outerShdw>
          </a:effectLst>
          <a:scene3d>
            <a:camera prst="orthographicFront"/>
            <a:lightRig rig="harsh"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Цилиндр 17"/>
          <p:cNvSpPr/>
          <p:nvPr/>
        </p:nvSpPr>
        <p:spPr>
          <a:xfrm>
            <a:off x="1643042" y="2786058"/>
            <a:ext cx="714380" cy="785818"/>
          </a:xfrm>
          <a:prstGeom prst="can">
            <a:avLst/>
          </a:prstGeom>
          <a:blipFill>
            <a:blip r:embed="rId2" cstate="email"/>
            <a:tile tx="0" ty="0" sx="100000" sy="100000" flip="none" algn="tl"/>
          </a:blipFill>
          <a:ln>
            <a:solidFill>
              <a:schemeClr val="accent6">
                <a:lumMod val="50000"/>
              </a:schemeClr>
            </a:solidFill>
          </a:ln>
          <a:effectLst>
            <a:outerShdw blurRad="50800" dist="38100" dir="13500000" algn="br" rotWithShape="0">
              <a:prstClr val="black">
                <a:alpha val="40000"/>
              </a:prstClr>
            </a:outerShdw>
          </a:effectLst>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Выноска-облако 9"/>
          <p:cNvSpPr/>
          <p:nvPr/>
        </p:nvSpPr>
        <p:spPr>
          <a:xfrm>
            <a:off x="785786" y="1714488"/>
            <a:ext cx="2286016" cy="1785950"/>
          </a:xfrm>
          <a:prstGeom prst="cloudCallout">
            <a:avLst>
              <a:gd name="adj1" fmla="val 2829"/>
              <a:gd name="adj2" fmla="val 44505"/>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par>
                          <p:cTn id="14" fill="hold" nodeType="afterGroup">
                            <p:stCondLst>
                              <p:cond delay="1000"/>
                            </p:stCondLst>
                            <p:childTnLst>
                              <p:par>
                                <p:cTn id="15" presetID="53"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p:spPr>
        <p:style>
          <a:lnRef idx="0">
            <a:schemeClr val="accent4"/>
          </a:lnRef>
          <a:fillRef idx="3">
            <a:schemeClr val="accent4"/>
          </a:fillRef>
          <a:effectRef idx="3">
            <a:schemeClr val="accent4"/>
          </a:effectRef>
          <a:fontRef idx="minor">
            <a:schemeClr val="lt1"/>
          </a:fontRef>
        </p:style>
        <p:txBody>
          <a:bodyPr rtlCol="0">
            <a:normAutofit/>
          </a:bodyPr>
          <a:lstStyle/>
          <a:p>
            <a:pPr fontAlgn="auto">
              <a:spcAft>
                <a:spcPts val="0"/>
              </a:spcAft>
              <a:defRPr/>
            </a:pPr>
            <a:r>
              <a:rPr lang="kk-KZ" b="1" dirty="0">
                <a:solidFill>
                  <a:srgbClr val="FF0000"/>
                </a:solidFill>
                <a:effectLst>
                  <a:outerShdw blurRad="38100" dist="38100" dir="2700000" algn="tl">
                    <a:srgbClr val="000000">
                      <a:alpha val="43137"/>
                    </a:srgbClr>
                  </a:outerShdw>
                </a:effectLst>
              </a:rPr>
              <a:t>Жылу алмасу арқылы ішкі энергияны өзгерту</a:t>
            </a: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600200"/>
            <a:ext cx="8362950" cy="2549525"/>
          </a:xfrm>
          <a:solidFill>
            <a:schemeClr val="bg1"/>
          </a:solidFill>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kk-KZ" sz="2800" b="1" i="1" dirty="0"/>
              <a:t>Ішкі энергияны жұмыс істемей өзгерту тәсілі.</a:t>
            </a:r>
          </a:p>
          <a:p>
            <a:pPr fontAlgn="auto">
              <a:spcAft>
                <a:spcPts val="0"/>
              </a:spcAft>
              <a:defRPr/>
            </a:pPr>
            <a:endParaRPr lang="kk-KZ" sz="2400" b="1" i="1" dirty="0"/>
          </a:p>
          <a:p>
            <a:pPr algn="just" fontAlgn="auto">
              <a:spcAft>
                <a:spcPts val="0"/>
              </a:spcAft>
              <a:defRPr/>
            </a:pPr>
            <a:r>
              <a:rPr lang="ru-RU" sz="2400" dirty="0" err="1"/>
              <a:t>Жұмыс</a:t>
            </a:r>
            <a:r>
              <a:rPr lang="ru-RU" sz="2400" dirty="0"/>
              <a:t> </a:t>
            </a:r>
            <a:r>
              <a:rPr lang="ru-RU" sz="2400" dirty="0" err="1"/>
              <a:t>істелмей</a:t>
            </a:r>
            <a:r>
              <a:rPr lang="ru-RU" sz="2400" dirty="0"/>
              <a:t> </a:t>
            </a:r>
            <a:r>
              <a:rPr lang="ru-RU" sz="2400" dirty="0" err="1"/>
              <a:t>немесе</a:t>
            </a:r>
            <a:r>
              <a:rPr lang="ru-RU" sz="2400" dirty="0"/>
              <a:t> </a:t>
            </a:r>
            <a:r>
              <a:rPr lang="ru-RU" sz="2400" dirty="0" err="1"/>
              <a:t>дененің</a:t>
            </a:r>
            <a:r>
              <a:rPr lang="ru-RU" sz="2400" dirty="0"/>
              <a:t> </a:t>
            </a:r>
            <a:r>
              <a:rPr lang="ru-RU" sz="2400" dirty="0" err="1"/>
              <a:t>өзі</a:t>
            </a:r>
            <a:r>
              <a:rPr lang="ru-RU" sz="2400" dirty="0"/>
              <a:t> </a:t>
            </a:r>
            <a:r>
              <a:rPr lang="ru-RU" sz="2400" dirty="0" err="1"/>
              <a:t>жұмыс</a:t>
            </a:r>
            <a:r>
              <a:rPr lang="ru-RU" sz="2400" dirty="0"/>
              <a:t> </a:t>
            </a:r>
            <a:r>
              <a:rPr lang="ru-RU" sz="2400" dirty="0" err="1"/>
              <a:t>істемей</a:t>
            </a:r>
            <a:r>
              <a:rPr lang="ru-RU" sz="2400" dirty="0"/>
              <a:t> </a:t>
            </a:r>
            <a:r>
              <a:rPr lang="ru-RU" sz="2400" dirty="0" err="1"/>
              <a:t>тұрғандағы</a:t>
            </a:r>
            <a:r>
              <a:rPr lang="ru-RU" sz="2400" dirty="0"/>
              <a:t> </a:t>
            </a:r>
            <a:r>
              <a:rPr lang="ru-RU" sz="2400" dirty="0" err="1"/>
              <a:t>ішкі</a:t>
            </a:r>
            <a:r>
              <a:rPr lang="ru-RU" sz="2400" dirty="0"/>
              <a:t> </a:t>
            </a:r>
            <a:r>
              <a:rPr lang="ru-RU" sz="2400" dirty="0" err="1"/>
              <a:t>энергияның</a:t>
            </a:r>
            <a:r>
              <a:rPr lang="ru-RU" sz="2400" dirty="0"/>
              <a:t> </a:t>
            </a:r>
            <a:r>
              <a:rPr lang="ru-RU" sz="2400" dirty="0" err="1"/>
              <a:t>өзгеру</a:t>
            </a:r>
            <a:r>
              <a:rPr lang="ru-RU" sz="2400" dirty="0"/>
              <a:t> </a:t>
            </a:r>
            <a:r>
              <a:rPr lang="ru-RU" sz="2400" dirty="0" err="1"/>
              <a:t>процесі</a:t>
            </a:r>
            <a:r>
              <a:rPr lang="ru-RU" sz="2400" dirty="0"/>
              <a:t> </a:t>
            </a:r>
            <a:r>
              <a:rPr lang="ru-RU" sz="2800" b="1" i="1" dirty="0" err="1"/>
              <a:t>жылу</a:t>
            </a:r>
            <a:r>
              <a:rPr lang="ru-RU" sz="2800" b="1" i="1" dirty="0"/>
              <a:t> </a:t>
            </a:r>
            <a:r>
              <a:rPr lang="ru-RU" sz="2800" b="1" i="1" dirty="0" err="1"/>
              <a:t>берілу</a:t>
            </a:r>
            <a:r>
              <a:rPr lang="ru-RU" sz="2800" b="1" i="1" dirty="0"/>
              <a:t> </a:t>
            </a:r>
            <a:r>
              <a:rPr lang="ru-RU" sz="2400" dirty="0" err="1"/>
              <a:t>деп</a:t>
            </a:r>
            <a:r>
              <a:rPr lang="ru-RU" sz="2400" dirty="0"/>
              <a:t> </a:t>
            </a:r>
            <a:r>
              <a:rPr lang="ru-RU" sz="2400" dirty="0" err="1"/>
              <a:t>аталады</a:t>
            </a:r>
            <a:r>
              <a:rPr lang="ru-RU" sz="2400" dirty="0"/>
              <a:t>.</a:t>
            </a:r>
            <a:endParaRPr lang="kk-KZ" sz="2800" b="1" i="1" dirty="0"/>
          </a:p>
          <a:p>
            <a:pPr fontAlgn="auto">
              <a:spcAft>
                <a:spcPts val="0"/>
              </a:spcAft>
              <a:defRPr/>
            </a:pPr>
            <a:endParaRPr lang="ru-RU" sz="2800" b="1" i="1" dirty="0"/>
          </a:p>
        </p:txBody>
      </p:sp>
      <p:pic>
        <p:nvPicPr>
          <p:cNvPr id="30726" name="Picture 3" descr="C:\Users\USER\Searches\Pictures\Таблицы и рисунки по физике\ТЕПЛОТА\опыт с физическим прибором куб Лесли.gif"/>
          <p:cNvPicPr>
            <a:picLocks noChangeAspect="1" noChangeArrowheads="1"/>
          </p:cNvPicPr>
          <p:nvPr/>
        </p:nvPicPr>
        <p:blipFill>
          <a:blip r:embed="rId2" cstate="print"/>
          <a:srcRect/>
          <a:stretch>
            <a:fillRect/>
          </a:stretch>
        </p:blipFill>
        <p:spPr bwMode="auto">
          <a:xfrm>
            <a:off x="539750" y="4652963"/>
            <a:ext cx="2143125" cy="1857375"/>
          </a:xfrm>
          <a:prstGeom prst="rect">
            <a:avLst/>
          </a:prstGeom>
          <a:noFill/>
          <a:ln w="25400">
            <a:solidFill>
              <a:srgbClr val="006600"/>
            </a:solidFill>
            <a:miter lim="800000"/>
            <a:headEnd/>
            <a:tailEnd/>
          </a:ln>
        </p:spPr>
      </p:pic>
      <p:pic>
        <p:nvPicPr>
          <p:cNvPr id="30727" name="Picture 4" descr="F:\ФИЗИКА\КАРТИНКИ и ТАБЛИЦЫ\ТЕРМОДИНАМИКА И МОЛЕКУЛЯРНАЯ ФИЗИКА\теплопроводность\tea.jpg"/>
          <p:cNvPicPr>
            <a:picLocks noChangeAspect="1" noChangeArrowheads="1"/>
          </p:cNvPicPr>
          <p:nvPr/>
        </p:nvPicPr>
        <p:blipFill>
          <a:blip r:embed="rId3" cstate="print"/>
          <a:srcRect/>
          <a:stretch>
            <a:fillRect/>
          </a:stretch>
        </p:blipFill>
        <p:spPr bwMode="auto">
          <a:xfrm>
            <a:off x="3059113" y="4619625"/>
            <a:ext cx="2581275" cy="1857375"/>
          </a:xfrm>
          <a:prstGeom prst="rect">
            <a:avLst/>
          </a:prstGeom>
          <a:noFill/>
          <a:ln w="25400">
            <a:solidFill>
              <a:srgbClr val="006600"/>
            </a:solidFill>
            <a:miter lim="800000"/>
            <a:headEnd/>
            <a:tailEnd/>
          </a:ln>
        </p:spPr>
      </p:pic>
      <p:pic>
        <p:nvPicPr>
          <p:cNvPr id="30728" name="Picture 2" descr="F:\ФИЗИКА\КАРТИНКИ и ТАБЛИЦЫ\ТЕРМОДИНАМИКА И МОЛЕКУЛЯРНАЯ ФИЗИКА\излучение\EH7140C.jpg"/>
          <p:cNvPicPr>
            <a:picLocks noChangeAspect="1" noChangeArrowheads="1"/>
          </p:cNvPicPr>
          <p:nvPr/>
        </p:nvPicPr>
        <p:blipFill>
          <a:blip r:embed="rId4" cstate="print"/>
          <a:srcRect/>
          <a:stretch>
            <a:fillRect/>
          </a:stretch>
        </p:blipFill>
        <p:spPr bwMode="auto">
          <a:xfrm>
            <a:off x="6035675" y="4619625"/>
            <a:ext cx="2708275" cy="1857375"/>
          </a:xfrm>
          <a:prstGeom prst="rect">
            <a:avLst/>
          </a:prstGeom>
          <a:noFill/>
          <a:ln w="25400">
            <a:solidFill>
              <a:srgbClr val="006600"/>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393986" y="1098328"/>
            <a:ext cx="8572500" cy="3140075"/>
          </a:xfrm>
          <a:prstGeom prst="rect">
            <a:avLst/>
          </a:prstGeom>
          <a:solidFill>
            <a:schemeClr val="bg1"/>
          </a:solidFill>
          <a:ln w="25400">
            <a:solidFill>
              <a:srgbClr val="0070C0"/>
            </a:solidFill>
            <a:miter lim="800000"/>
            <a:headEnd/>
            <a:tailEnd/>
          </a:ln>
        </p:spPr>
        <p:txBody>
          <a:bodyPr>
            <a:spAutoFit/>
          </a:bodyPr>
          <a:lstStyle/>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a:p>
            <a:endParaRPr lang="ru-RU" altLang="ru-RU">
              <a:latin typeface="Calibri" pitchFamily="34" charset="0"/>
              <a:cs typeface="Arial" pitchFamily="34" charset="0"/>
            </a:endParaRPr>
          </a:p>
        </p:txBody>
      </p:sp>
      <p:pic>
        <p:nvPicPr>
          <p:cNvPr id="18" name="Picture 2" descr="F:\ФИЗИКА\КАРТИНКИ и ТАБЛИЦЫ\07c-i1.gif"/>
          <p:cNvPicPr>
            <a:picLocks noChangeAspect="1" noChangeArrowheads="1"/>
          </p:cNvPicPr>
          <p:nvPr/>
        </p:nvPicPr>
        <p:blipFill>
          <a:blip r:embed="rId2" cstate="print"/>
          <a:srcRect r="57805"/>
          <a:stretch>
            <a:fillRect/>
          </a:stretch>
        </p:blipFill>
        <p:spPr bwMode="auto">
          <a:xfrm>
            <a:off x="714375" y="1714500"/>
            <a:ext cx="1292225" cy="2000250"/>
          </a:xfrm>
          <a:prstGeom prst="rect">
            <a:avLst/>
          </a:prstGeom>
          <a:noFill/>
          <a:ln w="9525">
            <a:noFill/>
            <a:miter lim="800000"/>
            <a:headEnd/>
            <a:tailEnd/>
          </a:ln>
        </p:spPr>
      </p:pic>
      <p:pic>
        <p:nvPicPr>
          <p:cNvPr id="19" name="Picture 2" descr="F:\ФИЗИКА\КАРТИНКИ и ТАБЛИЦЫ\07c-i1.gif"/>
          <p:cNvPicPr>
            <a:picLocks noChangeAspect="1" noChangeArrowheads="1"/>
          </p:cNvPicPr>
          <p:nvPr/>
        </p:nvPicPr>
        <p:blipFill>
          <a:blip r:embed="rId2" cstate="print"/>
          <a:srcRect l="75591" t="65079" r="6670" b="7509"/>
          <a:stretch>
            <a:fillRect/>
          </a:stretch>
        </p:blipFill>
        <p:spPr bwMode="auto">
          <a:xfrm>
            <a:off x="1357313" y="3000375"/>
            <a:ext cx="500062" cy="500063"/>
          </a:xfrm>
          <a:prstGeom prst="rect">
            <a:avLst/>
          </a:prstGeom>
          <a:noFill/>
          <a:ln w="9525">
            <a:noFill/>
            <a:miter lim="800000"/>
            <a:headEnd/>
            <a:tailEnd/>
          </a:ln>
        </p:spPr>
      </p:pic>
      <p:pic>
        <p:nvPicPr>
          <p:cNvPr id="20" name="Picture 5" descr="C:\Users\USER\Searches\Pictures\т2.jpg"/>
          <p:cNvPicPr>
            <a:picLocks noChangeAspect="1" noChangeArrowheads="1"/>
          </p:cNvPicPr>
          <p:nvPr/>
        </p:nvPicPr>
        <p:blipFill>
          <a:blip r:embed="rId3" cstate="print"/>
          <a:srcRect/>
          <a:stretch>
            <a:fillRect/>
          </a:stretch>
        </p:blipFill>
        <p:spPr bwMode="auto">
          <a:xfrm>
            <a:off x="2714625" y="1928813"/>
            <a:ext cx="428625" cy="1566862"/>
          </a:xfrm>
          <a:prstGeom prst="rect">
            <a:avLst/>
          </a:prstGeom>
          <a:noFill/>
          <a:ln w="9525">
            <a:noFill/>
            <a:miter lim="800000"/>
            <a:headEnd/>
            <a:tailEnd/>
          </a:ln>
        </p:spPr>
      </p:pic>
      <p:pic>
        <p:nvPicPr>
          <p:cNvPr id="21" name="Picture 2" descr="F:\ФИЗИКА\КАРТИНКИ и ТАБЛИЦЫ\07c-i1.gif"/>
          <p:cNvPicPr>
            <a:picLocks noChangeAspect="1" noChangeArrowheads="1"/>
          </p:cNvPicPr>
          <p:nvPr/>
        </p:nvPicPr>
        <p:blipFill>
          <a:blip r:embed="rId2" cstate="print"/>
          <a:srcRect l="75591" t="65079" r="6670" b="7509"/>
          <a:stretch>
            <a:fillRect/>
          </a:stretch>
        </p:blipFill>
        <p:spPr bwMode="auto">
          <a:xfrm>
            <a:off x="2446084" y="3214688"/>
            <a:ext cx="430213" cy="473075"/>
          </a:xfrm>
          <a:prstGeom prst="rect">
            <a:avLst/>
          </a:prstGeom>
          <a:noFill/>
          <a:ln w="9525">
            <a:noFill/>
            <a:miter lim="800000"/>
            <a:headEnd/>
            <a:tailEnd/>
          </a:ln>
        </p:spPr>
      </p:pic>
      <p:pic>
        <p:nvPicPr>
          <p:cNvPr id="22" name="Picture 2" descr="F:\ФИЗИКА\КАРТИНКИ и ТАБЛИЦЫ\07c-i1.gif"/>
          <p:cNvPicPr>
            <a:picLocks noChangeAspect="1" noChangeArrowheads="1"/>
          </p:cNvPicPr>
          <p:nvPr/>
        </p:nvPicPr>
        <p:blipFill>
          <a:blip r:embed="rId2" cstate="print"/>
          <a:srcRect l="57805"/>
          <a:stretch>
            <a:fillRect/>
          </a:stretch>
        </p:blipFill>
        <p:spPr bwMode="auto">
          <a:xfrm>
            <a:off x="3857625" y="1785938"/>
            <a:ext cx="1285875" cy="1933575"/>
          </a:xfrm>
          <a:prstGeom prst="rect">
            <a:avLst/>
          </a:prstGeom>
          <a:noFill/>
          <a:ln w="9525">
            <a:noFill/>
            <a:miter lim="800000"/>
            <a:headEnd/>
            <a:tailEnd/>
          </a:ln>
        </p:spPr>
      </p:pic>
      <p:pic>
        <p:nvPicPr>
          <p:cNvPr id="25" name="Picture 2" descr="F:\ФИЗИКА\КАРТИНКИ и ТАБЛИЦЫ\07c-i1.gif"/>
          <p:cNvPicPr>
            <a:picLocks noChangeAspect="1" noChangeArrowheads="1"/>
          </p:cNvPicPr>
          <p:nvPr/>
        </p:nvPicPr>
        <p:blipFill>
          <a:blip r:embed="rId2" cstate="print"/>
          <a:srcRect l="64474" r="24455" b="17522"/>
          <a:stretch>
            <a:fillRect/>
          </a:stretch>
        </p:blipFill>
        <p:spPr bwMode="auto">
          <a:xfrm>
            <a:off x="6429375" y="2071688"/>
            <a:ext cx="357188" cy="1508125"/>
          </a:xfrm>
          <a:prstGeom prst="rect">
            <a:avLst/>
          </a:prstGeom>
          <a:noFill/>
          <a:ln w="9525">
            <a:noFill/>
            <a:miter lim="800000"/>
            <a:headEnd/>
            <a:tailEnd/>
          </a:ln>
        </p:spPr>
      </p:pic>
      <p:pic>
        <p:nvPicPr>
          <p:cNvPr id="26" name="Picture 2" descr="F:\ФИЗИКА\КАРТИНКИ и ТАБЛИЦЫ\07c-i1.gif"/>
          <p:cNvPicPr>
            <a:picLocks noChangeAspect="1" noChangeArrowheads="1"/>
          </p:cNvPicPr>
          <p:nvPr/>
        </p:nvPicPr>
        <p:blipFill>
          <a:blip r:embed="rId2" cstate="print"/>
          <a:srcRect l="75591" t="65079" r="6670" b="7509"/>
          <a:stretch>
            <a:fillRect/>
          </a:stretch>
        </p:blipFill>
        <p:spPr bwMode="auto">
          <a:xfrm>
            <a:off x="6143625" y="3214688"/>
            <a:ext cx="500063" cy="460375"/>
          </a:xfrm>
          <a:prstGeom prst="rect">
            <a:avLst/>
          </a:prstGeom>
          <a:noFill/>
          <a:ln w="9525">
            <a:noFill/>
            <a:miter lim="800000"/>
            <a:headEnd/>
            <a:tailEnd/>
          </a:ln>
        </p:spPr>
      </p:pic>
      <p:sp>
        <p:nvSpPr>
          <p:cNvPr id="13" name="TextBox 12"/>
          <p:cNvSpPr txBox="1">
            <a:spLocks noChangeArrowheads="1"/>
          </p:cNvSpPr>
          <p:nvPr/>
        </p:nvSpPr>
        <p:spPr bwMode="auto">
          <a:xfrm>
            <a:off x="2214563" y="1500188"/>
            <a:ext cx="801687" cy="369887"/>
          </a:xfrm>
          <a:prstGeom prst="rect">
            <a:avLst/>
          </a:prstGeom>
          <a:noFill/>
          <a:ln w="9525">
            <a:noFill/>
            <a:miter lim="800000"/>
            <a:headEnd/>
            <a:tailEnd/>
          </a:ln>
        </p:spPr>
        <p:txBody>
          <a:bodyPr wrap="none">
            <a:spAutoFit/>
          </a:bodyPr>
          <a:lstStyle/>
          <a:p>
            <a:r>
              <a:rPr lang="ru-RU" altLang="ru-RU">
                <a:latin typeface="Calibri" pitchFamily="34" charset="0"/>
                <a:cs typeface="Arial" pitchFamily="34" charset="0"/>
              </a:rPr>
              <a:t>100⁰ С</a:t>
            </a:r>
          </a:p>
        </p:txBody>
      </p:sp>
      <p:pic>
        <p:nvPicPr>
          <p:cNvPr id="14" name="Picture 3" descr="C:\Users\USER\Searches\Pictures\т1.jpg"/>
          <p:cNvPicPr>
            <a:picLocks noChangeAspect="1" noChangeArrowheads="1"/>
          </p:cNvPicPr>
          <p:nvPr/>
        </p:nvPicPr>
        <p:blipFill>
          <a:blip r:embed="rId4" cstate="print"/>
          <a:srcRect/>
          <a:stretch>
            <a:fillRect/>
          </a:stretch>
        </p:blipFill>
        <p:spPr bwMode="auto">
          <a:xfrm>
            <a:off x="7143750" y="1785938"/>
            <a:ext cx="1285875" cy="1943100"/>
          </a:xfrm>
          <a:prstGeom prst="rect">
            <a:avLst/>
          </a:prstGeom>
          <a:noFill/>
          <a:ln w="9525">
            <a:noFill/>
            <a:miter lim="800000"/>
            <a:headEnd/>
            <a:tailEnd/>
          </a:ln>
        </p:spPr>
      </p:pic>
      <p:sp>
        <p:nvSpPr>
          <p:cNvPr id="15" name="TextBox 14"/>
          <p:cNvSpPr txBox="1">
            <a:spLocks noChangeArrowheads="1"/>
          </p:cNvSpPr>
          <p:nvPr/>
        </p:nvSpPr>
        <p:spPr bwMode="auto">
          <a:xfrm>
            <a:off x="5786438" y="2786063"/>
            <a:ext cx="684212" cy="369887"/>
          </a:xfrm>
          <a:prstGeom prst="rect">
            <a:avLst/>
          </a:prstGeom>
          <a:noFill/>
          <a:ln w="9525">
            <a:noFill/>
            <a:miter lim="800000"/>
            <a:headEnd/>
            <a:tailEnd/>
          </a:ln>
        </p:spPr>
        <p:txBody>
          <a:bodyPr wrap="none">
            <a:spAutoFit/>
          </a:bodyPr>
          <a:lstStyle/>
          <a:p>
            <a:r>
              <a:rPr lang="ru-RU" altLang="ru-RU">
                <a:latin typeface="Calibri" pitchFamily="34" charset="0"/>
                <a:cs typeface="Arial" pitchFamily="34" charset="0"/>
              </a:rPr>
              <a:t>60⁰ С</a:t>
            </a:r>
          </a:p>
        </p:txBody>
      </p:sp>
      <p:sp>
        <p:nvSpPr>
          <p:cNvPr id="16" name="TextBox 15"/>
          <p:cNvSpPr txBox="1">
            <a:spLocks noChangeArrowheads="1"/>
          </p:cNvSpPr>
          <p:nvPr/>
        </p:nvSpPr>
        <p:spPr bwMode="auto">
          <a:xfrm>
            <a:off x="357188" y="4581525"/>
            <a:ext cx="8501062" cy="1200150"/>
          </a:xfrm>
          <a:prstGeom prst="rect">
            <a:avLst/>
          </a:prstGeom>
          <a:solidFill>
            <a:schemeClr val="bg1"/>
          </a:solidFill>
          <a:ln w="25400">
            <a:solidFill>
              <a:srgbClr val="0070C0"/>
            </a:solidFill>
            <a:miter lim="800000"/>
            <a:headEnd/>
            <a:tailEnd/>
          </a:ln>
        </p:spPr>
        <p:txBody>
          <a:bodyPr>
            <a:spAutoFit/>
          </a:bodyPr>
          <a:lstStyle/>
          <a:p>
            <a:pPr algn="ctr"/>
            <a:r>
              <a:rPr lang="ru-RU" altLang="ru-RU" sz="3600" b="1" dirty="0">
                <a:latin typeface="Cambria" pitchFamily="18" charset="0"/>
                <a:cs typeface="Arial" pitchFamily="34" charset="0"/>
              </a:rPr>
              <a:t>Металл </a:t>
            </a:r>
            <a:r>
              <a:rPr lang="ru-RU" altLang="ru-RU" sz="3600" b="1" dirty="0" err="1">
                <a:latin typeface="Cambria" pitchFamily="18" charset="0"/>
                <a:cs typeface="Arial" pitchFamily="34" charset="0"/>
              </a:rPr>
              <a:t>цилиндрдегі</a:t>
            </a:r>
            <a:r>
              <a:rPr lang="ru-RU" altLang="ru-RU" sz="3600" b="1" dirty="0">
                <a:latin typeface="Cambria" pitchFamily="18" charset="0"/>
                <a:cs typeface="Arial" pitchFamily="34" charset="0"/>
              </a:rPr>
              <a:t> </a:t>
            </a:r>
            <a:r>
              <a:rPr lang="ru-RU" altLang="ru-RU" sz="3600" b="1" dirty="0" err="1">
                <a:latin typeface="Cambria" pitchFamily="18" charset="0"/>
                <a:cs typeface="Arial" pitchFamily="34" charset="0"/>
              </a:rPr>
              <a:t>суға</a:t>
            </a:r>
            <a:r>
              <a:rPr lang="ru-RU" altLang="ru-RU" sz="3600" b="1" dirty="0">
                <a:latin typeface="Cambria" pitchFamily="18" charset="0"/>
                <a:cs typeface="Arial" pitchFamily="34" charset="0"/>
              </a:rPr>
              <a:t> </a:t>
            </a:r>
            <a:r>
              <a:rPr lang="ru-RU" altLang="ru-RU" sz="3600" b="1" dirty="0" err="1">
                <a:latin typeface="Cambria" pitchFamily="18" charset="0"/>
                <a:cs typeface="Arial" pitchFamily="34" charset="0"/>
              </a:rPr>
              <a:t>өзінің</a:t>
            </a:r>
            <a:r>
              <a:rPr lang="ru-RU" altLang="ru-RU" sz="3600" b="1" dirty="0">
                <a:latin typeface="Cambria" pitchFamily="18" charset="0"/>
                <a:cs typeface="Arial" pitchFamily="34" charset="0"/>
              </a:rPr>
              <a:t> </a:t>
            </a:r>
            <a:r>
              <a:rPr lang="ru-RU" altLang="ru-RU" sz="3600" b="1" dirty="0" err="1">
                <a:latin typeface="Cambria" pitchFamily="18" charset="0"/>
                <a:cs typeface="Arial" pitchFamily="34" charset="0"/>
              </a:rPr>
              <a:t>ішкі</a:t>
            </a:r>
            <a:r>
              <a:rPr lang="ru-RU" altLang="ru-RU" sz="3600" b="1" dirty="0">
                <a:latin typeface="Cambria" pitchFamily="18" charset="0"/>
                <a:cs typeface="Arial" pitchFamily="34" charset="0"/>
              </a:rPr>
              <a:t> </a:t>
            </a:r>
            <a:r>
              <a:rPr lang="ru-RU" altLang="ru-RU" sz="3600" b="1" dirty="0" err="1">
                <a:latin typeface="Cambria" pitchFamily="18" charset="0"/>
                <a:cs typeface="Arial" pitchFamily="34" charset="0"/>
              </a:rPr>
              <a:t>энергиясының</a:t>
            </a:r>
            <a:r>
              <a:rPr lang="ru-RU" altLang="ru-RU" sz="3600" b="1" dirty="0">
                <a:latin typeface="Cambria" pitchFamily="18" charset="0"/>
                <a:cs typeface="Arial" pitchFamily="34" charset="0"/>
              </a:rPr>
              <a:t> </a:t>
            </a:r>
            <a:r>
              <a:rPr lang="ru-RU" altLang="ru-RU" sz="3600" b="1" dirty="0" err="1">
                <a:latin typeface="Cambria" pitchFamily="18" charset="0"/>
                <a:cs typeface="Arial" pitchFamily="34" charset="0"/>
              </a:rPr>
              <a:t>бір</a:t>
            </a:r>
            <a:r>
              <a:rPr lang="ru-RU" altLang="ru-RU" sz="3600" b="1" dirty="0">
                <a:latin typeface="Cambria" pitchFamily="18" charset="0"/>
                <a:cs typeface="Arial" pitchFamily="34" charset="0"/>
              </a:rPr>
              <a:t> </a:t>
            </a:r>
            <a:r>
              <a:rPr lang="ru-RU" altLang="ru-RU" sz="3600" b="1" dirty="0" err="1">
                <a:latin typeface="Cambria" pitchFamily="18" charset="0"/>
                <a:cs typeface="Arial" pitchFamily="34" charset="0"/>
              </a:rPr>
              <a:t>бөлігін</a:t>
            </a:r>
            <a:r>
              <a:rPr lang="ru-RU" altLang="ru-RU" sz="3600" b="1" dirty="0">
                <a:latin typeface="Cambria" pitchFamily="18" charset="0"/>
                <a:cs typeface="Arial" pitchFamily="34" charset="0"/>
              </a:rPr>
              <a:t> </a:t>
            </a:r>
            <a:r>
              <a:rPr lang="ru-RU" altLang="ru-RU" sz="3600" b="1" dirty="0" err="1">
                <a:latin typeface="Cambria" pitchFamily="18" charset="0"/>
                <a:cs typeface="Arial" pitchFamily="34" charset="0"/>
              </a:rPr>
              <a:t>береді</a:t>
            </a:r>
            <a:r>
              <a:rPr lang="ru-RU" altLang="ru-RU" sz="3600" b="1" dirty="0">
                <a:latin typeface="Cambria" pitchFamily="18" charset="0"/>
                <a:cs typeface="Arial" pitchFamily="34" charset="0"/>
              </a:rPr>
              <a:t>.</a:t>
            </a:r>
          </a:p>
        </p:txBody>
      </p:sp>
      <p:sp>
        <p:nvSpPr>
          <p:cNvPr id="24" name="Номер слайда 23"/>
          <p:cNvSpPr>
            <a:spLocks noGrp="1"/>
          </p:cNvSpPr>
          <p:nvPr>
            <p:ph type="sldNum" sz="quarter" idx="12"/>
          </p:nvPr>
        </p:nvSpPr>
        <p:spPr/>
        <p:txBody>
          <a:bodyPr/>
          <a:lstStyle/>
          <a:p>
            <a:pPr>
              <a:defRPr/>
            </a:pPr>
            <a:fld id="{1FF518F5-6287-4289-A435-35BF1D7C7D6C}" type="slidenum">
              <a:rPr lang="ru-RU"/>
              <a:pPr>
                <a:defRPr/>
              </a:pPr>
              <a:t>42</a:t>
            </a:fld>
            <a:endParaRPr lang="ru-RU"/>
          </a:p>
        </p:txBody>
      </p:sp>
      <p:sp>
        <p:nvSpPr>
          <p:cNvPr id="27" name="Двойная стрелка влево/вправо 26"/>
          <p:cNvSpPr/>
          <p:nvPr/>
        </p:nvSpPr>
        <p:spPr>
          <a:xfrm>
            <a:off x="3214688" y="2286000"/>
            <a:ext cx="2714625" cy="105568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Заголовок 1"/>
          <p:cNvSpPr txBox="1">
            <a:spLocks/>
          </p:cNvSpPr>
          <p:nvPr/>
        </p:nvSpPr>
        <p:spPr bwMode="auto">
          <a:xfrm>
            <a:off x="1259632" y="125413"/>
            <a:ext cx="6337300" cy="658812"/>
          </a:xfrm>
          <a:prstGeom prst="rect">
            <a:avLst/>
          </a:prstGeom>
          <a:noFill/>
          <a:ln w="9525">
            <a:noFill/>
            <a:miter lim="800000"/>
            <a:headEnd/>
            <a:tailEnd/>
          </a:ln>
        </p:spPr>
        <p:txBody>
          <a:bodyPr anchor="ctr"/>
          <a:lstStyle/>
          <a:p>
            <a:pPr algn="ctr" fontAlgn="auto">
              <a:spcBef>
                <a:spcPts val="0"/>
              </a:spcBef>
              <a:spcAft>
                <a:spcPts val="0"/>
              </a:spcAft>
              <a:defRPr/>
            </a:pPr>
            <a:r>
              <a:rPr lang="ru-RU" sz="4000" b="1" dirty="0" err="1">
                <a:solidFill>
                  <a:srgbClr val="002060"/>
                </a:solidFill>
                <a:latin typeface="+mj-lt"/>
                <a:ea typeface="+mj-ea"/>
                <a:cs typeface="+mj-cs"/>
              </a:rPr>
              <a:t>Екінші</a:t>
            </a:r>
            <a:r>
              <a:rPr lang="ru-RU" sz="4000" b="1" dirty="0">
                <a:solidFill>
                  <a:srgbClr val="002060"/>
                </a:solidFill>
                <a:latin typeface="+mj-lt"/>
                <a:ea typeface="+mj-ea"/>
                <a:cs typeface="+mj-cs"/>
              </a:rPr>
              <a:t> </a:t>
            </a:r>
            <a:r>
              <a:rPr lang="ru-RU" sz="4000" b="1" dirty="0" err="1">
                <a:solidFill>
                  <a:srgbClr val="002060"/>
                </a:solidFill>
                <a:latin typeface="+mj-lt"/>
                <a:ea typeface="+mj-ea"/>
                <a:cs typeface="+mj-cs"/>
              </a:rPr>
              <a:t>тәсілі</a:t>
            </a:r>
            <a:endParaRPr lang="ru-RU" sz="4000" b="1" dirty="0">
              <a:solidFill>
                <a:srgbClr val="002060"/>
              </a:solidFill>
              <a:latin typeface="+mj-lt"/>
              <a:ea typeface="+mj-ea"/>
              <a:cs typeface="+mj-cs"/>
            </a:endParaRPr>
          </a:p>
        </p:txBody>
      </p:sp>
      <p:sp>
        <p:nvSpPr>
          <p:cNvPr id="2" name="Прямоугольник 1"/>
          <p:cNvSpPr/>
          <p:nvPr/>
        </p:nvSpPr>
        <p:spPr>
          <a:xfrm>
            <a:off x="393986" y="5781675"/>
            <a:ext cx="8501062" cy="830997"/>
          </a:xfrm>
          <a:prstGeom prst="rect">
            <a:avLst/>
          </a:prstGeom>
        </p:spPr>
        <p:txBody>
          <a:bodyPr wrap="square">
            <a:spAutoFit/>
          </a:bodyPr>
          <a:lstStyle/>
          <a:p>
            <a:r>
              <a:rPr lang="ru-RU" sz="2400" dirty="0" err="1"/>
              <a:t>Жылу</a:t>
            </a:r>
            <a:r>
              <a:rPr lang="ru-RU" sz="2400" dirty="0"/>
              <a:t> </a:t>
            </a:r>
            <a:r>
              <a:rPr lang="ru-RU" sz="2400" dirty="0" err="1"/>
              <a:t>бір</a:t>
            </a:r>
            <a:r>
              <a:rPr lang="ru-RU" sz="2400" dirty="0"/>
              <a:t> </a:t>
            </a:r>
            <a:r>
              <a:rPr lang="ru-RU" sz="2400" dirty="0" err="1"/>
              <a:t>бағытта</a:t>
            </a:r>
            <a:r>
              <a:rPr lang="ru-RU" sz="2400" dirty="0"/>
              <a:t> </a:t>
            </a:r>
            <a:r>
              <a:rPr lang="ru-RU" sz="2400" dirty="0" err="1"/>
              <a:t>беріледі</a:t>
            </a:r>
            <a:r>
              <a:rPr lang="ru-RU" sz="2400" dirty="0" smtClean="0"/>
              <a:t>. </a:t>
            </a:r>
            <a:r>
              <a:rPr lang="ru-RU" sz="2400" dirty="0" err="1" smtClean="0"/>
              <a:t>Жылу</a:t>
            </a:r>
            <a:r>
              <a:rPr lang="ru-RU" sz="2400" dirty="0" smtClean="0"/>
              <a:t> </a:t>
            </a:r>
            <a:r>
              <a:rPr lang="ru-RU" sz="2400" dirty="0" err="1"/>
              <a:t>үнемі</a:t>
            </a:r>
            <a:r>
              <a:rPr lang="ru-RU" sz="2400" dirty="0"/>
              <a:t> </a:t>
            </a:r>
            <a:r>
              <a:rPr lang="ru-RU" sz="2400" dirty="0" err="1"/>
              <a:t>температурасы</a:t>
            </a:r>
            <a:r>
              <a:rPr lang="ru-RU" sz="2400" dirty="0"/>
              <a:t> </a:t>
            </a:r>
            <a:r>
              <a:rPr lang="ru-RU" sz="2400" dirty="0" err="1"/>
              <a:t>жоғары</a:t>
            </a:r>
            <a:r>
              <a:rPr lang="ru-RU" sz="2400" dirty="0"/>
              <a:t> </a:t>
            </a:r>
            <a:r>
              <a:rPr lang="ru-RU" sz="2400" dirty="0" err="1"/>
              <a:t>қызған</a:t>
            </a:r>
            <a:r>
              <a:rPr lang="ru-RU" sz="2400" dirty="0"/>
              <a:t> </a:t>
            </a:r>
            <a:r>
              <a:rPr lang="ru-RU" sz="2400" dirty="0" err="1"/>
              <a:t>денеден</a:t>
            </a:r>
            <a:r>
              <a:rPr lang="ru-RU" sz="2400" dirty="0"/>
              <a:t> </a:t>
            </a:r>
            <a:r>
              <a:rPr lang="ru-RU" sz="2400" dirty="0" err="1"/>
              <a:t>температурасы</a:t>
            </a:r>
            <a:r>
              <a:rPr lang="ru-RU" sz="2400" dirty="0"/>
              <a:t> </a:t>
            </a:r>
            <a:r>
              <a:rPr lang="ru-RU" sz="2400" dirty="0" err="1"/>
              <a:t>төмен</a:t>
            </a:r>
            <a:r>
              <a:rPr lang="ru-RU" sz="2400" dirty="0"/>
              <a:t> </a:t>
            </a:r>
            <a:r>
              <a:rPr lang="ru-RU" sz="2400" dirty="0" err="1"/>
              <a:t>салқын</a:t>
            </a:r>
            <a:r>
              <a:rPr lang="ru-RU" sz="2400" dirty="0"/>
              <a:t> </a:t>
            </a:r>
            <a:r>
              <a:rPr lang="ru-RU" sz="2400" dirty="0" err="1"/>
              <a:t>денеге</a:t>
            </a:r>
            <a:r>
              <a:rPr lang="ru-RU" sz="2400" dirty="0"/>
              <a:t> </a:t>
            </a:r>
            <a:r>
              <a:rPr lang="ru-RU" sz="2400" dirty="0" err="1"/>
              <a:t>беріледі</a:t>
            </a:r>
            <a:r>
              <a:rPr lang="ru-RU" sz="2400" dirty="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53"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nodeType="clickEffect">
                                  <p:stCondLst>
                                    <p:cond delay="0"/>
                                  </p:stCondLst>
                                  <p:childTnLst>
                                    <p:set>
                                      <p:cBhvr>
                                        <p:cTn id="55" dur="1" fill="hold">
                                          <p:stCondLst>
                                            <p:cond delay="0"/>
                                          </p:stCondLst>
                                        </p:cTn>
                                        <p:tgtEl>
                                          <p:spTgt spid="22"/>
                                        </p:tgtEl>
                                        <p:attrNameLst>
                                          <p:attrName>style.visibility</p:attrName>
                                        </p:attrNameLst>
                                      </p:cBhvr>
                                      <p:to>
                                        <p:strVal val="hidden"/>
                                      </p:to>
                                    </p:set>
                                  </p:childTnLst>
                                </p:cTn>
                              </p:par>
                            </p:childTnLst>
                          </p:cTn>
                        </p:par>
                        <p:par>
                          <p:cTn id="56" fill="hold" nodeType="afterGroup">
                            <p:stCondLst>
                              <p:cond delay="0"/>
                            </p:stCondLst>
                            <p:childTnLst>
                              <p:par>
                                <p:cTn id="57" presetID="53"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nodeType="afterGroup">
                            <p:stCondLst>
                              <p:cond delay="500"/>
                            </p:stCondLst>
                            <p:childTnLst>
                              <p:par>
                                <p:cTn id="73" presetID="53"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childTnLst>
                          </p:cTn>
                        </p:par>
                        <p:par>
                          <p:cTn id="85" fill="hold" nodeType="afterGroup">
                            <p:stCondLst>
                              <p:cond delay="500"/>
                            </p:stCondLst>
                            <p:childTnLst>
                              <p:par>
                                <p:cTn id="86" presetID="53" presetClass="entr" presetSubtype="0"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par>
                                <p:cTn id="91" presetID="53" presetClass="entr" presetSubtype="0"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0" fill="hold" grpId="2" nodeType="with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up)">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3" grpId="1"/>
      <p:bldP spid="13" grpId="2"/>
      <p:bldP spid="15" grpId="0"/>
      <p:bldP spid="16"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cstate="print"/>
          <a:srcRect/>
          <a:stretch>
            <a:fillRect/>
          </a:stretch>
        </p:blipFill>
        <p:spPr bwMode="auto">
          <a:xfrm>
            <a:off x="5399088" y="-25400"/>
            <a:ext cx="3743325" cy="4678363"/>
          </a:xfrm>
          <a:prstGeom prst="rect">
            <a:avLst/>
          </a:prstGeom>
          <a:noFill/>
          <a:ln w="9525">
            <a:noFill/>
            <a:miter lim="800000"/>
            <a:headEnd/>
            <a:tailEnd/>
          </a:ln>
        </p:spPr>
      </p:pic>
      <p:graphicFrame>
        <p:nvGraphicFramePr>
          <p:cNvPr id="4" name="Объект 3"/>
          <p:cNvGraphicFramePr>
            <a:graphicFrameLocks noGrp="1"/>
          </p:cNvGraphicFramePr>
          <p:nvPr>
            <p:ph idx="1"/>
            <p:extLst>
              <p:ext uri="{D42A27DB-BD31-4B8C-83A1-F6EECF244321}">
                <p14:modId xmlns:p14="http://schemas.microsoft.com/office/powerpoint/2010/main" val="3239912740"/>
              </p:ext>
            </p:extLst>
          </p:nvPr>
        </p:nvGraphicFramePr>
        <p:xfrm>
          <a:off x="827584" y="988675"/>
          <a:ext cx="7560840" cy="5558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796" name="Picture 2"/>
          <p:cNvPicPr>
            <a:picLocks noChangeAspect="1" noChangeArrowheads="1"/>
          </p:cNvPicPr>
          <p:nvPr/>
        </p:nvPicPr>
        <p:blipFill>
          <a:blip r:embed="rId8" cstate="print"/>
          <a:srcRect/>
          <a:stretch>
            <a:fillRect/>
          </a:stretch>
        </p:blipFill>
        <p:spPr bwMode="auto">
          <a:xfrm>
            <a:off x="0" y="-25400"/>
            <a:ext cx="3413125" cy="2301875"/>
          </a:xfrm>
          <a:prstGeom prst="rect">
            <a:avLst/>
          </a:prstGeom>
          <a:noFill/>
          <a:ln w="9525">
            <a:noFill/>
            <a:miter lim="800000"/>
            <a:headEnd/>
            <a:tailEnd/>
          </a:ln>
        </p:spPr>
      </p:pic>
      <p:pic>
        <p:nvPicPr>
          <p:cNvPr id="33797" name="Picture 3"/>
          <p:cNvPicPr>
            <a:picLocks noChangeAspect="1" noChangeArrowheads="1"/>
          </p:cNvPicPr>
          <p:nvPr/>
        </p:nvPicPr>
        <p:blipFill>
          <a:blip r:embed="rId9" cstate="print"/>
          <a:srcRect l="29837" r="35081"/>
          <a:stretch>
            <a:fillRect/>
          </a:stretch>
        </p:blipFill>
        <p:spPr bwMode="auto">
          <a:xfrm>
            <a:off x="36513" y="4437063"/>
            <a:ext cx="2039937"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713"/>
            <a:ext cx="8229600" cy="5505450"/>
          </a:xfrm>
          <a:solidFill>
            <a:schemeClr val="bg1"/>
          </a:solidFill>
        </p:spPr>
        <p:style>
          <a:lnRef idx="1">
            <a:schemeClr val="accent6"/>
          </a:lnRef>
          <a:fillRef idx="2">
            <a:schemeClr val="accent6"/>
          </a:fillRef>
          <a:effectRef idx="1">
            <a:schemeClr val="accent6"/>
          </a:effectRef>
          <a:fontRef idx="minor">
            <a:schemeClr val="dk1"/>
          </a:fontRef>
        </p:style>
        <p:txBody>
          <a:bodyPr rtlCol="0">
            <a:noAutofit/>
          </a:bodyPr>
          <a:lstStyle/>
          <a:p>
            <a:pPr algn="just" fontAlgn="auto">
              <a:spcAft>
                <a:spcPts val="0"/>
              </a:spcAft>
              <a:defRPr/>
            </a:pPr>
            <a:r>
              <a:rPr lang="ru-RU" sz="2400" dirty="0" err="1"/>
              <a:t>Ішкі</a:t>
            </a:r>
            <a:r>
              <a:rPr lang="ru-RU" sz="2400" dirty="0"/>
              <a:t> </a:t>
            </a:r>
            <a:r>
              <a:rPr lang="ru-RU" sz="2400" dirty="0" err="1"/>
              <a:t>энергияның</a:t>
            </a:r>
            <a:r>
              <a:rPr lang="ru-RU" sz="2400" dirty="0"/>
              <a:t> </a:t>
            </a:r>
            <a:r>
              <a:rPr lang="ru-RU" sz="2400" dirty="0" err="1"/>
              <a:t>дененің</a:t>
            </a:r>
            <a:r>
              <a:rPr lang="ru-RU" sz="2400" dirty="0"/>
              <a:t> </a:t>
            </a:r>
            <a:r>
              <a:rPr lang="ru-RU" sz="2400" dirty="0" err="1"/>
              <a:t>көбірек</a:t>
            </a:r>
            <a:r>
              <a:rPr lang="ru-RU" sz="2400" dirty="0"/>
              <a:t> </a:t>
            </a:r>
            <a:r>
              <a:rPr lang="ru-RU" sz="2400" dirty="0" err="1"/>
              <a:t>қыздырылған</a:t>
            </a:r>
            <a:r>
              <a:rPr lang="ru-RU" sz="2400" dirty="0"/>
              <a:t> </a:t>
            </a:r>
            <a:r>
              <a:rPr lang="ru-RU" sz="2400" dirty="0" err="1"/>
              <a:t>бөлігінен</a:t>
            </a:r>
            <a:r>
              <a:rPr lang="ru-RU" sz="2400" dirty="0"/>
              <a:t> </a:t>
            </a:r>
            <a:r>
              <a:rPr lang="ru-RU" sz="2400" dirty="0" err="1"/>
              <a:t>дененің</a:t>
            </a:r>
            <a:r>
              <a:rPr lang="ru-RU" sz="2400" dirty="0"/>
              <a:t> </a:t>
            </a:r>
            <a:r>
              <a:rPr lang="ru-RU" sz="2400" dirty="0" err="1"/>
              <a:t>басқа</a:t>
            </a:r>
            <a:r>
              <a:rPr lang="ru-RU" sz="2400" dirty="0"/>
              <a:t> </a:t>
            </a:r>
            <a:r>
              <a:rPr lang="ru-RU" sz="2400" dirty="0" err="1"/>
              <a:t>азырақ</a:t>
            </a:r>
            <a:r>
              <a:rPr lang="ru-RU" sz="2400" dirty="0"/>
              <a:t> </a:t>
            </a:r>
            <a:r>
              <a:rPr lang="ru-RU" sz="2400" dirty="0" err="1"/>
              <a:t>қыздырылған</a:t>
            </a:r>
            <a:r>
              <a:rPr lang="ru-RU" sz="2400" dirty="0"/>
              <a:t> </a:t>
            </a:r>
            <a:r>
              <a:rPr lang="ru-RU" sz="2400" dirty="0" err="1"/>
              <a:t>бөлігіне</a:t>
            </a:r>
            <a:r>
              <a:rPr lang="ru-RU" sz="2400" dirty="0"/>
              <a:t> </a:t>
            </a:r>
            <a:r>
              <a:rPr lang="ru-RU" sz="2400" dirty="0" err="1"/>
              <a:t>тікелей</a:t>
            </a:r>
            <a:r>
              <a:rPr lang="ru-RU" sz="2400" dirty="0"/>
              <a:t> </a:t>
            </a:r>
            <a:r>
              <a:rPr lang="ru-RU" sz="2400" dirty="0" err="1"/>
              <a:t>байланыс</a:t>
            </a:r>
            <a:r>
              <a:rPr lang="ru-RU" sz="2400" dirty="0"/>
              <a:t> </a:t>
            </a:r>
            <a:r>
              <a:rPr lang="ru-RU" sz="2400" dirty="0" err="1"/>
              <a:t>арқылы</a:t>
            </a:r>
            <a:r>
              <a:rPr lang="ru-RU" sz="2400" dirty="0"/>
              <a:t> </a:t>
            </a:r>
            <a:r>
              <a:rPr lang="ru-RU" sz="2400" dirty="0" err="1"/>
              <a:t>немесе</a:t>
            </a:r>
            <a:r>
              <a:rPr lang="ru-RU" sz="2400" dirty="0"/>
              <a:t> </a:t>
            </a:r>
            <a:r>
              <a:rPr lang="ru-RU" sz="2400" dirty="0" err="1"/>
              <a:t>аралық</a:t>
            </a:r>
            <a:r>
              <a:rPr lang="ru-RU" sz="2400" dirty="0"/>
              <a:t> </a:t>
            </a:r>
            <a:r>
              <a:rPr lang="ru-RU" sz="2400" dirty="0" err="1"/>
              <a:t>денелер</a:t>
            </a:r>
            <a:r>
              <a:rPr lang="ru-RU" sz="2400" dirty="0"/>
              <a:t> </a:t>
            </a:r>
            <a:r>
              <a:rPr lang="ru-RU" sz="2400" dirty="0" err="1"/>
              <a:t>арқылы</a:t>
            </a:r>
            <a:r>
              <a:rPr lang="ru-RU" sz="2400" dirty="0"/>
              <a:t> </a:t>
            </a:r>
            <a:r>
              <a:rPr lang="ru-RU" sz="2400" dirty="0" err="1"/>
              <a:t>көбірек</a:t>
            </a:r>
            <a:r>
              <a:rPr lang="ru-RU" sz="2400" dirty="0"/>
              <a:t> </a:t>
            </a:r>
            <a:r>
              <a:rPr lang="ru-RU" sz="2400" dirty="0" err="1"/>
              <a:t>қыздырылған</a:t>
            </a:r>
            <a:r>
              <a:rPr lang="ru-RU" sz="2400" dirty="0"/>
              <a:t> </a:t>
            </a:r>
            <a:r>
              <a:rPr lang="ru-RU" sz="2400" dirty="0" err="1"/>
              <a:t>денеден</a:t>
            </a:r>
            <a:r>
              <a:rPr lang="ru-RU" sz="2400" dirty="0"/>
              <a:t> </a:t>
            </a:r>
            <a:r>
              <a:rPr lang="ru-RU" sz="2400" dirty="0" err="1"/>
              <a:t>азырақ</a:t>
            </a:r>
            <a:r>
              <a:rPr lang="ru-RU" sz="2400" dirty="0"/>
              <a:t> </a:t>
            </a:r>
            <a:r>
              <a:rPr lang="ru-RU" sz="2400" dirty="0" err="1"/>
              <a:t>қыздырылған</a:t>
            </a:r>
            <a:r>
              <a:rPr lang="ru-RU" sz="2400" dirty="0"/>
              <a:t> </a:t>
            </a:r>
            <a:r>
              <a:rPr lang="ru-RU" sz="2400" dirty="0" err="1"/>
              <a:t>денеге</a:t>
            </a:r>
            <a:r>
              <a:rPr lang="ru-RU" sz="2400" dirty="0"/>
              <a:t> </a:t>
            </a:r>
            <a:r>
              <a:rPr lang="ru-RU" sz="2400" dirty="0" err="1"/>
              <a:t>берілу</a:t>
            </a:r>
            <a:r>
              <a:rPr lang="ru-RU" sz="2400" dirty="0"/>
              <a:t> </a:t>
            </a:r>
            <a:r>
              <a:rPr lang="ru-RU" sz="2400" dirty="0" err="1"/>
              <a:t>құбылысы</a:t>
            </a:r>
            <a:r>
              <a:rPr lang="ru-RU" sz="2400" dirty="0"/>
              <a:t> </a:t>
            </a:r>
            <a:r>
              <a:rPr lang="ru-RU" sz="2800" b="1" i="1" dirty="0" err="1"/>
              <a:t>жылуөткізгіштік</a:t>
            </a:r>
            <a:r>
              <a:rPr lang="ru-RU" sz="2400" dirty="0"/>
              <a:t> </a:t>
            </a:r>
            <a:r>
              <a:rPr lang="ru-RU" sz="2400" dirty="0" err="1"/>
              <a:t>деп</a:t>
            </a:r>
            <a:r>
              <a:rPr lang="ru-RU" sz="2400" dirty="0"/>
              <a:t> </a:t>
            </a:r>
            <a:r>
              <a:rPr lang="ru-RU" sz="2400" dirty="0" err="1"/>
              <a:t>аталады</a:t>
            </a:r>
            <a:r>
              <a:rPr lang="ru-RU" sz="2400" dirty="0"/>
              <a:t>.</a:t>
            </a:r>
            <a:endParaRPr lang="en-US" sz="2400" dirty="0"/>
          </a:p>
          <a:p>
            <a:pPr algn="just" fontAlgn="auto">
              <a:spcAft>
                <a:spcPts val="0"/>
              </a:spcAft>
              <a:defRPr/>
            </a:pPr>
            <a:endParaRPr lang="ru-RU" sz="2400" dirty="0"/>
          </a:p>
          <a:p>
            <a:pPr algn="just" fontAlgn="auto">
              <a:spcAft>
                <a:spcPts val="0"/>
              </a:spcAft>
              <a:defRPr/>
            </a:pPr>
            <a:r>
              <a:rPr lang="ru-RU" sz="2800" b="1" i="1" dirty="0"/>
              <a:t>Конвекция</a:t>
            </a:r>
            <a:r>
              <a:rPr lang="ru-RU" sz="2400" dirty="0"/>
              <a:t> </a:t>
            </a:r>
            <a:r>
              <a:rPr lang="ru-RU" sz="2400" dirty="0" err="1"/>
              <a:t>дегеніміз</a:t>
            </a:r>
            <a:r>
              <a:rPr lang="ru-RU" sz="2400" dirty="0"/>
              <a:t> — </a:t>
            </a:r>
            <a:r>
              <a:rPr lang="ru-RU" sz="2400" dirty="0" err="1"/>
              <a:t>сұйықтың</a:t>
            </a:r>
            <a:r>
              <a:rPr lang="ru-RU" sz="2400" dirty="0"/>
              <a:t> </a:t>
            </a:r>
            <a:r>
              <a:rPr lang="ru-RU" sz="2400" dirty="0" err="1"/>
              <a:t>немесе</a:t>
            </a:r>
            <a:r>
              <a:rPr lang="ru-RU" sz="2400" dirty="0"/>
              <a:t> </a:t>
            </a:r>
            <a:r>
              <a:rPr lang="ru-RU" sz="2400" dirty="0" err="1"/>
              <a:t>газдың</a:t>
            </a:r>
            <a:r>
              <a:rPr lang="ru-RU" sz="2400" dirty="0"/>
              <a:t> </a:t>
            </a:r>
            <a:r>
              <a:rPr lang="ru-RU" sz="2400" dirty="0" err="1"/>
              <a:t>ағысы</a:t>
            </a:r>
            <a:r>
              <a:rPr lang="ru-RU" sz="2400" dirty="0"/>
              <a:t> </a:t>
            </a:r>
            <a:r>
              <a:rPr lang="ru-RU" sz="2400" dirty="0" err="1"/>
              <a:t>арқылы</a:t>
            </a:r>
            <a:r>
              <a:rPr lang="ru-RU" sz="2400" dirty="0"/>
              <a:t> </a:t>
            </a:r>
            <a:r>
              <a:rPr lang="ru-RU" sz="2400" dirty="0" err="1"/>
              <a:t>энергияның</a:t>
            </a:r>
            <a:r>
              <a:rPr lang="ru-RU" sz="2400" dirty="0"/>
              <a:t> </a:t>
            </a:r>
            <a:r>
              <a:rPr lang="ru-RU" sz="2400" dirty="0" err="1"/>
              <a:t>тасымалдануы</a:t>
            </a:r>
            <a:r>
              <a:rPr lang="ru-RU" sz="2400" dirty="0"/>
              <a:t> </a:t>
            </a:r>
            <a:r>
              <a:rPr lang="ru-RU" sz="2400" dirty="0" err="1"/>
              <a:t>барысында</a:t>
            </a:r>
            <a:r>
              <a:rPr lang="ru-RU" sz="2400" dirty="0"/>
              <a:t> </a:t>
            </a:r>
            <a:r>
              <a:rPr lang="ru-RU" sz="2400" dirty="0" err="1"/>
              <a:t>жылү</a:t>
            </a:r>
            <a:r>
              <a:rPr lang="ru-RU" sz="2400" dirty="0"/>
              <a:t> </a:t>
            </a:r>
            <a:r>
              <a:rPr lang="ru-RU" sz="2400" dirty="0" err="1"/>
              <a:t>алмасу</a:t>
            </a:r>
            <a:r>
              <a:rPr lang="ru-RU" sz="2400" dirty="0"/>
              <a:t> </a:t>
            </a:r>
            <a:r>
              <a:rPr lang="ru-RU" sz="2400" dirty="0" err="1"/>
              <a:t>процесі</a:t>
            </a:r>
            <a:r>
              <a:rPr lang="ru-RU" sz="2400" dirty="0"/>
              <a:t>.</a:t>
            </a:r>
          </a:p>
          <a:p>
            <a:pPr algn="just" fontAlgn="auto">
              <a:spcAft>
                <a:spcPts val="0"/>
              </a:spcAft>
              <a:defRPr/>
            </a:pPr>
            <a:r>
              <a:rPr lang="ru-RU" sz="2800" b="1" i="1" dirty="0" err="1"/>
              <a:t>Сәуле</a:t>
            </a:r>
            <a:r>
              <a:rPr lang="ru-RU" sz="2800" b="1" i="1" dirty="0"/>
              <a:t> </a:t>
            </a:r>
            <a:r>
              <a:rPr lang="ru-RU" sz="2800" b="1" i="1" dirty="0" err="1"/>
              <a:t>шығару</a:t>
            </a:r>
            <a:r>
              <a:rPr lang="ru-RU" sz="2800" b="1" i="1" dirty="0"/>
              <a:t> </a:t>
            </a:r>
            <a:r>
              <a:rPr lang="ru-RU" sz="2400" dirty="0"/>
              <a:t>(</a:t>
            </a:r>
            <a:r>
              <a:rPr lang="ru-RU" sz="2400" dirty="0" err="1"/>
              <a:t>сәулелік</a:t>
            </a:r>
            <a:r>
              <a:rPr lang="ru-RU" sz="2400" dirty="0"/>
              <a:t> </a:t>
            </a:r>
            <a:r>
              <a:rPr lang="ru-RU" sz="2400" dirty="0" err="1"/>
              <a:t>жылу</a:t>
            </a:r>
            <a:r>
              <a:rPr lang="ru-RU" sz="2400" dirty="0"/>
              <a:t> </a:t>
            </a:r>
            <a:r>
              <a:rPr lang="ru-RU" sz="2400" dirty="0" err="1"/>
              <a:t>алмасу</a:t>
            </a:r>
            <a:r>
              <a:rPr lang="ru-RU" sz="2400" dirty="0"/>
              <a:t>) </a:t>
            </a:r>
            <a:r>
              <a:rPr lang="ru-RU" sz="2400" dirty="0" err="1"/>
              <a:t>деп</a:t>
            </a:r>
            <a:r>
              <a:rPr lang="ru-RU" sz="2400" dirty="0"/>
              <a:t> </a:t>
            </a:r>
            <a:r>
              <a:rPr lang="ru-RU" sz="2400" dirty="0" err="1"/>
              <a:t>электрмагниттік</a:t>
            </a:r>
            <a:r>
              <a:rPr lang="ru-RU" sz="2400" dirty="0"/>
              <a:t> </a:t>
            </a:r>
            <a:r>
              <a:rPr lang="ru-RU" sz="2400" dirty="0" err="1"/>
              <a:t>толқындар</a:t>
            </a:r>
            <a:r>
              <a:rPr lang="ru-RU" sz="2400" dirty="0"/>
              <a:t> </a:t>
            </a:r>
            <a:r>
              <a:rPr lang="ru-RU" sz="2400" dirty="0" err="1"/>
              <a:t>көмегімен</a:t>
            </a:r>
            <a:r>
              <a:rPr lang="ru-RU" sz="2400" dirty="0"/>
              <a:t> </a:t>
            </a:r>
            <a:r>
              <a:rPr lang="ru-RU" sz="2400" dirty="0" err="1"/>
              <a:t>бір</a:t>
            </a:r>
            <a:r>
              <a:rPr lang="ru-RU" sz="2400" dirty="0"/>
              <a:t> </a:t>
            </a:r>
            <a:r>
              <a:rPr lang="ru-RU" sz="2400" dirty="0" err="1"/>
              <a:t>денеден</a:t>
            </a:r>
            <a:r>
              <a:rPr lang="ru-RU" sz="2400" dirty="0"/>
              <a:t> </a:t>
            </a:r>
            <a:r>
              <a:rPr lang="ru-RU" sz="2400" dirty="0" err="1"/>
              <a:t>екінші</a:t>
            </a:r>
            <a:r>
              <a:rPr lang="ru-RU" sz="2400" dirty="0"/>
              <a:t> </a:t>
            </a:r>
            <a:r>
              <a:rPr lang="ru-RU" sz="2400" dirty="0" err="1"/>
              <a:t>денеге</a:t>
            </a:r>
            <a:r>
              <a:rPr lang="ru-RU" sz="2400" dirty="0"/>
              <a:t> </a:t>
            </a:r>
            <a:r>
              <a:rPr lang="ru-RU" sz="2400" dirty="0" err="1"/>
              <a:t>энергияның</a:t>
            </a:r>
            <a:r>
              <a:rPr lang="ru-RU" sz="2400" dirty="0"/>
              <a:t> </a:t>
            </a:r>
            <a:r>
              <a:rPr lang="ru-RU" sz="2400" dirty="0" err="1"/>
              <a:t>берілу</a:t>
            </a:r>
            <a:r>
              <a:rPr lang="ru-RU" sz="2400" dirty="0"/>
              <a:t> </a:t>
            </a:r>
            <a:r>
              <a:rPr lang="ru-RU" sz="2400" dirty="0" err="1"/>
              <a:t>процесін</a:t>
            </a:r>
            <a:r>
              <a:rPr lang="ru-RU" sz="2400" dirty="0"/>
              <a:t> </a:t>
            </a:r>
            <a:r>
              <a:rPr lang="ru-RU" sz="2400" dirty="0" err="1"/>
              <a:t>айтамыз</a:t>
            </a:r>
            <a:r>
              <a:rPr lang="ru-RU" sz="2400" dirty="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2"/>
          <p:cNvSpPr>
            <a:spLocks noGrp="1"/>
          </p:cNvSpPr>
          <p:nvPr>
            <p:ph idx="1"/>
          </p:nvPr>
        </p:nvSpPr>
        <p:spPr/>
        <p:txBody>
          <a:bodyPr/>
          <a:lstStyle/>
          <a:p>
            <a:endParaRPr lang="ru-RU"/>
          </a:p>
        </p:txBody>
      </p:sp>
      <p:pic>
        <p:nvPicPr>
          <p:cNvPr id="35843" name="Picture 2"/>
          <p:cNvPicPr>
            <a:picLocks noChangeAspect="1" noChangeArrowheads="1"/>
          </p:cNvPicPr>
          <p:nvPr/>
        </p:nvPicPr>
        <p:blipFill>
          <a:blip r:embed="rId2" cstate="print"/>
          <a:srcRect/>
          <a:stretch>
            <a:fillRect/>
          </a:stretch>
        </p:blipFill>
        <p:spPr bwMode="auto">
          <a:xfrm>
            <a:off x="0" y="115888"/>
            <a:ext cx="9163050" cy="6526212"/>
          </a:xfrm>
          <a:prstGeom prst="rect">
            <a:avLst/>
          </a:prstGeom>
          <a:noFill/>
          <a:ln w="9525">
            <a:noFill/>
            <a:miter lim="800000"/>
            <a:headEnd/>
            <a:tailEnd/>
          </a:ln>
        </p:spPr>
      </p:pic>
      <p:sp>
        <p:nvSpPr>
          <p:cNvPr id="4" name="TextBox 3"/>
          <p:cNvSpPr txBox="1"/>
          <p:nvPr/>
        </p:nvSpPr>
        <p:spPr>
          <a:xfrm>
            <a:off x="323850" y="3379788"/>
            <a:ext cx="2357438" cy="5222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ru-RU" sz="2800" b="1" i="1" dirty="0"/>
              <a:t>С</a:t>
            </a:r>
            <a:r>
              <a:rPr lang="kk-KZ" sz="2800" b="1" i="1" dirty="0"/>
              <a:t>әуле шығару</a:t>
            </a:r>
            <a:endParaRPr lang="ru-RU" sz="2800" b="1" i="1" dirty="0"/>
          </a:p>
        </p:txBody>
      </p:sp>
      <p:sp>
        <p:nvSpPr>
          <p:cNvPr id="5" name="TextBox 4"/>
          <p:cNvSpPr txBox="1"/>
          <p:nvPr/>
        </p:nvSpPr>
        <p:spPr>
          <a:xfrm>
            <a:off x="3203575" y="4365625"/>
            <a:ext cx="3365500" cy="5222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kk-KZ" sz="2800" b="1" i="1" dirty="0"/>
              <a:t>Жылуөткізгіштік</a:t>
            </a:r>
            <a:endParaRPr lang="ru-RU" sz="2800" b="1" i="1" dirty="0"/>
          </a:p>
        </p:txBody>
      </p:sp>
      <p:sp>
        <p:nvSpPr>
          <p:cNvPr id="6" name="TextBox 5"/>
          <p:cNvSpPr txBox="1"/>
          <p:nvPr/>
        </p:nvSpPr>
        <p:spPr>
          <a:xfrm>
            <a:off x="4768850" y="2087563"/>
            <a:ext cx="1874838" cy="5222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kk-KZ" sz="2800" b="1" i="1" dirty="0"/>
              <a:t>Конвекция</a:t>
            </a:r>
            <a:endParaRPr lang="ru-RU" sz="2800" b="1"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17411" name="Rectangle 1"/>
          <p:cNvSpPr>
            <a:spLocks noChangeArrowheads="1"/>
          </p:cNvSpPr>
          <p:nvPr/>
        </p:nvSpPr>
        <p:spPr bwMode="auto">
          <a:xfrm>
            <a:off x="518418" y="4653136"/>
            <a:ext cx="8143875" cy="200054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indent="180975" algn="ctr" eaLnBrk="0" hangingPunct="0">
              <a:defRPr/>
            </a:pPr>
            <a:r>
              <a:rPr lang="ru-RU" altLang="ru-RU" sz="2800" b="1" u="sng" dirty="0" err="1">
                <a:solidFill>
                  <a:srgbClr val="FF0000"/>
                </a:solidFill>
                <a:latin typeface="Times New Roman" pitchFamily="18" charset="0"/>
                <a:cs typeface="Times New Roman" pitchFamily="18" charset="0"/>
              </a:rPr>
              <a:t>Термодинамиканың</a:t>
            </a:r>
            <a:r>
              <a:rPr lang="ru-RU" altLang="ru-RU" sz="2800" b="1" u="sng" dirty="0">
                <a:solidFill>
                  <a:srgbClr val="FF0000"/>
                </a:solidFill>
                <a:latin typeface="Times New Roman" pitchFamily="18" charset="0"/>
                <a:cs typeface="Times New Roman" pitchFamily="18" charset="0"/>
              </a:rPr>
              <a:t> </a:t>
            </a:r>
            <a:r>
              <a:rPr lang="ru-RU" altLang="ru-RU" sz="2800" b="1" u="sng" dirty="0" err="1">
                <a:solidFill>
                  <a:srgbClr val="FF0000"/>
                </a:solidFill>
                <a:latin typeface="Times New Roman" pitchFamily="18" charset="0"/>
                <a:cs typeface="Times New Roman" pitchFamily="18" charset="0"/>
              </a:rPr>
              <a:t>бірінші</a:t>
            </a:r>
            <a:r>
              <a:rPr lang="ru-RU" altLang="ru-RU" sz="2800" b="1" u="sng" dirty="0">
                <a:solidFill>
                  <a:srgbClr val="FF0000"/>
                </a:solidFill>
                <a:latin typeface="Times New Roman" pitchFamily="18" charset="0"/>
                <a:cs typeface="Times New Roman" pitchFamily="18" charset="0"/>
              </a:rPr>
              <a:t> </a:t>
            </a:r>
            <a:r>
              <a:rPr lang="ru-RU" altLang="ru-RU" sz="2800" b="1" u="sng" dirty="0" err="1">
                <a:solidFill>
                  <a:srgbClr val="FF0000"/>
                </a:solidFill>
                <a:latin typeface="Times New Roman" pitchFamily="18" charset="0"/>
                <a:cs typeface="Times New Roman" pitchFamily="18" charset="0"/>
              </a:rPr>
              <a:t>заңы</a:t>
            </a:r>
            <a:endParaRPr lang="ru-RU" sz="800" b="1" u="sng" dirty="0">
              <a:solidFill>
                <a:srgbClr val="FF0000"/>
              </a:solidFill>
              <a:latin typeface="Times New Roman" pitchFamily="18" charset="0"/>
              <a:cs typeface="Times New Roman" pitchFamily="18" charset="0"/>
            </a:endParaRPr>
          </a:p>
          <a:p>
            <a:pPr indent="180975" algn="ctr" eaLnBrk="0" hangingPunct="0">
              <a:defRPr/>
            </a:pPr>
            <a:r>
              <a:rPr lang="kk-KZ" sz="2400" dirty="0">
                <a:cs typeface="Times New Roman" pitchFamily="18" charset="0"/>
              </a:rPr>
              <a:t>Материалды жүйедегі энергияның жалпы суммасы жүйеде жүріп жатқан өзгерістерге тәуелсіз тұрақты сақталады.</a:t>
            </a:r>
            <a:endParaRPr lang="ru-RU" sz="2400" dirty="0">
              <a:cs typeface="Times New Roman" pitchFamily="18" charset="0"/>
            </a:endParaRPr>
          </a:p>
          <a:p>
            <a:pPr indent="180975" algn="ctr" eaLnBrk="0" hangingPunct="0">
              <a:defRPr/>
            </a:pPr>
            <a:r>
              <a:rPr lang="ru-RU" sz="2400" dirty="0" err="1">
                <a:cs typeface="Times New Roman" pitchFamily="18" charset="0"/>
              </a:rPr>
              <a:t>Жүйедегі</a:t>
            </a:r>
            <a:r>
              <a:rPr lang="ru-RU" sz="2400" dirty="0">
                <a:cs typeface="Times New Roman" pitchFamily="18" charset="0"/>
              </a:rPr>
              <a:t> </a:t>
            </a:r>
            <a:r>
              <a:rPr lang="ru-RU" sz="2400" dirty="0" err="1">
                <a:cs typeface="Times New Roman" pitchFamily="18" charset="0"/>
              </a:rPr>
              <a:t>энергияның</a:t>
            </a:r>
            <a:r>
              <a:rPr lang="ru-RU" sz="2400" dirty="0">
                <a:cs typeface="Times New Roman" pitchFamily="18" charset="0"/>
              </a:rPr>
              <a:t> </a:t>
            </a:r>
            <a:r>
              <a:rPr lang="ru-RU" sz="2400" dirty="0" err="1">
                <a:cs typeface="Times New Roman" pitchFamily="18" charset="0"/>
              </a:rPr>
              <a:t>өзгерісі</a:t>
            </a:r>
            <a:r>
              <a:rPr lang="ru-RU" sz="2400" dirty="0">
                <a:cs typeface="Times New Roman" pitchFamily="18" charset="0"/>
              </a:rPr>
              <a:t> тек </a:t>
            </a:r>
            <a:r>
              <a:rPr lang="ru-RU" sz="2400" dirty="0" err="1">
                <a:cs typeface="Times New Roman" pitchFamily="18" charset="0"/>
              </a:rPr>
              <a:t>қана</a:t>
            </a:r>
            <a:r>
              <a:rPr lang="ru-RU" sz="2400" dirty="0">
                <a:cs typeface="Times New Roman" pitchFamily="18" charset="0"/>
              </a:rPr>
              <a:t> </a:t>
            </a:r>
            <a:r>
              <a:rPr lang="ru-RU" sz="2400" dirty="0" err="1">
                <a:cs typeface="Times New Roman" pitchFamily="18" charset="0"/>
              </a:rPr>
              <a:t>қоршаған</a:t>
            </a:r>
            <a:r>
              <a:rPr lang="ru-RU" sz="2400" dirty="0">
                <a:cs typeface="Times New Roman" pitchFamily="18" charset="0"/>
              </a:rPr>
              <a:t> </a:t>
            </a:r>
            <a:r>
              <a:rPr lang="ru-RU" sz="2400" dirty="0" err="1">
                <a:cs typeface="Times New Roman" pitchFamily="18" charset="0"/>
              </a:rPr>
              <a:t>ортамен</a:t>
            </a:r>
            <a:r>
              <a:rPr lang="ru-RU" sz="2400" dirty="0">
                <a:cs typeface="Times New Roman" pitchFamily="18" charset="0"/>
              </a:rPr>
              <a:t> энергия </a:t>
            </a:r>
            <a:r>
              <a:rPr lang="ru-RU" sz="2400" dirty="0" err="1">
                <a:cs typeface="Times New Roman" pitchFamily="18" charset="0"/>
              </a:rPr>
              <a:t>алмасу</a:t>
            </a:r>
            <a:r>
              <a:rPr lang="ru-RU" sz="2400" dirty="0">
                <a:cs typeface="Times New Roman" pitchFamily="18" charset="0"/>
              </a:rPr>
              <a:t> </a:t>
            </a:r>
            <a:r>
              <a:rPr lang="ru-RU" sz="2400" dirty="0" err="1">
                <a:cs typeface="Times New Roman" pitchFamily="18" charset="0"/>
              </a:rPr>
              <a:t>арқылы</a:t>
            </a:r>
            <a:r>
              <a:rPr lang="ru-RU" sz="2400" dirty="0">
                <a:cs typeface="Times New Roman" pitchFamily="18" charset="0"/>
              </a:rPr>
              <a:t> </a:t>
            </a:r>
            <a:r>
              <a:rPr lang="ru-RU" sz="2400" dirty="0" err="1">
                <a:cs typeface="Times New Roman" pitchFamily="18" charset="0"/>
              </a:rPr>
              <a:t>жүзеге</a:t>
            </a:r>
            <a:r>
              <a:rPr lang="ru-RU" sz="2400" dirty="0">
                <a:cs typeface="Times New Roman" pitchFamily="18" charset="0"/>
              </a:rPr>
              <a:t> </a:t>
            </a:r>
            <a:r>
              <a:rPr lang="ru-RU" sz="2400" dirty="0" err="1">
                <a:cs typeface="Times New Roman" pitchFamily="18" charset="0"/>
              </a:rPr>
              <a:t>асады</a:t>
            </a:r>
            <a:r>
              <a:rPr lang="ru-RU" sz="2400" dirty="0">
                <a:cs typeface="Times New Roman" pitchFamily="18" charset="0"/>
              </a:rPr>
              <a:t>.</a:t>
            </a:r>
          </a:p>
        </p:txBody>
      </p:sp>
      <p:sp>
        <p:nvSpPr>
          <p:cNvPr id="20484" name="Rectangle 3"/>
          <p:cNvSpPr>
            <a:spLocks noChangeArrowheads="1"/>
          </p:cNvSpPr>
          <p:nvPr/>
        </p:nvSpPr>
        <p:spPr bwMode="auto">
          <a:xfrm>
            <a:off x="493396" y="134482"/>
            <a:ext cx="8143875" cy="646331"/>
          </a:xfrm>
          <a:prstGeom prst="rect">
            <a:avLst/>
          </a:prstGeom>
          <a:ln/>
        </p:spPr>
        <p:style>
          <a:lnRef idx="0">
            <a:schemeClr val="accent4"/>
          </a:lnRef>
          <a:fillRef idx="3">
            <a:schemeClr val="accent4"/>
          </a:fillRef>
          <a:effectRef idx="3">
            <a:schemeClr val="accent4"/>
          </a:effectRef>
          <a:fontRef idx="minor">
            <a:schemeClr val="lt1"/>
          </a:fontRef>
        </p:style>
        <p:txBody>
          <a:bodyPr wrap="square" anchor="ctr">
            <a:spAutoFit/>
          </a:bodyPr>
          <a:lstStyle>
            <a:lvl1pPr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36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Термодинамиканың</a:t>
            </a:r>
            <a:r>
              <a:rPr lang="uk-UA" altLang="ru-RU" sz="3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altLang="ru-RU" sz="36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бірінші</a:t>
            </a:r>
            <a:r>
              <a:rPr lang="uk-UA" altLang="ru-RU" sz="3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altLang="ru-RU" sz="36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заңы</a:t>
            </a:r>
            <a:r>
              <a:rPr lang="uk-UA" altLang="ru-RU" sz="3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485" name="Rectangle 1"/>
          <p:cNvSpPr>
            <a:spLocks noChangeArrowheads="1"/>
          </p:cNvSpPr>
          <p:nvPr/>
        </p:nvSpPr>
        <p:spPr bwMode="auto">
          <a:xfrm>
            <a:off x="777702" y="2132856"/>
            <a:ext cx="7572375" cy="236988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lvl1pPr indent="1809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800" b="1" dirty="0" err="1">
                <a:latin typeface="Times New Roman" pitchFamily="18" charset="0"/>
                <a:cs typeface="Times New Roman" pitchFamily="18" charset="0"/>
              </a:rPr>
              <a:t>Энергияның</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сақталу</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заңы</a:t>
            </a:r>
            <a:r>
              <a:rPr lang="ru-RU" altLang="ru-RU" sz="2800" b="1" dirty="0">
                <a:latin typeface="Times New Roman" pitchFamily="18" charset="0"/>
                <a:cs typeface="Times New Roman" pitchFamily="18" charset="0"/>
              </a:rPr>
              <a:t>:</a:t>
            </a:r>
          </a:p>
          <a:p>
            <a:pPr algn="ctr">
              <a:spcBef>
                <a:spcPct val="0"/>
              </a:spcBef>
              <a:buFontTx/>
              <a:buNone/>
            </a:pPr>
            <a:endParaRPr lang="ru-RU" sz="2400" b="1" i="1" dirty="0">
              <a:latin typeface="+mn-lt"/>
            </a:endParaRPr>
          </a:p>
          <a:p>
            <a:pPr algn="ctr">
              <a:spcBef>
                <a:spcPct val="0"/>
              </a:spcBef>
              <a:buFontTx/>
              <a:buNone/>
            </a:pPr>
            <a:r>
              <a:rPr lang="ru-RU" sz="2400" dirty="0">
                <a:latin typeface="+mn-lt"/>
              </a:rPr>
              <a:t>энергия   </a:t>
            </a:r>
            <a:r>
              <a:rPr lang="ru-RU" sz="2400" dirty="0" err="1">
                <a:latin typeface="+mn-lt"/>
              </a:rPr>
              <a:t>жоқтан</a:t>
            </a:r>
            <a:r>
              <a:rPr lang="ru-RU" sz="2400" dirty="0">
                <a:latin typeface="+mn-lt"/>
              </a:rPr>
              <a:t>  </a:t>
            </a:r>
            <a:r>
              <a:rPr lang="ru-RU" sz="2400" dirty="0" err="1">
                <a:latin typeface="+mn-lt"/>
              </a:rPr>
              <a:t>пайда</a:t>
            </a:r>
            <a:r>
              <a:rPr lang="ru-RU" sz="2400" dirty="0">
                <a:latin typeface="+mn-lt"/>
              </a:rPr>
              <a:t>  </a:t>
            </a:r>
            <a:r>
              <a:rPr lang="ru-RU" sz="2400" dirty="0" err="1">
                <a:latin typeface="+mn-lt"/>
              </a:rPr>
              <a:t>болмайды</a:t>
            </a:r>
            <a:r>
              <a:rPr lang="ru-RU" sz="2400" dirty="0">
                <a:latin typeface="+mn-lt"/>
              </a:rPr>
              <a:t> </a:t>
            </a:r>
            <a:r>
              <a:rPr lang="ru-RU" sz="2400" dirty="0" err="1">
                <a:latin typeface="+mn-lt"/>
              </a:rPr>
              <a:t>және</a:t>
            </a:r>
            <a:r>
              <a:rPr lang="ru-RU" sz="2400" dirty="0">
                <a:latin typeface="+mn-lt"/>
              </a:rPr>
              <a:t> </a:t>
            </a:r>
            <a:r>
              <a:rPr lang="ru-RU" sz="2400" dirty="0" err="1">
                <a:latin typeface="+mn-lt"/>
              </a:rPr>
              <a:t>ешқайда</a:t>
            </a:r>
            <a:r>
              <a:rPr lang="ru-RU" sz="2400" dirty="0">
                <a:latin typeface="+mn-lt"/>
              </a:rPr>
              <a:t>  </a:t>
            </a:r>
            <a:r>
              <a:rPr lang="ru-RU" sz="2400" dirty="0" err="1">
                <a:latin typeface="+mn-lt"/>
              </a:rPr>
              <a:t>жоғалмайды</a:t>
            </a:r>
            <a:r>
              <a:rPr lang="ru-RU" sz="2400" dirty="0">
                <a:latin typeface="+mn-lt"/>
              </a:rPr>
              <a:t>, </a:t>
            </a:r>
            <a:r>
              <a:rPr lang="ru-RU" sz="2400" dirty="0" err="1">
                <a:latin typeface="+mn-lt"/>
              </a:rPr>
              <a:t>ол</a:t>
            </a:r>
            <a:r>
              <a:rPr lang="ru-RU" sz="2400" dirty="0">
                <a:latin typeface="+mn-lt"/>
              </a:rPr>
              <a:t>  тек  </a:t>
            </a:r>
            <a:r>
              <a:rPr lang="ru-RU" sz="2400" dirty="0" err="1">
                <a:latin typeface="+mn-lt"/>
              </a:rPr>
              <a:t>бір</a:t>
            </a:r>
            <a:r>
              <a:rPr lang="ru-RU" sz="2400" dirty="0">
                <a:latin typeface="+mn-lt"/>
              </a:rPr>
              <a:t>  </a:t>
            </a:r>
            <a:r>
              <a:rPr lang="ru-RU" sz="2400" dirty="0" err="1">
                <a:latin typeface="+mn-lt"/>
              </a:rPr>
              <a:t>түрден</a:t>
            </a:r>
            <a:r>
              <a:rPr lang="ru-RU" sz="2400" dirty="0">
                <a:latin typeface="+mn-lt"/>
              </a:rPr>
              <a:t>   </a:t>
            </a:r>
            <a:r>
              <a:rPr lang="ru-RU" sz="2400" dirty="0" err="1">
                <a:latin typeface="+mn-lt"/>
              </a:rPr>
              <a:t>екінші</a:t>
            </a:r>
            <a:r>
              <a:rPr lang="ru-RU" sz="2400" dirty="0">
                <a:latin typeface="+mn-lt"/>
              </a:rPr>
              <a:t>  </a:t>
            </a:r>
            <a:r>
              <a:rPr lang="ru-RU" sz="2400" dirty="0" err="1">
                <a:latin typeface="+mn-lt"/>
              </a:rPr>
              <a:t>түрге</a:t>
            </a:r>
            <a:r>
              <a:rPr lang="ru-RU" sz="2400" dirty="0">
                <a:latin typeface="+mn-lt"/>
              </a:rPr>
              <a:t>  </a:t>
            </a:r>
            <a:r>
              <a:rPr lang="ru-RU" sz="2400" dirty="0" err="1">
                <a:latin typeface="+mn-lt"/>
              </a:rPr>
              <a:t>айналады</a:t>
            </a:r>
            <a:r>
              <a:rPr lang="ru-RU" sz="2400" dirty="0">
                <a:latin typeface="+mn-lt"/>
              </a:rPr>
              <a:t>.</a:t>
            </a:r>
          </a:p>
          <a:p>
            <a:pPr algn="ctr">
              <a:spcBef>
                <a:spcPct val="0"/>
              </a:spcBef>
              <a:buFontTx/>
              <a:buNone/>
            </a:pPr>
            <a:endParaRPr lang="ru-RU" altLang="ru-RU" sz="2400" b="1" dirty="0">
              <a:latin typeface="+mn-lt"/>
              <a:cs typeface="Times New Roman" pitchFamily="18" charset="0"/>
            </a:endParaRPr>
          </a:p>
        </p:txBody>
      </p:sp>
      <p:sp>
        <p:nvSpPr>
          <p:cNvPr id="20486" name="Прямоугольник 5"/>
          <p:cNvSpPr>
            <a:spLocks noChangeArrowheads="1"/>
          </p:cNvSpPr>
          <p:nvPr/>
        </p:nvSpPr>
        <p:spPr bwMode="auto">
          <a:xfrm>
            <a:off x="500063" y="1089141"/>
            <a:ext cx="8143875" cy="830997"/>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lvl1pPr indent="1809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400" dirty="0" err="1">
                <a:solidFill>
                  <a:srgbClr val="000000"/>
                </a:solidFill>
                <a:latin typeface="Times New Roman" pitchFamily="18" charset="0"/>
                <a:cs typeface="Times New Roman" pitchFamily="18" charset="0"/>
              </a:rPr>
              <a:t>Термодинамиканың</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бірінші</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заңы</a:t>
            </a:r>
            <a:r>
              <a:rPr lang="ru-RU" altLang="ru-RU" sz="2400" dirty="0">
                <a:solidFill>
                  <a:srgbClr val="000000"/>
                </a:solidFill>
                <a:latin typeface="Times New Roman" pitchFamily="18" charset="0"/>
                <a:cs typeface="Times New Roman" pitchFamily="18" charset="0"/>
              </a:rPr>
              <a:t> – </a:t>
            </a:r>
            <a:r>
              <a:rPr lang="ru-RU" altLang="ru-RU" sz="2400" dirty="0" err="1">
                <a:solidFill>
                  <a:srgbClr val="000000"/>
                </a:solidFill>
                <a:latin typeface="Times New Roman" pitchFamily="18" charset="0"/>
                <a:cs typeface="Times New Roman" pitchFamily="18" charset="0"/>
              </a:rPr>
              <a:t>энергияның</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сақталу</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заңының</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сандық</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көрінісі</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болып</a:t>
            </a:r>
            <a:r>
              <a:rPr lang="ru-RU" altLang="ru-RU" sz="2400" dirty="0">
                <a:solidFill>
                  <a:srgbClr val="000000"/>
                </a:solidFill>
                <a:latin typeface="Times New Roman" pitchFamily="18" charset="0"/>
                <a:cs typeface="Times New Roman" pitchFamily="18" charset="0"/>
              </a:rPr>
              <a:t> </a:t>
            </a:r>
            <a:r>
              <a:rPr lang="ru-RU" altLang="ru-RU" sz="2400" dirty="0" err="1">
                <a:solidFill>
                  <a:srgbClr val="000000"/>
                </a:solidFill>
                <a:latin typeface="Times New Roman" pitchFamily="18" charset="0"/>
                <a:cs typeface="Times New Roman" pitchFamily="18" charset="0"/>
              </a:rPr>
              <a:t>табылады</a:t>
            </a:r>
            <a:r>
              <a:rPr lang="ru-RU" altLang="ru-RU" sz="24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30780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810562" y="620688"/>
            <a:ext cx="7500938" cy="2677656"/>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lvl1pPr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ru-RU" altLang="ru-RU" sz="2800" b="1" u="sng" dirty="0" err="1">
                <a:latin typeface="Times New Roman" pitchFamily="18" charset="0"/>
                <a:cs typeface="Times New Roman" pitchFamily="18" charset="0"/>
              </a:rPr>
              <a:t>Термодинамиканың</a:t>
            </a:r>
            <a:r>
              <a:rPr lang="ru-RU" altLang="ru-RU" sz="2800" b="1" u="sng" dirty="0">
                <a:latin typeface="Times New Roman" pitchFamily="18" charset="0"/>
                <a:cs typeface="Times New Roman" pitchFamily="18" charset="0"/>
              </a:rPr>
              <a:t> </a:t>
            </a:r>
            <a:r>
              <a:rPr lang="ru-RU" altLang="ru-RU" sz="2800" b="1" u="sng" dirty="0" err="1">
                <a:latin typeface="Times New Roman" pitchFamily="18" charset="0"/>
                <a:cs typeface="Times New Roman" pitchFamily="18" charset="0"/>
              </a:rPr>
              <a:t>бірінші</a:t>
            </a:r>
            <a:r>
              <a:rPr lang="ru-RU" altLang="ru-RU" sz="2800" b="1" u="sng" dirty="0">
                <a:latin typeface="Times New Roman" pitchFamily="18" charset="0"/>
                <a:cs typeface="Times New Roman" pitchFamily="18" charset="0"/>
              </a:rPr>
              <a:t> </a:t>
            </a:r>
            <a:r>
              <a:rPr lang="ru-RU" altLang="ru-RU" sz="2800" b="1" u="sng" dirty="0" err="1">
                <a:latin typeface="Times New Roman" pitchFamily="18" charset="0"/>
                <a:cs typeface="Times New Roman" pitchFamily="18" charset="0"/>
              </a:rPr>
              <a:t>заңы</a:t>
            </a:r>
            <a:endParaRPr lang="ru-RU" sz="800" b="1" u="sng" dirty="0">
              <a:latin typeface="Times New Roman" pitchFamily="18" charset="0"/>
              <a:cs typeface="Times New Roman" pitchFamily="18" charset="0"/>
            </a:endParaRPr>
          </a:p>
          <a:p>
            <a:pPr algn="ctr" eaLnBrk="1" hangingPunct="1">
              <a:spcBef>
                <a:spcPct val="0"/>
              </a:spcBef>
              <a:buNone/>
            </a:pPr>
            <a:r>
              <a:rPr lang="uk-UA" altLang="ru-RU" sz="2600" dirty="0" err="1">
                <a:latin typeface="Times New Roman" pitchFamily="18" charset="0"/>
                <a:cs typeface="Times New Roman" pitchFamily="18" charset="0"/>
              </a:rPr>
              <a:t>Жүйенің</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ішкі</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энергиясының</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өзгерісі</a:t>
            </a:r>
            <a:r>
              <a:rPr lang="uk-UA" altLang="ru-RU" sz="2600" dirty="0">
                <a:latin typeface="Times New Roman" pitchFamily="18" charset="0"/>
                <a:cs typeface="Times New Roman" pitchFamily="18" charset="0"/>
              </a:rPr>
              <a:t> </a:t>
            </a:r>
            <a:r>
              <a:rPr lang="uk-UA" altLang="ru-RU" sz="2400" dirty="0">
                <a:latin typeface="Times New Roman" pitchFamily="18" charset="0"/>
                <a:sym typeface="Symbol" pitchFamily="18" charset="2"/>
              </a:rPr>
              <a:t></a:t>
            </a:r>
            <a:r>
              <a:rPr lang="en-US" altLang="ru-RU" sz="2400" dirty="0">
                <a:latin typeface="Times New Roman" pitchFamily="18" charset="0"/>
                <a:sym typeface="Symbol" pitchFamily="18" charset="2"/>
              </a:rPr>
              <a:t>U</a:t>
            </a:r>
            <a:r>
              <a:rPr lang="uk-UA" altLang="ru-RU" sz="24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жүйеге</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берілген</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жылудың</a:t>
            </a:r>
            <a:r>
              <a:rPr lang="uk-UA" altLang="ru-RU" sz="2600" dirty="0">
                <a:latin typeface="Times New Roman" pitchFamily="18" charset="0"/>
                <a:cs typeface="Times New Roman" pitchFamily="18" charset="0"/>
              </a:rPr>
              <a:t> </a:t>
            </a:r>
            <a:r>
              <a:rPr lang="uk-UA" altLang="ru-RU" sz="2400" dirty="0">
                <a:latin typeface="Times New Roman" pitchFamily="18" charset="0"/>
                <a:sym typeface="Symbol" pitchFamily="18" charset="2"/>
              </a:rPr>
              <a:t></a:t>
            </a:r>
            <a:r>
              <a:rPr lang="en-US" altLang="ru-RU" sz="2400" dirty="0">
                <a:latin typeface="Times New Roman" pitchFamily="18" charset="0"/>
                <a:sym typeface="Symbol" pitchFamily="18" charset="2"/>
              </a:rPr>
              <a:t>Q</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алгебралық</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суммасы</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мен</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атқарылған</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жұмыстың</a:t>
            </a:r>
            <a:r>
              <a:rPr lang="uk-UA" altLang="ru-RU" sz="2600" dirty="0">
                <a:latin typeface="Times New Roman" pitchFamily="18" charset="0"/>
                <a:cs typeface="Times New Roman" pitchFamily="18" charset="0"/>
              </a:rPr>
              <a:t> </a:t>
            </a:r>
            <a:r>
              <a:rPr lang="uk-UA" altLang="ru-RU" sz="2400" dirty="0">
                <a:latin typeface="Times New Roman" pitchFamily="18" charset="0"/>
                <a:sym typeface="Symbol" pitchFamily="18" charset="2"/>
              </a:rPr>
              <a:t></a:t>
            </a:r>
            <a:r>
              <a:rPr lang="en-US" altLang="ru-RU" sz="2400" dirty="0">
                <a:latin typeface="Times New Roman" pitchFamily="18" charset="0"/>
                <a:sym typeface="Symbol" pitchFamily="18" charset="2"/>
              </a:rPr>
              <a:t>A</a:t>
            </a:r>
            <a:endParaRPr lang="en-US" altLang="ru-RU" sz="2400" dirty="0">
              <a:latin typeface="Times New Roman" pitchFamily="18" charset="0"/>
              <a:cs typeface="Times New Roman" pitchFamily="18" charset="0"/>
            </a:endParaRPr>
          </a:p>
          <a:p>
            <a:pPr algn="ctr" eaLnBrk="1" hangingPunct="1">
              <a:spcBef>
                <a:spcPct val="0"/>
              </a:spcBef>
              <a:buFontTx/>
              <a:buNone/>
            </a:pPr>
            <a:r>
              <a:rPr lang="uk-UA" altLang="ru-RU" sz="2600" dirty="0" err="1">
                <a:latin typeface="Times New Roman" pitchFamily="18" charset="0"/>
                <a:cs typeface="Times New Roman" pitchFamily="18" charset="0"/>
              </a:rPr>
              <a:t>қосындысына</a:t>
            </a:r>
            <a:r>
              <a:rPr lang="uk-UA" altLang="ru-RU" sz="2600" dirty="0">
                <a:latin typeface="Times New Roman" pitchFamily="18" charset="0"/>
                <a:cs typeface="Times New Roman" pitchFamily="18" charset="0"/>
              </a:rPr>
              <a:t> </a:t>
            </a:r>
            <a:r>
              <a:rPr lang="uk-UA" altLang="ru-RU" sz="2600" dirty="0" err="1">
                <a:latin typeface="Times New Roman" pitchFamily="18" charset="0"/>
                <a:cs typeface="Times New Roman" pitchFamily="18" charset="0"/>
              </a:rPr>
              <a:t>тең</a:t>
            </a:r>
            <a:r>
              <a:rPr lang="uk-UA" altLang="ru-RU" sz="2600" dirty="0">
                <a:latin typeface="Times New Roman" pitchFamily="18" charset="0"/>
                <a:cs typeface="Times New Roman" pitchFamily="18" charset="0"/>
              </a:rPr>
              <a:t>. </a:t>
            </a:r>
          </a:p>
          <a:p>
            <a:pPr algn="ctr" eaLnBrk="1" hangingPunct="1">
              <a:spcBef>
                <a:spcPct val="0"/>
              </a:spcBef>
              <a:buFontTx/>
              <a:buNone/>
            </a:pPr>
            <a:r>
              <a:rPr lang="uk-UA" altLang="ru-RU" sz="3600" b="1" dirty="0">
                <a:latin typeface="Times New Roman" pitchFamily="18" charset="0"/>
                <a:sym typeface="Symbol" pitchFamily="18" charset="2"/>
              </a:rPr>
              <a:t></a:t>
            </a:r>
            <a:r>
              <a:rPr lang="en-US" altLang="ru-RU" sz="3600" b="1" dirty="0">
                <a:latin typeface="Times New Roman" pitchFamily="18" charset="0"/>
                <a:sym typeface="Symbol" pitchFamily="18" charset="2"/>
              </a:rPr>
              <a:t>U= </a:t>
            </a:r>
            <a:r>
              <a:rPr lang="uk-UA" altLang="ru-RU" sz="3600" b="1" dirty="0">
                <a:latin typeface="Times New Roman" pitchFamily="18" charset="0"/>
                <a:sym typeface="Symbol" pitchFamily="18" charset="2"/>
              </a:rPr>
              <a:t></a:t>
            </a:r>
            <a:r>
              <a:rPr lang="en-US" altLang="ru-RU" sz="3600" b="1" dirty="0">
                <a:latin typeface="Times New Roman" pitchFamily="18" charset="0"/>
                <a:sym typeface="Symbol" pitchFamily="18" charset="2"/>
              </a:rPr>
              <a:t>Q + </a:t>
            </a:r>
            <a:r>
              <a:rPr lang="uk-UA" altLang="ru-RU" sz="3600" b="1" dirty="0">
                <a:latin typeface="Times New Roman" pitchFamily="18" charset="0"/>
                <a:sym typeface="Symbol" pitchFamily="18" charset="2"/>
              </a:rPr>
              <a:t></a:t>
            </a:r>
            <a:r>
              <a:rPr lang="en-US" altLang="ru-RU" sz="3600" b="1" dirty="0">
                <a:latin typeface="Times New Roman" pitchFamily="18" charset="0"/>
                <a:sym typeface="Symbol" pitchFamily="18" charset="2"/>
              </a:rPr>
              <a:t>A</a:t>
            </a:r>
            <a:endParaRPr lang="uk-UA" altLang="ru-RU" sz="3600" b="1" dirty="0">
              <a:latin typeface="Times New Roman" pitchFamily="18" charset="0"/>
            </a:endParaRPr>
          </a:p>
        </p:txBody>
      </p:sp>
      <p:sp>
        <p:nvSpPr>
          <p:cNvPr id="22532" name="Rectangle 5"/>
          <p:cNvSpPr>
            <a:spLocks noChangeArrowheads="1"/>
          </p:cNvSpPr>
          <p:nvPr/>
        </p:nvSpPr>
        <p:spPr bwMode="auto">
          <a:xfrm>
            <a:off x="739125" y="4221088"/>
            <a:ext cx="7572375" cy="1769715"/>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dirty="0" err="1">
                <a:latin typeface="Times New Roman" pitchFamily="18" charset="0"/>
                <a:sym typeface="Symbol" pitchFamily="18" charset="2"/>
              </a:rPr>
              <a:t>Жүйеге</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берілген</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жылу</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мөлшері</a:t>
            </a:r>
            <a:r>
              <a:rPr lang="ru-RU" altLang="ru-RU" sz="2400" dirty="0">
                <a:latin typeface="Times New Roman" pitchFamily="18" charset="0"/>
                <a:sym typeface="Symbol" pitchFamily="18" charset="2"/>
              </a:rPr>
              <a:t> (</a:t>
            </a:r>
            <a:r>
              <a:rPr lang="uk-UA" altLang="ru-RU" sz="2400" dirty="0">
                <a:latin typeface="Times New Roman" pitchFamily="18" charset="0"/>
                <a:sym typeface="Symbol" pitchFamily="18" charset="2"/>
              </a:rPr>
              <a:t></a:t>
            </a:r>
            <a:r>
              <a:rPr lang="en-US" altLang="ru-RU" sz="2400" dirty="0">
                <a:latin typeface="Times New Roman" pitchFamily="18" charset="0"/>
                <a:sym typeface="Symbol" pitchFamily="18" charset="2"/>
              </a:rPr>
              <a:t>Q)</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жүйенің</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ішкі</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энергиясын</a:t>
            </a:r>
            <a:r>
              <a:rPr lang="en-US" altLang="ru-RU" sz="2400" dirty="0">
                <a:latin typeface="Times New Roman" pitchFamily="18" charset="0"/>
                <a:sym typeface="Symbol" pitchFamily="18" charset="2"/>
              </a:rPr>
              <a:t> (</a:t>
            </a:r>
            <a:r>
              <a:rPr lang="uk-UA" altLang="ru-RU" sz="2400" dirty="0">
                <a:latin typeface="Times New Roman" pitchFamily="18" charset="0"/>
                <a:sym typeface="Symbol" pitchFamily="18" charset="2"/>
              </a:rPr>
              <a:t></a:t>
            </a:r>
            <a:r>
              <a:rPr lang="en-US" altLang="ru-RU" sz="2400" dirty="0">
                <a:latin typeface="Times New Roman" pitchFamily="18" charset="0"/>
                <a:sym typeface="Symbol" pitchFamily="18" charset="2"/>
              </a:rPr>
              <a:t>U)</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өзгертуге</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және</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сыртқы</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күштерге</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қарсы</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жүйенің</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жұмыс</a:t>
            </a:r>
            <a:r>
              <a:rPr lang="en-US" altLang="ru-RU" sz="2400" dirty="0">
                <a:latin typeface="Times New Roman" pitchFamily="18" charset="0"/>
                <a:sym typeface="Symbol" pitchFamily="18" charset="2"/>
              </a:rPr>
              <a:t> (</a:t>
            </a:r>
            <a:r>
              <a:rPr lang="uk-UA" altLang="ru-RU" sz="2400" dirty="0">
                <a:latin typeface="Times New Roman" pitchFamily="18" charset="0"/>
                <a:sym typeface="Symbol" pitchFamily="18" charset="2"/>
              </a:rPr>
              <a:t></a:t>
            </a:r>
            <a:r>
              <a:rPr lang="en-US" altLang="ru-RU" sz="2400" dirty="0">
                <a:latin typeface="Times New Roman" pitchFamily="18" charset="0"/>
                <a:sym typeface="Symbol" pitchFamily="18" charset="2"/>
              </a:rPr>
              <a:t>A)</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істеуіне</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жұмсалады</a:t>
            </a:r>
            <a:r>
              <a:rPr lang="ru-RU" altLang="ru-RU" sz="2400" dirty="0">
                <a:latin typeface="Times New Roman" pitchFamily="18" charset="0"/>
                <a:sym typeface="Symbol" pitchFamily="18" charset="2"/>
              </a:rPr>
              <a:t>:  </a:t>
            </a:r>
          </a:p>
          <a:p>
            <a:pPr algn="ctr" eaLnBrk="1" hangingPunct="1">
              <a:spcBef>
                <a:spcPct val="0"/>
              </a:spcBef>
              <a:buFontTx/>
              <a:buNone/>
            </a:pPr>
            <a:r>
              <a:rPr lang="uk-UA" altLang="ru-RU" sz="3600" b="1" dirty="0">
                <a:latin typeface="Times New Roman" pitchFamily="18" charset="0"/>
                <a:sym typeface="Symbol" pitchFamily="18" charset="2"/>
              </a:rPr>
              <a:t></a:t>
            </a:r>
            <a:r>
              <a:rPr lang="en-US" altLang="ru-RU" sz="3600" b="1" dirty="0">
                <a:latin typeface="Times New Roman" pitchFamily="18" charset="0"/>
                <a:sym typeface="Symbol" pitchFamily="18" charset="2"/>
              </a:rPr>
              <a:t>Q = </a:t>
            </a:r>
            <a:r>
              <a:rPr lang="uk-UA" altLang="ru-RU" sz="3600" b="1" dirty="0">
                <a:latin typeface="Times New Roman" pitchFamily="18" charset="0"/>
                <a:sym typeface="Symbol" pitchFamily="18" charset="2"/>
              </a:rPr>
              <a:t></a:t>
            </a:r>
            <a:r>
              <a:rPr lang="en-US" altLang="ru-RU" sz="3600" b="1" dirty="0">
                <a:latin typeface="Times New Roman" pitchFamily="18" charset="0"/>
                <a:sym typeface="Symbol" pitchFamily="18" charset="2"/>
              </a:rPr>
              <a:t>U + </a:t>
            </a:r>
            <a:r>
              <a:rPr lang="uk-UA" altLang="ru-RU" sz="3600" b="1" dirty="0">
                <a:latin typeface="Times New Roman" pitchFamily="18" charset="0"/>
                <a:sym typeface="Symbol" pitchFamily="18" charset="2"/>
              </a:rPr>
              <a:t></a:t>
            </a:r>
            <a:r>
              <a:rPr lang="en-US" altLang="ru-RU" sz="3600" b="1" dirty="0">
                <a:latin typeface="Times New Roman" pitchFamily="18" charset="0"/>
                <a:sym typeface="Symbol" pitchFamily="18" charset="2"/>
              </a:rPr>
              <a:t>A</a:t>
            </a:r>
            <a:endParaRPr lang="uk-UA" altLang="ru-RU" sz="3600" b="1" dirty="0">
              <a:latin typeface="Times New Roman" pitchFamily="18" charset="0"/>
              <a:sym typeface="Symbol" pitchFamily="18" charset="2"/>
            </a:endParaRPr>
          </a:p>
        </p:txBody>
      </p:sp>
      <p:sp>
        <p:nvSpPr>
          <p:cNvPr id="22533" name="Прямоугольник 4"/>
          <p:cNvSpPr>
            <a:spLocks noChangeArrowheads="1"/>
          </p:cNvSpPr>
          <p:nvPr/>
        </p:nvSpPr>
        <p:spPr bwMode="auto">
          <a:xfrm>
            <a:off x="3920920" y="3501008"/>
            <a:ext cx="1208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sz="2800" i="1" dirty="0">
                <a:solidFill>
                  <a:srgbClr val="000000"/>
                </a:solidFill>
                <a:latin typeface="Times New Roman" pitchFamily="18" charset="0"/>
                <a:sym typeface="Symbol" pitchFamily="18" charset="2"/>
              </a:rPr>
              <a:t>немесе</a:t>
            </a:r>
            <a:endParaRPr lang="ru-RU" altLang="ru-RU" sz="2800" i="1" dirty="0">
              <a:latin typeface="Arial" charset="0"/>
            </a:endParaRPr>
          </a:p>
        </p:txBody>
      </p:sp>
    </p:spTree>
    <p:extLst>
      <p:ext uri="{BB962C8B-B14F-4D97-AF65-F5344CB8AC3E}">
        <p14:creationId xmlns:p14="http://schemas.microsoft.com/office/powerpoint/2010/main" val="3142795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DA8E7-4DF1-4437-A90A-886C5C74E354}"/>
              </a:ext>
            </a:extLst>
          </p:cNvPr>
          <p:cNvSpPr txBox="1"/>
          <p:nvPr/>
        </p:nvSpPr>
        <p:spPr>
          <a:xfrm>
            <a:off x="179512" y="404664"/>
            <a:ext cx="8640960" cy="461665"/>
          </a:xfrm>
          <a:prstGeom prst="rect">
            <a:avLst/>
          </a:prstGeom>
          <a:noFill/>
        </p:spPr>
        <p:txBody>
          <a:bodyPr wrap="square">
            <a:spAutoFit/>
          </a:bodyPr>
          <a:lstStyle/>
          <a:p>
            <a:pPr algn="ctr"/>
            <a:r>
              <a:rPr lang="kk-KZ" altLang="ru-RU" sz="2400" dirty="0">
                <a:solidFill>
                  <a:srgbClr val="FF0000"/>
                </a:solidFill>
              </a:rPr>
              <a:t>Термодинамиканың бірінші</a:t>
            </a:r>
            <a:r>
              <a:rPr lang="en-US" altLang="ru-RU" sz="2400" dirty="0">
                <a:solidFill>
                  <a:srgbClr val="FF0000"/>
                </a:solidFill>
              </a:rPr>
              <a:t>  </a:t>
            </a:r>
            <a:r>
              <a:rPr lang="kk-KZ" altLang="ru-RU" sz="2400" dirty="0">
                <a:solidFill>
                  <a:srgbClr val="FF0000"/>
                </a:solidFill>
              </a:rPr>
              <a:t>заңы немесе бірінші бастамасы</a:t>
            </a:r>
            <a:endParaRPr lang="ru-RU" sz="2400" dirty="0"/>
          </a:p>
        </p:txBody>
      </p:sp>
      <p:sp>
        <p:nvSpPr>
          <p:cNvPr id="5" name="TextBox 4">
            <a:extLst>
              <a:ext uri="{FF2B5EF4-FFF2-40B4-BE49-F238E27FC236}">
                <a16:creationId xmlns:a16="http://schemas.microsoft.com/office/drawing/2014/main" id="{32BBF80A-D526-411B-9022-A4A3C89A8847}"/>
              </a:ext>
            </a:extLst>
          </p:cNvPr>
          <p:cNvSpPr txBox="1"/>
          <p:nvPr/>
        </p:nvSpPr>
        <p:spPr>
          <a:xfrm>
            <a:off x="403560" y="980728"/>
            <a:ext cx="8424936" cy="5632311"/>
          </a:xfrm>
          <a:prstGeom prst="rect">
            <a:avLst/>
          </a:prstGeom>
          <a:noFill/>
        </p:spPr>
        <p:txBody>
          <a:bodyPr wrap="square">
            <a:spAutoFit/>
          </a:bodyPr>
          <a:lstStyle/>
          <a:p>
            <a:pPr algn="just"/>
            <a:r>
              <a:rPr lang="ru-RU" sz="2000" dirty="0"/>
              <a:t>          Дене  1 </a:t>
            </a:r>
            <a:r>
              <a:rPr lang="ru-RU" sz="2000" dirty="0" err="1"/>
              <a:t>күйден</a:t>
            </a:r>
            <a:r>
              <a:rPr lang="ru-RU" sz="2000" dirty="0"/>
              <a:t> </a:t>
            </a:r>
            <a:r>
              <a:rPr lang="ru-RU" sz="2000" dirty="0" err="1"/>
              <a:t>екінші</a:t>
            </a:r>
            <a:r>
              <a:rPr lang="ru-RU" sz="2000" dirty="0"/>
              <a:t> </a:t>
            </a:r>
            <a:r>
              <a:rPr lang="ru-RU" sz="2000" dirty="0" err="1"/>
              <a:t>күйге</a:t>
            </a:r>
            <a:r>
              <a:rPr lang="ru-RU" sz="2000" dirty="0"/>
              <a:t> </a:t>
            </a:r>
            <a:r>
              <a:rPr lang="ru-RU" sz="2000" dirty="0" err="1"/>
              <a:t>өткенде</a:t>
            </a:r>
            <a:r>
              <a:rPr lang="ru-RU" sz="2000" dirty="0"/>
              <a:t> </a:t>
            </a:r>
            <a:r>
              <a:rPr lang="ru-RU" sz="2000" dirty="0" err="1"/>
              <a:t>оның</a:t>
            </a:r>
            <a:r>
              <a:rPr lang="ru-RU" sz="2000" dirty="0"/>
              <a:t> </a:t>
            </a:r>
            <a:r>
              <a:rPr lang="ru-RU" sz="2000" dirty="0" err="1"/>
              <a:t>ішкі</a:t>
            </a:r>
            <a:r>
              <a:rPr lang="ru-RU" sz="2000" dirty="0"/>
              <a:t> </a:t>
            </a:r>
            <a:r>
              <a:rPr lang="ru-RU" sz="2000" dirty="0" err="1"/>
              <a:t>энергиясының</a:t>
            </a:r>
            <a:r>
              <a:rPr lang="ru-RU" sz="2000" dirty="0"/>
              <a:t> </a:t>
            </a:r>
            <a:r>
              <a:rPr lang="ru-RU" sz="2000" dirty="0" err="1"/>
              <a:t>өзгеруі</a:t>
            </a:r>
            <a:r>
              <a:rPr lang="ru-RU" sz="2000" dirty="0"/>
              <a:t> </a:t>
            </a:r>
            <a:r>
              <a:rPr lang="ru-RU" sz="2000" dirty="0" err="1"/>
              <a:t>денеге</a:t>
            </a:r>
            <a:r>
              <a:rPr lang="ru-RU" sz="2000" dirty="0"/>
              <a:t> </a:t>
            </a:r>
            <a:r>
              <a:rPr lang="ru-RU" sz="2000" dirty="0" err="1"/>
              <a:t>жасалған</a:t>
            </a:r>
            <a:r>
              <a:rPr lang="ru-RU" sz="2000" dirty="0"/>
              <a:t> </a:t>
            </a:r>
            <a:r>
              <a:rPr lang="ru-RU" sz="2000" b="1" dirty="0" err="1">
                <a:solidFill>
                  <a:srgbClr val="C00000"/>
                </a:solidFill>
              </a:rPr>
              <a:t>жұмыс</a:t>
            </a:r>
            <a:r>
              <a:rPr lang="ru-RU" sz="2000" dirty="0"/>
              <a:t> пен </a:t>
            </a:r>
            <a:r>
              <a:rPr lang="ru-RU" sz="2000" dirty="0" err="1"/>
              <a:t>дененің</a:t>
            </a:r>
            <a:r>
              <a:rPr lang="ru-RU" sz="2000" dirty="0"/>
              <a:t> </a:t>
            </a:r>
            <a:r>
              <a:rPr lang="ru-RU" sz="2000" dirty="0" err="1"/>
              <a:t>қабылдаған</a:t>
            </a:r>
            <a:r>
              <a:rPr lang="ru-RU" sz="2000" dirty="0"/>
              <a:t> </a:t>
            </a:r>
            <a:r>
              <a:rPr lang="ru-RU" sz="2000" b="1" dirty="0" err="1">
                <a:solidFill>
                  <a:srgbClr val="C00000"/>
                </a:solidFill>
              </a:rPr>
              <a:t>жылу</a:t>
            </a:r>
            <a:r>
              <a:rPr lang="ru-RU" sz="2000" b="1" dirty="0">
                <a:solidFill>
                  <a:srgbClr val="C00000"/>
                </a:solidFill>
              </a:rPr>
              <a:t> </a:t>
            </a:r>
            <a:r>
              <a:rPr lang="ru-RU" sz="2000" b="1" dirty="0" err="1">
                <a:solidFill>
                  <a:srgbClr val="C00000"/>
                </a:solidFill>
              </a:rPr>
              <a:t>мөлшерінің</a:t>
            </a:r>
            <a:r>
              <a:rPr lang="ru-RU" sz="2000" b="1" dirty="0">
                <a:solidFill>
                  <a:srgbClr val="C00000"/>
                </a:solidFill>
              </a:rPr>
              <a:t> </a:t>
            </a:r>
            <a:r>
              <a:rPr lang="ru-RU" sz="2000" dirty="0" err="1"/>
              <a:t>қосындысына</a:t>
            </a:r>
            <a:r>
              <a:rPr lang="ru-RU" sz="2000" dirty="0"/>
              <a:t> </a:t>
            </a:r>
            <a:r>
              <a:rPr lang="ru-RU" sz="2000" dirty="0" err="1"/>
              <a:t>тең</a:t>
            </a:r>
            <a:r>
              <a:rPr lang="ru-RU" sz="2000" dirty="0"/>
              <a:t> </a:t>
            </a:r>
            <a:r>
              <a:rPr lang="ru-RU" sz="2000" dirty="0" err="1"/>
              <a:t>екен</a:t>
            </a:r>
            <a:r>
              <a:rPr lang="ru-RU" sz="2000" dirty="0"/>
              <a:t>.</a:t>
            </a:r>
          </a:p>
          <a:p>
            <a:endParaRPr lang="ru-RU" sz="2000" dirty="0"/>
          </a:p>
          <a:p>
            <a:pPr algn="ctr"/>
            <a:r>
              <a:rPr lang="en-US" sz="2000" b="1" dirty="0" err="1">
                <a:solidFill>
                  <a:srgbClr val="C00000"/>
                </a:solidFill>
              </a:rPr>
              <a:t>dU</a:t>
            </a:r>
            <a:r>
              <a:rPr lang="en-US" sz="2000" b="1" dirty="0">
                <a:solidFill>
                  <a:srgbClr val="C00000"/>
                </a:solidFill>
              </a:rPr>
              <a:t> = </a:t>
            </a:r>
            <a:r>
              <a:rPr lang="en-US" sz="2000" b="1" dirty="0" err="1">
                <a:solidFill>
                  <a:srgbClr val="C00000"/>
                </a:solidFill>
              </a:rPr>
              <a:t>dA</a:t>
            </a:r>
            <a:r>
              <a:rPr lang="en-US" sz="2000" b="1" dirty="0">
                <a:solidFill>
                  <a:srgbClr val="C00000"/>
                </a:solidFill>
              </a:rPr>
              <a:t>’ + </a:t>
            </a:r>
            <a:r>
              <a:rPr lang="en-US" sz="2000" b="1" dirty="0" err="1">
                <a:solidFill>
                  <a:srgbClr val="C00000"/>
                </a:solidFill>
              </a:rPr>
              <a:t>dQ</a:t>
            </a:r>
            <a:endParaRPr lang="en-US" sz="2000" b="1" dirty="0">
              <a:solidFill>
                <a:srgbClr val="C00000"/>
              </a:solidFill>
            </a:endParaRPr>
          </a:p>
          <a:p>
            <a:r>
              <a:rPr lang="en-US" sz="2000" dirty="0"/>
              <a:t>	</a:t>
            </a:r>
          </a:p>
          <a:p>
            <a:pPr algn="just"/>
            <a:r>
              <a:rPr lang="en-US" sz="2000" dirty="0"/>
              <a:t>	</a:t>
            </a:r>
            <a:r>
              <a:rPr lang="ru-RU" sz="2000" dirty="0" err="1"/>
              <a:t>Егер</a:t>
            </a:r>
            <a:r>
              <a:rPr lang="ru-RU" sz="2000" dirty="0"/>
              <a:t> </a:t>
            </a:r>
            <a:r>
              <a:rPr lang="ru-RU" sz="2000" dirty="0" err="1"/>
              <a:t>сыртқы</a:t>
            </a:r>
            <a:r>
              <a:rPr lang="ru-RU" sz="2000" dirty="0"/>
              <a:t> </a:t>
            </a:r>
            <a:r>
              <a:rPr lang="ru-RU" sz="2000" dirty="0" err="1"/>
              <a:t>күштердің</a:t>
            </a:r>
            <a:r>
              <a:rPr lang="ru-RU" sz="2000" dirty="0"/>
              <a:t> </a:t>
            </a:r>
            <a:r>
              <a:rPr lang="ru-RU" sz="2000" dirty="0" err="1"/>
              <a:t>денеге</a:t>
            </a:r>
            <a:r>
              <a:rPr lang="ru-RU" sz="2000" dirty="0"/>
              <a:t> </a:t>
            </a:r>
            <a:r>
              <a:rPr lang="ru-RU" sz="2000" dirty="0" err="1"/>
              <a:t>жасаған</a:t>
            </a:r>
            <a:r>
              <a:rPr lang="ru-RU" sz="2000" dirty="0"/>
              <a:t> </a:t>
            </a:r>
            <a:r>
              <a:rPr lang="ru-RU" sz="2000" dirty="0" err="1"/>
              <a:t>жұмысын</a:t>
            </a:r>
            <a:r>
              <a:rPr lang="ru-RU" sz="2000" dirty="0"/>
              <a:t> </a:t>
            </a:r>
            <a:r>
              <a:rPr lang="en-US" sz="2000" b="1" dirty="0" err="1">
                <a:solidFill>
                  <a:srgbClr val="C00000"/>
                </a:solidFill>
              </a:rPr>
              <a:t>dA</a:t>
            </a:r>
            <a:r>
              <a:rPr lang="en-US" sz="2000" b="1" dirty="0">
                <a:solidFill>
                  <a:srgbClr val="C00000"/>
                </a:solidFill>
              </a:rPr>
              <a:t>’</a:t>
            </a:r>
            <a:r>
              <a:rPr lang="en-US" sz="2000" dirty="0"/>
              <a:t> </a:t>
            </a:r>
            <a:r>
              <a:rPr lang="ru-RU" sz="2000" dirty="0" err="1"/>
              <a:t>дененің</a:t>
            </a:r>
            <a:r>
              <a:rPr lang="ru-RU" sz="2000" dirty="0"/>
              <a:t> </a:t>
            </a:r>
            <a:r>
              <a:rPr lang="ru-RU" sz="2000" dirty="0" err="1"/>
              <a:t>сыртқы</a:t>
            </a:r>
            <a:r>
              <a:rPr lang="ru-RU" sz="2000" dirty="0"/>
              <a:t> </a:t>
            </a:r>
            <a:r>
              <a:rPr lang="ru-RU" sz="2000" dirty="0" err="1"/>
              <a:t>күштерге</a:t>
            </a:r>
            <a:r>
              <a:rPr lang="ru-RU" sz="2000" dirty="0"/>
              <a:t> </a:t>
            </a:r>
            <a:r>
              <a:rPr lang="ru-RU" sz="2000" dirty="0" err="1"/>
              <a:t>қарсы</a:t>
            </a:r>
            <a:r>
              <a:rPr lang="ru-RU" sz="2000" dirty="0"/>
              <a:t> </a:t>
            </a:r>
            <a:r>
              <a:rPr lang="ru-RU" sz="2000" dirty="0" err="1"/>
              <a:t>жасаған</a:t>
            </a:r>
            <a:r>
              <a:rPr lang="ru-RU" sz="2000" dirty="0"/>
              <a:t> </a:t>
            </a:r>
            <a:r>
              <a:rPr lang="ru-RU" sz="2000" dirty="0" err="1"/>
              <a:t>жұмысымен</a:t>
            </a:r>
            <a:r>
              <a:rPr lang="ru-RU" sz="2000" dirty="0"/>
              <a:t> </a:t>
            </a:r>
            <a:r>
              <a:rPr lang="en-US" sz="2000" b="1" dirty="0" err="1">
                <a:solidFill>
                  <a:srgbClr val="C00000"/>
                </a:solidFill>
              </a:rPr>
              <a:t>dA</a:t>
            </a:r>
            <a:r>
              <a:rPr lang="en-US" sz="2000" b="1" dirty="0">
                <a:solidFill>
                  <a:srgbClr val="C00000"/>
                </a:solidFill>
              </a:rPr>
              <a:t> </a:t>
            </a:r>
            <a:r>
              <a:rPr lang="ru-RU" sz="2000" dirty="0" err="1"/>
              <a:t>ауыстырсақ</a:t>
            </a:r>
            <a:r>
              <a:rPr lang="ru-RU" sz="2000" dirty="0"/>
              <a:t>, </a:t>
            </a:r>
            <a:r>
              <a:rPr lang="ru-RU" sz="2000" dirty="0" err="1"/>
              <a:t>онда</a:t>
            </a:r>
            <a:r>
              <a:rPr lang="ru-RU" sz="2000" dirty="0"/>
              <a:t> </a:t>
            </a:r>
          </a:p>
          <a:p>
            <a:pPr algn="just"/>
            <a:r>
              <a:rPr lang="en-US" sz="2000" b="1" dirty="0" err="1">
                <a:solidFill>
                  <a:srgbClr val="C00000"/>
                </a:solidFill>
              </a:rPr>
              <a:t>dA</a:t>
            </a:r>
            <a:r>
              <a:rPr lang="en-US" sz="2000" b="1" dirty="0">
                <a:solidFill>
                  <a:srgbClr val="C00000"/>
                </a:solidFill>
              </a:rPr>
              <a:t> = - </a:t>
            </a:r>
            <a:r>
              <a:rPr lang="en-US" sz="2000" b="1" dirty="0" err="1">
                <a:solidFill>
                  <a:srgbClr val="C00000"/>
                </a:solidFill>
              </a:rPr>
              <a:t>dA</a:t>
            </a:r>
            <a:r>
              <a:rPr lang="en-US" sz="2000" b="1" dirty="0">
                <a:solidFill>
                  <a:srgbClr val="C00000"/>
                </a:solidFill>
              </a:rPr>
              <a:t>’ </a:t>
            </a:r>
            <a:r>
              <a:rPr lang="ru-RU" sz="2000" dirty="0" err="1"/>
              <a:t>осыны</a:t>
            </a:r>
            <a:r>
              <a:rPr lang="ru-RU" sz="2000" dirty="0"/>
              <a:t> </a:t>
            </a:r>
            <a:r>
              <a:rPr lang="ru-RU" sz="2000" dirty="0" err="1"/>
              <a:t>ескерсек</a:t>
            </a:r>
            <a:r>
              <a:rPr lang="ru-RU" sz="2000" dirty="0"/>
              <a:t>, формула </a:t>
            </a:r>
            <a:r>
              <a:rPr lang="ru-RU" sz="2000" dirty="0" err="1"/>
              <a:t>былай</a:t>
            </a:r>
            <a:r>
              <a:rPr lang="ru-RU" sz="2000" dirty="0"/>
              <a:t> </a:t>
            </a:r>
            <a:r>
              <a:rPr lang="ru-RU" sz="2000" dirty="0" err="1"/>
              <a:t>жазылады</a:t>
            </a:r>
            <a:r>
              <a:rPr lang="ru-RU" sz="2000" dirty="0"/>
              <a:t>.</a:t>
            </a:r>
          </a:p>
          <a:p>
            <a:r>
              <a:rPr lang="ru-RU" sz="2000" dirty="0"/>
              <a:t>	</a:t>
            </a:r>
          </a:p>
          <a:p>
            <a:pPr algn="ctr"/>
            <a:r>
              <a:rPr lang="en-US" sz="2000" b="1" dirty="0" err="1">
                <a:solidFill>
                  <a:srgbClr val="C00000"/>
                </a:solidFill>
              </a:rPr>
              <a:t>dU</a:t>
            </a:r>
            <a:r>
              <a:rPr lang="en-US" sz="2000" b="1" dirty="0">
                <a:solidFill>
                  <a:srgbClr val="C00000"/>
                </a:solidFill>
              </a:rPr>
              <a:t> = </a:t>
            </a:r>
            <a:r>
              <a:rPr lang="en-US" sz="2000" b="1" dirty="0" err="1">
                <a:solidFill>
                  <a:srgbClr val="C00000"/>
                </a:solidFill>
              </a:rPr>
              <a:t>dA</a:t>
            </a:r>
            <a:r>
              <a:rPr lang="en-US" sz="2000" b="1" dirty="0">
                <a:solidFill>
                  <a:srgbClr val="C00000"/>
                </a:solidFill>
              </a:rPr>
              <a:t>’ + </a:t>
            </a:r>
            <a:r>
              <a:rPr lang="en-US" sz="2000" b="1" dirty="0" err="1">
                <a:solidFill>
                  <a:srgbClr val="C00000"/>
                </a:solidFill>
              </a:rPr>
              <a:t>dQ</a:t>
            </a:r>
            <a:r>
              <a:rPr lang="en-US" sz="2000" b="1" dirty="0">
                <a:solidFill>
                  <a:srgbClr val="C00000"/>
                </a:solidFill>
              </a:rPr>
              <a:t> </a:t>
            </a:r>
            <a:r>
              <a:rPr lang="ru-RU" sz="2000" b="1" dirty="0" err="1">
                <a:solidFill>
                  <a:srgbClr val="C00000"/>
                </a:solidFill>
              </a:rPr>
              <a:t>осыдан</a:t>
            </a:r>
            <a:r>
              <a:rPr lang="ru-RU" sz="2000" b="1" dirty="0">
                <a:solidFill>
                  <a:srgbClr val="C00000"/>
                </a:solidFill>
              </a:rPr>
              <a:t> </a:t>
            </a:r>
            <a:r>
              <a:rPr lang="en-US" sz="2000" b="1" dirty="0" err="1">
                <a:solidFill>
                  <a:srgbClr val="C00000"/>
                </a:solidFill>
              </a:rPr>
              <a:t>dQ</a:t>
            </a:r>
            <a:r>
              <a:rPr lang="en-US" sz="2000" b="1" dirty="0">
                <a:solidFill>
                  <a:srgbClr val="C00000"/>
                </a:solidFill>
              </a:rPr>
              <a:t> = </a:t>
            </a:r>
            <a:r>
              <a:rPr lang="en-US" sz="2000" b="1" dirty="0" err="1">
                <a:solidFill>
                  <a:srgbClr val="C00000"/>
                </a:solidFill>
              </a:rPr>
              <a:t>dU</a:t>
            </a:r>
            <a:r>
              <a:rPr lang="en-US" sz="2000" b="1" dirty="0">
                <a:solidFill>
                  <a:srgbClr val="C00000"/>
                </a:solidFill>
              </a:rPr>
              <a:t> + </a:t>
            </a:r>
            <a:r>
              <a:rPr lang="en-US" sz="2000" b="1" dirty="0" err="1">
                <a:solidFill>
                  <a:srgbClr val="C00000"/>
                </a:solidFill>
              </a:rPr>
              <a:t>dA</a:t>
            </a:r>
            <a:endParaRPr lang="en-US" sz="2000" b="1" dirty="0">
              <a:solidFill>
                <a:srgbClr val="C00000"/>
              </a:solidFill>
            </a:endParaRPr>
          </a:p>
          <a:p>
            <a:r>
              <a:rPr lang="en-US" sz="2000" dirty="0"/>
              <a:t>	</a:t>
            </a:r>
          </a:p>
          <a:p>
            <a:pPr algn="just"/>
            <a:r>
              <a:rPr lang="en-US" sz="2000" dirty="0"/>
              <a:t>	</a:t>
            </a:r>
            <a:r>
              <a:rPr lang="ru-RU" sz="2000" dirty="0" err="1"/>
              <a:t>Денеге</a:t>
            </a:r>
            <a:r>
              <a:rPr lang="ru-RU" sz="2000" dirty="0"/>
              <a:t> </a:t>
            </a:r>
            <a:r>
              <a:rPr lang="ru-RU" sz="2000" dirty="0" err="1"/>
              <a:t>берілген</a:t>
            </a:r>
            <a:r>
              <a:rPr lang="ru-RU" sz="2000" dirty="0"/>
              <a:t> </a:t>
            </a:r>
            <a:r>
              <a:rPr lang="ru-RU" sz="2000" dirty="0" err="1"/>
              <a:t>жылу</a:t>
            </a:r>
            <a:r>
              <a:rPr lang="ru-RU" sz="2000" dirty="0"/>
              <a:t> </a:t>
            </a:r>
            <a:r>
              <a:rPr lang="ru-RU" sz="2000" dirty="0" err="1"/>
              <a:t>мөлшері</a:t>
            </a:r>
            <a:r>
              <a:rPr lang="ru-RU" sz="2000" dirty="0"/>
              <a:t> </a:t>
            </a:r>
            <a:r>
              <a:rPr lang="ru-RU" sz="2000" dirty="0" err="1"/>
              <a:t>сол</a:t>
            </a:r>
            <a:r>
              <a:rPr lang="ru-RU" sz="2000" dirty="0"/>
              <a:t> </a:t>
            </a:r>
            <a:r>
              <a:rPr lang="ru-RU" sz="2000" dirty="0" err="1"/>
              <a:t>дененің</a:t>
            </a:r>
            <a:r>
              <a:rPr lang="ru-RU" sz="2000" dirty="0"/>
              <a:t> </a:t>
            </a:r>
            <a:r>
              <a:rPr lang="ru-RU" sz="2000" dirty="0" err="1"/>
              <a:t>ішкі</a:t>
            </a:r>
            <a:r>
              <a:rPr lang="ru-RU" sz="2000" dirty="0"/>
              <a:t> </a:t>
            </a:r>
            <a:r>
              <a:rPr lang="ru-RU" sz="2000" dirty="0" err="1"/>
              <a:t>энергиясын</a:t>
            </a:r>
            <a:r>
              <a:rPr lang="ru-RU" sz="2000" dirty="0"/>
              <a:t> </a:t>
            </a:r>
            <a:r>
              <a:rPr lang="ru-RU" sz="2000" dirty="0" err="1"/>
              <a:t>өзгертуге</a:t>
            </a:r>
            <a:r>
              <a:rPr lang="ru-RU" sz="2000" dirty="0"/>
              <a:t> </a:t>
            </a:r>
            <a:r>
              <a:rPr lang="ru-RU" sz="2000" dirty="0" err="1"/>
              <a:t>және</a:t>
            </a:r>
            <a:r>
              <a:rPr lang="ru-RU" sz="2000" dirty="0"/>
              <a:t> </a:t>
            </a:r>
            <a:r>
              <a:rPr lang="ru-RU" sz="2000" dirty="0" err="1"/>
              <a:t>сыртқы</a:t>
            </a:r>
            <a:r>
              <a:rPr lang="ru-RU" sz="2000" dirty="0"/>
              <a:t> </a:t>
            </a:r>
            <a:r>
              <a:rPr lang="ru-RU" sz="2000" dirty="0" err="1"/>
              <a:t>күштерге</a:t>
            </a:r>
            <a:r>
              <a:rPr lang="ru-RU" sz="2000" dirty="0"/>
              <a:t> </a:t>
            </a:r>
            <a:r>
              <a:rPr lang="ru-RU" sz="2000" dirty="0" err="1"/>
              <a:t>қарсы</a:t>
            </a:r>
            <a:r>
              <a:rPr lang="ru-RU" sz="2000" dirty="0"/>
              <a:t> </a:t>
            </a:r>
            <a:r>
              <a:rPr lang="ru-RU" sz="2000" dirty="0" err="1"/>
              <a:t>жұмыс</a:t>
            </a:r>
            <a:r>
              <a:rPr lang="ru-RU" sz="2000" dirty="0"/>
              <a:t> </a:t>
            </a:r>
            <a:r>
              <a:rPr lang="ru-RU" sz="2000" dirty="0" err="1"/>
              <a:t>істеуге</a:t>
            </a:r>
            <a:r>
              <a:rPr lang="ru-RU" sz="2000" dirty="0"/>
              <a:t> </a:t>
            </a:r>
            <a:r>
              <a:rPr lang="ru-RU" sz="2000" dirty="0" err="1"/>
              <a:t>жұмсалады</a:t>
            </a:r>
            <a:r>
              <a:rPr lang="ru-RU" sz="2000" dirty="0"/>
              <a:t>.</a:t>
            </a:r>
          </a:p>
          <a:p>
            <a:pPr algn="just"/>
            <a:r>
              <a:rPr lang="ru-RU" sz="2000" dirty="0"/>
              <a:t>	</a:t>
            </a:r>
          </a:p>
          <a:p>
            <a:pPr algn="just"/>
            <a:r>
              <a:rPr lang="ru-RU" sz="2000" dirty="0"/>
              <a:t>	</a:t>
            </a:r>
            <a:r>
              <a:rPr lang="ru-RU" sz="2000" dirty="0" err="1"/>
              <a:t>Термодинамиканың</a:t>
            </a:r>
            <a:r>
              <a:rPr lang="ru-RU" sz="2000" dirty="0"/>
              <a:t> 1-ші </a:t>
            </a:r>
            <a:r>
              <a:rPr lang="ru-RU" sz="2000" dirty="0" err="1"/>
              <a:t>заңын</a:t>
            </a:r>
            <a:r>
              <a:rPr lang="ru-RU" sz="2000" dirty="0"/>
              <a:t> </a:t>
            </a:r>
            <a:r>
              <a:rPr lang="ru-RU" sz="2000" dirty="0" err="1"/>
              <a:t>энергияның</a:t>
            </a:r>
            <a:r>
              <a:rPr lang="ru-RU" sz="2000" dirty="0"/>
              <a:t> </a:t>
            </a:r>
            <a:r>
              <a:rPr lang="ru-RU" sz="2000" dirty="0" err="1"/>
              <a:t>сақталу</a:t>
            </a:r>
            <a:r>
              <a:rPr lang="ru-RU" sz="2000" dirty="0"/>
              <a:t> </a:t>
            </a:r>
            <a:r>
              <a:rPr lang="ru-RU" sz="2000" dirty="0" err="1"/>
              <a:t>және</a:t>
            </a:r>
            <a:r>
              <a:rPr lang="ru-RU" sz="2000" dirty="0"/>
              <a:t> </a:t>
            </a:r>
            <a:r>
              <a:rPr lang="ru-RU" sz="2000" dirty="0" err="1"/>
              <a:t>айналу</a:t>
            </a:r>
            <a:r>
              <a:rPr lang="ru-RU" sz="2000" dirty="0"/>
              <a:t> </a:t>
            </a:r>
            <a:r>
              <a:rPr lang="ru-RU" sz="2000" dirty="0" err="1"/>
              <a:t>заңының</a:t>
            </a:r>
            <a:r>
              <a:rPr lang="ru-RU" sz="2000" dirty="0"/>
              <a:t> </a:t>
            </a:r>
            <a:r>
              <a:rPr lang="ru-RU" sz="2000" dirty="0" err="1"/>
              <a:t>жылу</a:t>
            </a:r>
            <a:r>
              <a:rPr lang="ru-RU" sz="2000" dirty="0"/>
              <a:t> </a:t>
            </a:r>
            <a:r>
              <a:rPr lang="ru-RU" sz="2000" dirty="0" err="1"/>
              <a:t>құбылысына</a:t>
            </a:r>
            <a:r>
              <a:rPr lang="ru-RU" sz="2000" dirty="0"/>
              <a:t> </a:t>
            </a:r>
            <a:r>
              <a:rPr lang="ru-RU" sz="2000" dirty="0" err="1"/>
              <a:t>байланысты</a:t>
            </a:r>
            <a:r>
              <a:rPr lang="ru-RU" sz="2000" dirty="0"/>
              <a:t> </a:t>
            </a:r>
            <a:r>
              <a:rPr lang="ru-RU" sz="2000" dirty="0" err="1"/>
              <a:t>айтылған</a:t>
            </a:r>
            <a:r>
              <a:rPr lang="ru-RU" sz="2000" dirty="0"/>
              <a:t> </a:t>
            </a:r>
            <a:r>
              <a:rPr lang="ru-RU" sz="2000" dirty="0" err="1"/>
              <a:t>түрі</a:t>
            </a:r>
            <a:r>
              <a:rPr lang="ru-RU" sz="2000" dirty="0"/>
              <a:t> </a:t>
            </a:r>
            <a:r>
              <a:rPr lang="ru-RU" sz="2000" dirty="0" err="1"/>
              <a:t>деп</a:t>
            </a:r>
            <a:r>
              <a:rPr lang="ru-RU" sz="2000" dirty="0"/>
              <a:t> те </a:t>
            </a:r>
            <a:r>
              <a:rPr lang="ru-RU" sz="2000" dirty="0" err="1"/>
              <a:t>қарастыруға</a:t>
            </a:r>
            <a:r>
              <a:rPr lang="ru-RU" sz="2000" dirty="0"/>
              <a:t> </a:t>
            </a:r>
            <a:r>
              <a:rPr lang="ru-RU" sz="2000" dirty="0" err="1"/>
              <a:t>болады</a:t>
            </a:r>
            <a:r>
              <a:rPr lang="ru-RU" sz="2000" dirty="0"/>
              <a:t>.</a:t>
            </a:r>
          </a:p>
        </p:txBody>
      </p:sp>
    </p:spTree>
    <p:extLst>
      <p:ext uri="{BB962C8B-B14F-4D97-AF65-F5344CB8AC3E}">
        <p14:creationId xmlns:p14="http://schemas.microsoft.com/office/powerpoint/2010/main" val="2515637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C2A95-7213-450E-BB97-46BCBE923FBC}"/>
              </a:ext>
            </a:extLst>
          </p:cNvPr>
          <p:cNvSpPr txBox="1"/>
          <p:nvPr/>
        </p:nvSpPr>
        <p:spPr>
          <a:xfrm>
            <a:off x="251520" y="188640"/>
            <a:ext cx="8424936" cy="6186309"/>
          </a:xfrm>
          <a:prstGeom prst="rect">
            <a:avLst/>
          </a:prstGeom>
          <a:noFill/>
        </p:spPr>
        <p:txBody>
          <a:bodyPr wrap="square">
            <a:spAutoFit/>
          </a:bodyPr>
          <a:lstStyle/>
          <a:p>
            <a:pPr algn="just"/>
            <a:r>
              <a:rPr lang="ru-RU" sz="2200" dirty="0"/>
              <a:t>Газ </a:t>
            </a:r>
            <a:r>
              <a:rPr lang="ru-RU" sz="2200" dirty="0" err="1"/>
              <a:t>күйін</a:t>
            </a:r>
            <a:r>
              <a:rPr lang="ru-RU" sz="2200" dirty="0"/>
              <a:t> </a:t>
            </a:r>
            <a:r>
              <a:rPr lang="ru-RU" sz="2200" dirty="0" err="1"/>
              <a:t>сипаттайтын</a:t>
            </a:r>
            <a:r>
              <a:rPr lang="ru-RU" sz="2200" dirty="0"/>
              <a:t> </a:t>
            </a:r>
            <a:r>
              <a:rPr lang="ru-RU" sz="2200" dirty="0" err="1"/>
              <a:t>параметрлердің</a:t>
            </a:r>
            <a:r>
              <a:rPr lang="ru-RU" sz="2200" dirty="0"/>
              <a:t> температура </a:t>
            </a:r>
            <a:r>
              <a:rPr lang="ru-RU" sz="2200" dirty="0">
                <a:solidFill>
                  <a:srgbClr val="FF0000"/>
                </a:solidFill>
              </a:rPr>
              <a:t>Т,</a:t>
            </a:r>
            <a:r>
              <a:rPr lang="ru-RU" sz="2200" dirty="0"/>
              <a:t> </a:t>
            </a:r>
            <a:r>
              <a:rPr lang="ru-RU" sz="2200" dirty="0" err="1"/>
              <a:t>көлем</a:t>
            </a:r>
            <a:r>
              <a:rPr lang="ru-RU" sz="2200" dirty="0"/>
              <a:t> </a:t>
            </a:r>
            <a:r>
              <a:rPr lang="en-US" sz="2200" dirty="0">
                <a:solidFill>
                  <a:srgbClr val="FF0000"/>
                </a:solidFill>
              </a:rPr>
              <a:t>V,</a:t>
            </a:r>
            <a:r>
              <a:rPr lang="en-US" sz="2200" dirty="0"/>
              <a:t> </a:t>
            </a:r>
            <a:r>
              <a:rPr lang="ru-RU" sz="2200" dirty="0" err="1"/>
              <a:t>қысым</a:t>
            </a:r>
            <a:r>
              <a:rPr lang="ru-RU" sz="2200" dirty="0"/>
              <a:t> </a:t>
            </a:r>
            <a:r>
              <a:rPr lang="ru-RU" sz="2200" dirty="0">
                <a:solidFill>
                  <a:srgbClr val="FF0000"/>
                </a:solidFill>
              </a:rPr>
              <a:t>Р </a:t>
            </a:r>
            <a:r>
              <a:rPr lang="ru-RU" sz="2200" dirty="0"/>
              <a:t> </a:t>
            </a:r>
            <a:r>
              <a:rPr lang="ru-RU" sz="2200" dirty="0" err="1"/>
              <a:t>екені</a:t>
            </a:r>
            <a:r>
              <a:rPr lang="ru-RU" sz="2200" dirty="0"/>
              <a:t> </a:t>
            </a:r>
            <a:r>
              <a:rPr lang="ru-RU" sz="2200" dirty="0" err="1"/>
              <a:t>белгілі</a:t>
            </a:r>
            <a:r>
              <a:rPr lang="ru-RU" sz="2200" dirty="0"/>
              <a:t>. Осы </a:t>
            </a:r>
            <a:r>
              <a:rPr lang="ru-RU" sz="2200" dirty="0" err="1"/>
              <a:t>параметрлердің</a:t>
            </a:r>
            <a:r>
              <a:rPr lang="ru-RU" sz="2200" dirty="0"/>
              <a:t> </a:t>
            </a:r>
            <a:r>
              <a:rPr lang="ru-RU" sz="2200" dirty="0" err="1"/>
              <a:t>біреуі</a:t>
            </a:r>
            <a:r>
              <a:rPr lang="ru-RU" sz="2200" dirty="0"/>
              <a:t> </a:t>
            </a:r>
            <a:r>
              <a:rPr lang="ru-RU" sz="2200" dirty="0" err="1"/>
              <a:t>тұрақты</a:t>
            </a:r>
            <a:r>
              <a:rPr lang="ru-RU" sz="2200" dirty="0"/>
              <a:t> </a:t>
            </a:r>
            <a:r>
              <a:rPr lang="ru-RU" sz="2200" dirty="0" err="1"/>
              <a:t>болғанда</a:t>
            </a:r>
            <a:r>
              <a:rPr lang="ru-RU" sz="2200" dirty="0"/>
              <a:t> </a:t>
            </a:r>
            <a:r>
              <a:rPr lang="ru-RU" sz="2200" dirty="0" err="1"/>
              <a:t>жүретін</a:t>
            </a:r>
            <a:r>
              <a:rPr lang="ru-RU" sz="2200" dirty="0"/>
              <a:t> </a:t>
            </a:r>
            <a:r>
              <a:rPr lang="ru-RU" sz="2200" dirty="0" err="1"/>
              <a:t>процесті</a:t>
            </a:r>
            <a:r>
              <a:rPr lang="ru-RU" sz="2200" dirty="0"/>
              <a:t> </a:t>
            </a:r>
            <a:r>
              <a:rPr lang="ru-RU" sz="2200" dirty="0" err="1"/>
              <a:t>изопроцестер</a:t>
            </a:r>
            <a:r>
              <a:rPr lang="ru-RU" sz="2200" dirty="0"/>
              <a:t> </a:t>
            </a:r>
            <a:r>
              <a:rPr lang="ru-RU" sz="2200" dirty="0" err="1"/>
              <a:t>деп</a:t>
            </a:r>
            <a:r>
              <a:rPr lang="ru-RU" sz="2200" dirty="0"/>
              <a:t> </a:t>
            </a:r>
            <a:r>
              <a:rPr lang="ru-RU" sz="2200" dirty="0" err="1"/>
              <a:t>атайды</a:t>
            </a:r>
            <a:r>
              <a:rPr lang="ru-RU" sz="2200" dirty="0"/>
              <a:t>.</a:t>
            </a:r>
          </a:p>
          <a:p>
            <a:pPr algn="just"/>
            <a:r>
              <a:rPr lang="ru-RU" sz="2200" dirty="0"/>
              <a:t>		</a:t>
            </a:r>
          </a:p>
          <a:p>
            <a:pPr algn="just"/>
            <a:r>
              <a:rPr lang="ru-RU" sz="2200" dirty="0"/>
              <a:t>	1. </a:t>
            </a:r>
            <a:r>
              <a:rPr lang="ru-RU" sz="2200" b="1" dirty="0" err="1">
                <a:solidFill>
                  <a:srgbClr val="C00000"/>
                </a:solidFill>
              </a:rPr>
              <a:t>Изотермиялық</a:t>
            </a:r>
            <a:r>
              <a:rPr lang="ru-RU" sz="2200" b="1" dirty="0">
                <a:solidFill>
                  <a:srgbClr val="C00000"/>
                </a:solidFill>
              </a:rPr>
              <a:t> процесс. </a:t>
            </a:r>
            <a:r>
              <a:rPr lang="ru-RU" sz="2200" dirty="0"/>
              <a:t>Т = </a:t>
            </a:r>
            <a:r>
              <a:rPr lang="en-US" sz="2200" dirty="0"/>
              <a:t>const </a:t>
            </a:r>
            <a:r>
              <a:rPr lang="ru-RU" sz="2200" dirty="0" err="1"/>
              <a:t>болғанда</a:t>
            </a:r>
            <a:r>
              <a:rPr lang="ru-RU" sz="2200" dirty="0"/>
              <a:t> </a:t>
            </a:r>
            <a:r>
              <a:rPr lang="ru-RU" sz="2200" dirty="0" err="1"/>
              <a:t>қысым</a:t>
            </a:r>
            <a:r>
              <a:rPr lang="ru-RU" sz="2200" dirty="0"/>
              <a:t> мен </a:t>
            </a:r>
            <a:r>
              <a:rPr lang="ru-RU" sz="2200" dirty="0" err="1"/>
              <a:t>көлем</a:t>
            </a:r>
            <a:r>
              <a:rPr lang="ru-RU" sz="2200" dirty="0"/>
              <a:t> </a:t>
            </a:r>
            <a:r>
              <a:rPr lang="ru-RU" sz="2200" dirty="0" err="1"/>
              <a:t>былай</a:t>
            </a:r>
            <a:r>
              <a:rPr lang="ru-RU" sz="2200" dirty="0"/>
              <a:t> </a:t>
            </a:r>
            <a:r>
              <a:rPr lang="ru-RU" sz="2200" dirty="0" err="1"/>
              <a:t>байланысады</a:t>
            </a:r>
            <a:r>
              <a:rPr lang="ru-RU" sz="2200" dirty="0"/>
              <a:t>: </a:t>
            </a:r>
            <a:r>
              <a:rPr lang="en-US" sz="2200" dirty="0"/>
              <a:t>PV = const </a:t>
            </a:r>
          </a:p>
          <a:p>
            <a:pPr algn="just"/>
            <a:r>
              <a:rPr lang="en-US" sz="2200" dirty="0"/>
              <a:t>	</a:t>
            </a:r>
            <a:r>
              <a:rPr lang="ru-RU" sz="2200" dirty="0"/>
              <a:t>Т – </a:t>
            </a:r>
            <a:r>
              <a:rPr lang="ru-RU" sz="2200" dirty="0" err="1"/>
              <a:t>тұрақты</a:t>
            </a:r>
            <a:r>
              <a:rPr lang="ru-RU" sz="2200" dirty="0"/>
              <a:t> </a:t>
            </a:r>
            <a:r>
              <a:rPr lang="ru-RU" sz="2200" dirty="0" err="1"/>
              <a:t>болғанда</a:t>
            </a:r>
            <a:r>
              <a:rPr lang="ru-RU" sz="2200" dirty="0"/>
              <a:t> </a:t>
            </a:r>
            <a:r>
              <a:rPr lang="ru-RU" sz="2200" dirty="0" err="1"/>
              <a:t>ішкі</a:t>
            </a:r>
            <a:r>
              <a:rPr lang="ru-RU" sz="2200" dirty="0"/>
              <a:t> энергия </a:t>
            </a:r>
            <a:r>
              <a:rPr lang="ru-RU" sz="2200" dirty="0" err="1"/>
              <a:t>өзгермейді</a:t>
            </a:r>
            <a:r>
              <a:rPr lang="ru-RU" sz="2200" dirty="0"/>
              <a:t>, </a:t>
            </a:r>
            <a:r>
              <a:rPr lang="ru-RU" sz="2200" dirty="0" err="1"/>
              <a:t>яғни</a:t>
            </a:r>
            <a:r>
              <a:rPr lang="ru-RU" sz="2200" dirty="0"/>
              <a:t> </a:t>
            </a:r>
            <a:r>
              <a:rPr lang="en-US" sz="2200" dirty="0" err="1"/>
              <a:t>dU</a:t>
            </a:r>
            <a:r>
              <a:rPr lang="en-US" sz="2200" dirty="0"/>
              <a:t> = 0.</a:t>
            </a:r>
          </a:p>
          <a:p>
            <a:pPr algn="just"/>
            <a:r>
              <a:rPr lang="en-US" sz="2200" dirty="0"/>
              <a:t>	</a:t>
            </a:r>
            <a:r>
              <a:rPr lang="ru-RU" sz="2200" dirty="0" err="1"/>
              <a:t>Онда</a:t>
            </a:r>
            <a:r>
              <a:rPr lang="ru-RU" sz="2200" dirty="0"/>
              <a:t> </a:t>
            </a:r>
            <a:r>
              <a:rPr lang="ru-RU" sz="2200" dirty="0" err="1"/>
              <a:t>термодинамиканың</a:t>
            </a:r>
            <a:r>
              <a:rPr lang="ru-RU" sz="2200" dirty="0"/>
              <a:t> </a:t>
            </a:r>
            <a:r>
              <a:rPr lang="ru-RU" sz="2200" dirty="0" err="1"/>
              <a:t>бірінші</a:t>
            </a:r>
            <a:r>
              <a:rPr lang="ru-RU" sz="2200" dirty="0"/>
              <a:t> </a:t>
            </a:r>
            <a:r>
              <a:rPr lang="ru-RU" sz="2200" dirty="0" err="1"/>
              <a:t>бастамасы</a:t>
            </a:r>
            <a:r>
              <a:rPr lang="ru-RU" sz="2200" dirty="0"/>
              <a:t> </a:t>
            </a:r>
            <a:r>
              <a:rPr lang="ru-RU" sz="2200" dirty="0" err="1"/>
              <a:t>изотермиялық</a:t>
            </a:r>
            <a:r>
              <a:rPr lang="ru-RU" sz="2200" dirty="0"/>
              <a:t> процесс </a:t>
            </a:r>
            <a:r>
              <a:rPr lang="ru-RU" sz="2200" dirty="0" err="1"/>
              <a:t>үшін</a:t>
            </a:r>
            <a:r>
              <a:rPr lang="ru-RU" sz="2200" dirty="0"/>
              <a:t> </a:t>
            </a:r>
            <a:r>
              <a:rPr lang="ru-RU" sz="2200" dirty="0" err="1"/>
              <a:t>былай</a:t>
            </a:r>
            <a:r>
              <a:rPr lang="ru-RU" sz="2200" dirty="0"/>
              <a:t> </a:t>
            </a:r>
            <a:r>
              <a:rPr lang="ru-RU" sz="2200" dirty="0" err="1"/>
              <a:t>жазылады</a:t>
            </a:r>
            <a:r>
              <a:rPr lang="ru-RU" sz="2200" dirty="0"/>
              <a:t>: </a:t>
            </a:r>
            <a:r>
              <a:rPr lang="en-US" sz="2200" b="1" dirty="0" err="1">
                <a:solidFill>
                  <a:srgbClr val="C00000"/>
                </a:solidFill>
              </a:rPr>
              <a:t>dQ</a:t>
            </a:r>
            <a:r>
              <a:rPr lang="en-US" sz="2200" b="1" dirty="0">
                <a:solidFill>
                  <a:srgbClr val="C00000"/>
                </a:solidFill>
              </a:rPr>
              <a:t> = </a:t>
            </a:r>
            <a:r>
              <a:rPr lang="en-US" sz="2200" b="1" dirty="0" err="1">
                <a:solidFill>
                  <a:srgbClr val="C00000"/>
                </a:solidFill>
              </a:rPr>
              <a:t>dA</a:t>
            </a:r>
            <a:endParaRPr lang="en-US" sz="2200" b="1" dirty="0">
              <a:solidFill>
                <a:srgbClr val="C00000"/>
              </a:solidFill>
            </a:endParaRPr>
          </a:p>
          <a:p>
            <a:pPr algn="just"/>
            <a:r>
              <a:rPr lang="en-US" sz="2200" dirty="0"/>
              <a:t>	</a:t>
            </a:r>
          </a:p>
          <a:p>
            <a:pPr algn="just"/>
            <a:r>
              <a:rPr lang="en-US" sz="2200" dirty="0"/>
              <a:t>	2. </a:t>
            </a:r>
            <a:r>
              <a:rPr lang="ru-RU" sz="2200" b="1" dirty="0" err="1">
                <a:solidFill>
                  <a:srgbClr val="C00000"/>
                </a:solidFill>
              </a:rPr>
              <a:t>Изохоралық</a:t>
            </a:r>
            <a:r>
              <a:rPr lang="ru-RU" sz="2200" b="1" dirty="0">
                <a:solidFill>
                  <a:srgbClr val="C00000"/>
                </a:solidFill>
              </a:rPr>
              <a:t> процесс</a:t>
            </a:r>
            <a:r>
              <a:rPr lang="ru-RU" sz="2200" dirty="0"/>
              <a:t>. </a:t>
            </a:r>
            <a:r>
              <a:rPr lang="en-US" sz="2200" dirty="0"/>
              <a:t>V = const , </a:t>
            </a:r>
            <a:r>
              <a:rPr lang="ru-RU" sz="2200" dirty="0" err="1"/>
              <a:t>қысым</a:t>
            </a:r>
            <a:r>
              <a:rPr lang="ru-RU" sz="2200" dirty="0"/>
              <a:t> мен температура </a:t>
            </a:r>
          </a:p>
          <a:p>
            <a:pPr algn="just"/>
            <a:r>
              <a:rPr lang="ru-RU" sz="2200" dirty="0"/>
              <a:t>	Р/Т = </a:t>
            </a:r>
            <a:r>
              <a:rPr lang="en-US" sz="2200" dirty="0"/>
              <a:t>const  </a:t>
            </a:r>
            <a:r>
              <a:rPr lang="ru-RU" sz="2200" dirty="0" err="1"/>
              <a:t>түрінде</a:t>
            </a:r>
            <a:r>
              <a:rPr lang="ru-RU" sz="2200" dirty="0"/>
              <a:t> </a:t>
            </a:r>
            <a:r>
              <a:rPr lang="ru-RU" sz="2200" dirty="0" err="1"/>
              <a:t>байланысқан</a:t>
            </a:r>
            <a:r>
              <a:rPr lang="ru-RU" sz="2200" dirty="0"/>
              <a:t>. </a:t>
            </a:r>
          </a:p>
          <a:p>
            <a:pPr algn="just"/>
            <a:r>
              <a:rPr lang="ru-RU" sz="2200" dirty="0"/>
              <a:t>	</a:t>
            </a:r>
            <a:r>
              <a:rPr lang="ru-RU" sz="2200" dirty="0" err="1"/>
              <a:t>Изохоралық</a:t>
            </a:r>
            <a:r>
              <a:rPr lang="ru-RU" sz="2200" dirty="0"/>
              <a:t> процесс </a:t>
            </a:r>
            <a:r>
              <a:rPr lang="ru-RU" sz="2200" dirty="0" err="1"/>
              <a:t>үшін</a:t>
            </a:r>
            <a:r>
              <a:rPr lang="ru-RU" sz="2200" dirty="0"/>
              <a:t> </a:t>
            </a:r>
            <a:r>
              <a:rPr lang="en-US" sz="2200" dirty="0" err="1"/>
              <a:t>dA</a:t>
            </a:r>
            <a:r>
              <a:rPr lang="en-US" sz="2200" dirty="0"/>
              <a:t> = 0 , </a:t>
            </a:r>
            <a:r>
              <a:rPr lang="ru-RU" sz="2200" dirty="0" err="1"/>
              <a:t>онда</a:t>
            </a:r>
            <a:r>
              <a:rPr lang="ru-RU" sz="2200" dirty="0"/>
              <a:t> </a:t>
            </a:r>
            <a:r>
              <a:rPr lang="en-US" sz="2200" b="1" dirty="0" err="1">
                <a:solidFill>
                  <a:srgbClr val="C00000"/>
                </a:solidFill>
              </a:rPr>
              <a:t>dQ</a:t>
            </a:r>
            <a:r>
              <a:rPr lang="en-US" sz="2200" b="1" dirty="0">
                <a:solidFill>
                  <a:srgbClr val="C00000"/>
                </a:solidFill>
              </a:rPr>
              <a:t> = </a:t>
            </a:r>
            <a:r>
              <a:rPr lang="en-US" sz="2200" b="1" dirty="0" err="1">
                <a:solidFill>
                  <a:srgbClr val="C00000"/>
                </a:solidFill>
              </a:rPr>
              <a:t>dU</a:t>
            </a:r>
            <a:endParaRPr lang="en-US" sz="2200" b="1" dirty="0">
              <a:solidFill>
                <a:srgbClr val="C00000"/>
              </a:solidFill>
            </a:endParaRPr>
          </a:p>
          <a:p>
            <a:pPr algn="just"/>
            <a:r>
              <a:rPr lang="en-US" sz="2200" dirty="0"/>
              <a:t>	</a:t>
            </a:r>
          </a:p>
          <a:p>
            <a:pPr algn="just"/>
            <a:r>
              <a:rPr lang="en-US" sz="2200" dirty="0"/>
              <a:t>	</a:t>
            </a:r>
          </a:p>
          <a:p>
            <a:pPr algn="just"/>
            <a:r>
              <a:rPr lang="en-US" sz="2200" dirty="0"/>
              <a:t>	3. </a:t>
            </a:r>
            <a:r>
              <a:rPr lang="ru-RU" sz="2200" b="1" dirty="0" err="1">
                <a:solidFill>
                  <a:srgbClr val="C00000"/>
                </a:solidFill>
              </a:rPr>
              <a:t>Изобаралық</a:t>
            </a:r>
            <a:r>
              <a:rPr lang="ru-RU" sz="2200" b="1" dirty="0">
                <a:solidFill>
                  <a:srgbClr val="C00000"/>
                </a:solidFill>
              </a:rPr>
              <a:t> процесс. </a:t>
            </a:r>
            <a:r>
              <a:rPr lang="en-US" sz="2200" dirty="0"/>
              <a:t>P = const  </a:t>
            </a:r>
            <a:r>
              <a:rPr lang="ru-RU" sz="2200" dirty="0" err="1"/>
              <a:t>болғанда</a:t>
            </a:r>
            <a:r>
              <a:rPr lang="ru-RU" sz="2200" dirty="0"/>
              <a:t>, </a:t>
            </a:r>
            <a:r>
              <a:rPr lang="en-US" sz="2200" dirty="0"/>
              <a:t>V /</a:t>
            </a:r>
            <a:r>
              <a:rPr lang="ru-RU" sz="2200" dirty="0"/>
              <a:t>Т = </a:t>
            </a:r>
            <a:r>
              <a:rPr lang="en-US" sz="2200" dirty="0"/>
              <a:t>const </a:t>
            </a:r>
          </a:p>
          <a:p>
            <a:pPr algn="just"/>
            <a:r>
              <a:rPr lang="en-US" sz="2200" dirty="0"/>
              <a:t>	</a:t>
            </a:r>
            <a:r>
              <a:rPr lang="ru-RU" sz="2200" dirty="0" err="1"/>
              <a:t>Бұл</a:t>
            </a:r>
            <a:r>
              <a:rPr lang="ru-RU" sz="2200" dirty="0"/>
              <a:t> </a:t>
            </a:r>
            <a:r>
              <a:rPr lang="ru-RU" sz="2200" dirty="0" err="1"/>
              <a:t>кездегі</a:t>
            </a:r>
            <a:r>
              <a:rPr lang="ru-RU" sz="2200" dirty="0"/>
              <a:t> </a:t>
            </a:r>
            <a:r>
              <a:rPr lang="ru-RU" sz="2200" dirty="0" err="1"/>
              <a:t>жұмыс</a:t>
            </a:r>
            <a:r>
              <a:rPr lang="ru-RU" sz="2200" dirty="0"/>
              <a:t> </a:t>
            </a:r>
            <a:r>
              <a:rPr lang="ru-RU" sz="2200" dirty="0" err="1"/>
              <a:t>қысымның</a:t>
            </a:r>
            <a:r>
              <a:rPr lang="ru-RU" sz="2200" dirty="0"/>
              <a:t> </a:t>
            </a:r>
            <a:r>
              <a:rPr lang="ru-RU" sz="2200" dirty="0" err="1"/>
              <a:t>көлем</a:t>
            </a:r>
            <a:r>
              <a:rPr lang="ru-RU" sz="2200" dirty="0"/>
              <a:t> </a:t>
            </a:r>
            <a:r>
              <a:rPr lang="ru-RU" sz="2200" dirty="0" err="1"/>
              <a:t>өзгеруінің</a:t>
            </a:r>
            <a:r>
              <a:rPr lang="ru-RU" sz="2200" dirty="0"/>
              <a:t> </a:t>
            </a:r>
            <a:r>
              <a:rPr lang="ru-RU" sz="2200" dirty="0" err="1"/>
              <a:t>көбейтіндісімен</a:t>
            </a:r>
            <a:r>
              <a:rPr lang="ru-RU" sz="2200" dirty="0"/>
              <a:t> </a:t>
            </a:r>
            <a:r>
              <a:rPr lang="ru-RU" sz="2200" dirty="0" err="1"/>
              <a:t>анықталады</a:t>
            </a:r>
            <a:r>
              <a:rPr lang="ru-RU" sz="2200" dirty="0"/>
              <a:t>: </a:t>
            </a:r>
            <a:r>
              <a:rPr lang="ru-RU" sz="2200" b="1" dirty="0">
                <a:solidFill>
                  <a:srgbClr val="C00000"/>
                </a:solidFill>
              </a:rPr>
              <a:t>А = </a:t>
            </a:r>
            <a:r>
              <a:rPr lang="en-US" sz="2200" b="1" dirty="0">
                <a:solidFill>
                  <a:srgbClr val="C00000"/>
                </a:solidFill>
              </a:rPr>
              <a:t>P (V2 – V1)</a:t>
            </a:r>
          </a:p>
        </p:txBody>
      </p:sp>
    </p:spTree>
    <p:extLst>
      <p:ext uri="{BB962C8B-B14F-4D97-AF65-F5344CB8AC3E}">
        <p14:creationId xmlns:p14="http://schemas.microsoft.com/office/powerpoint/2010/main" val="311609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02827503"/>
              </p:ext>
            </p:extLst>
          </p:nvPr>
        </p:nvGraphicFramePr>
        <p:xfrm>
          <a:off x="0" y="6961"/>
          <a:ext cx="9144000" cy="6851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469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14313" y="159931"/>
            <a:ext cx="8643937" cy="4647426"/>
          </a:xfrm>
          <a:prstGeom prst="rect">
            <a:avLst/>
          </a:prstGeom>
          <a:ln/>
        </p:spPr>
        <p:style>
          <a:lnRef idx="2">
            <a:schemeClr val="accent4"/>
          </a:lnRef>
          <a:fillRef idx="1">
            <a:schemeClr val="lt1"/>
          </a:fillRef>
          <a:effectRef idx="0">
            <a:schemeClr val="accent4"/>
          </a:effectRef>
          <a:fontRef idx="minor">
            <a:schemeClr val="dk1"/>
          </a:fontRef>
        </p:style>
        <p:txBody>
          <a:bodyPr anchor="ctr">
            <a:spAutoFit/>
          </a:bodyPr>
          <a:lstStyle>
            <a:lvl1pPr indent="1809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dirty="0" err="1">
                <a:latin typeface="Times New Roman" pitchFamily="18" charset="0"/>
              </a:rPr>
              <a:t>Жүйенің</a:t>
            </a:r>
            <a:r>
              <a:rPr lang="ru-RU" altLang="ru-RU" sz="2400" dirty="0">
                <a:latin typeface="Times New Roman" pitchFamily="18" charset="0"/>
              </a:rPr>
              <a:t> </a:t>
            </a:r>
            <a:r>
              <a:rPr lang="ru-RU" altLang="ru-RU" sz="2400" dirty="0" err="1">
                <a:latin typeface="Times New Roman" pitchFamily="18" charset="0"/>
              </a:rPr>
              <a:t>жылу</a:t>
            </a:r>
            <a:r>
              <a:rPr lang="ru-RU" altLang="ru-RU" sz="2400" dirty="0">
                <a:latin typeface="Times New Roman" pitchFamily="18" charset="0"/>
              </a:rPr>
              <a:t> </a:t>
            </a:r>
            <a:r>
              <a:rPr lang="ru-RU" altLang="ru-RU" sz="2400" dirty="0" err="1">
                <a:latin typeface="Times New Roman" pitchFamily="18" charset="0"/>
              </a:rPr>
              <a:t>эффектісі</a:t>
            </a:r>
            <a:r>
              <a:rPr lang="ru-RU" altLang="ru-RU" sz="2400" dirty="0">
                <a:latin typeface="Times New Roman" pitchFamily="18" charset="0"/>
              </a:rPr>
              <a:t> – </a:t>
            </a:r>
          </a:p>
          <a:p>
            <a:pPr algn="ctr" eaLnBrk="1" hangingPunct="1">
              <a:spcBef>
                <a:spcPct val="0"/>
              </a:spcBef>
              <a:buFontTx/>
              <a:buNone/>
            </a:pPr>
            <a:endParaRPr lang="ru-RU" altLang="ru-RU" sz="800" dirty="0">
              <a:latin typeface="Times New Roman" pitchFamily="18" charset="0"/>
            </a:endParaRPr>
          </a:p>
          <a:p>
            <a:pPr algn="ctr" eaLnBrk="1" hangingPunct="1">
              <a:spcBef>
                <a:spcPct val="0"/>
              </a:spcBef>
              <a:buFontTx/>
              <a:buNone/>
            </a:pPr>
            <a:r>
              <a:rPr lang="ru-RU" altLang="ru-RU" sz="2800" b="1" dirty="0">
                <a:latin typeface="Times New Roman" pitchFamily="18" charset="0"/>
              </a:rPr>
              <a:t>энтальпия</a:t>
            </a:r>
            <a:r>
              <a:rPr lang="uk-UA" altLang="ru-RU" sz="2800" b="1" dirty="0">
                <a:latin typeface="Times New Roman" pitchFamily="18" charset="0"/>
              </a:rPr>
              <a:t> </a:t>
            </a:r>
            <a:r>
              <a:rPr lang="ru-RU" altLang="ru-RU" sz="2800" b="1" dirty="0">
                <a:latin typeface="Times New Roman" pitchFamily="18" charset="0"/>
              </a:rPr>
              <a:t>(</a:t>
            </a:r>
            <a:r>
              <a:rPr lang="en-US" altLang="ru-RU" sz="2800" b="1" dirty="0">
                <a:latin typeface="Times New Roman" pitchFamily="18" charset="0"/>
              </a:rPr>
              <a:t>H</a:t>
            </a:r>
            <a:r>
              <a:rPr lang="ru-RU" altLang="ru-RU" sz="2800" b="1" dirty="0">
                <a:latin typeface="Times New Roman" pitchFamily="18" charset="0"/>
              </a:rPr>
              <a:t>, </a:t>
            </a:r>
            <a:r>
              <a:rPr lang="en-US" altLang="ru-RU" sz="2800" b="1" dirty="0">
                <a:latin typeface="Times New Roman" pitchFamily="18" charset="0"/>
                <a:sym typeface="Symbol" pitchFamily="18" charset="2"/>
              </a:rPr>
              <a:t></a:t>
            </a:r>
            <a:r>
              <a:rPr lang="en-US" altLang="ru-RU" sz="2800" b="1" dirty="0">
                <a:latin typeface="Times New Roman" pitchFamily="18" charset="0"/>
              </a:rPr>
              <a:t>H</a:t>
            </a:r>
            <a:r>
              <a:rPr lang="ru-RU" altLang="ru-RU" sz="2800" b="1" dirty="0">
                <a:latin typeface="Times New Roman" pitchFamily="18" charset="0"/>
                <a:sym typeface="Symbol" pitchFamily="18" charset="2"/>
              </a:rPr>
              <a:t>, </a:t>
            </a:r>
            <a:r>
              <a:rPr lang="en-US" altLang="ru-RU" sz="2800" b="1" dirty="0" err="1">
                <a:latin typeface="Times New Roman" pitchFamily="18" charset="0"/>
                <a:sym typeface="Symbol" pitchFamily="18" charset="2"/>
              </a:rPr>
              <a:t>dH</a:t>
            </a:r>
            <a:r>
              <a:rPr lang="ru-RU" altLang="ru-RU" sz="2800" b="1" dirty="0">
                <a:latin typeface="Times New Roman" pitchFamily="18" charset="0"/>
                <a:sym typeface="Symbol" pitchFamily="18" charset="2"/>
              </a:rPr>
              <a:t>) </a:t>
            </a:r>
          </a:p>
          <a:p>
            <a:pPr algn="ctr" eaLnBrk="1" hangingPunct="1">
              <a:spcBef>
                <a:spcPct val="0"/>
              </a:spcBef>
              <a:buFontTx/>
              <a:buNone/>
            </a:pPr>
            <a:endParaRPr lang="ru-RU" altLang="ru-RU" sz="800" b="1" dirty="0">
              <a:latin typeface="Times New Roman" pitchFamily="18" charset="0"/>
              <a:sym typeface="Symbol" pitchFamily="18" charset="2"/>
            </a:endParaRPr>
          </a:p>
          <a:p>
            <a:pPr algn="ctr" eaLnBrk="1" hangingPunct="1">
              <a:spcBef>
                <a:spcPct val="0"/>
              </a:spcBef>
              <a:buFontTx/>
              <a:buNone/>
            </a:pPr>
            <a:r>
              <a:rPr lang="uk-UA" altLang="ru-RU" sz="2400" dirty="0">
                <a:latin typeface="+mn-lt"/>
                <a:sym typeface="Symbol" pitchFamily="18" charset="2"/>
              </a:rPr>
              <a:t>– </a:t>
            </a:r>
            <a:r>
              <a:rPr lang="ru-RU" sz="2400" dirty="0">
                <a:latin typeface="+mn-lt"/>
              </a:rPr>
              <a:t> </a:t>
            </a:r>
            <a:r>
              <a:rPr lang="ru-RU" sz="2400" dirty="0" err="1">
                <a:latin typeface="+mn-lt"/>
              </a:rPr>
              <a:t>қысым</a:t>
            </a:r>
            <a:r>
              <a:rPr lang="ru-RU" sz="2400" dirty="0">
                <a:latin typeface="+mn-lt"/>
              </a:rPr>
              <a:t> </a:t>
            </a:r>
            <a:r>
              <a:rPr lang="uk-UA" altLang="ru-RU" sz="2400" b="1" dirty="0">
                <a:latin typeface="+mn-lt"/>
                <a:sym typeface="Symbol" pitchFamily="18" charset="2"/>
              </a:rPr>
              <a:t>р </a:t>
            </a:r>
            <a:r>
              <a:rPr lang="ru-RU" sz="2400" dirty="0" err="1">
                <a:latin typeface="+mn-lt"/>
              </a:rPr>
              <a:t>тұрақты</a:t>
            </a:r>
            <a:r>
              <a:rPr lang="ru-RU" sz="2400" dirty="0">
                <a:latin typeface="+mn-lt"/>
              </a:rPr>
              <a:t> </a:t>
            </a:r>
            <a:r>
              <a:rPr lang="ru-RU" sz="2400" dirty="0" err="1">
                <a:latin typeface="+mn-lt"/>
              </a:rPr>
              <a:t>болған</a:t>
            </a:r>
            <a:r>
              <a:rPr lang="ru-RU" sz="2400" dirty="0">
                <a:latin typeface="+mn-lt"/>
              </a:rPr>
              <a:t> </a:t>
            </a:r>
            <a:r>
              <a:rPr lang="ru-RU" sz="2400" dirty="0" err="1">
                <a:latin typeface="+mn-lt"/>
              </a:rPr>
              <a:t>жағдайда</a:t>
            </a:r>
            <a:r>
              <a:rPr lang="ru-RU" sz="2400" dirty="0">
                <a:latin typeface="+mn-lt"/>
              </a:rPr>
              <a:t> </a:t>
            </a:r>
            <a:r>
              <a:rPr lang="ru-RU" sz="2400" dirty="0" err="1">
                <a:latin typeface="+mn-lt"/>
              </a:rPr>
              <a:t>жүйеге</a:t>
            </a:r>
            <a:r>
              <a:rPr lang="ru-RU" sz="2400" dirty="0">
                <a:latin typeface="+mn-lt"/>
              </a:rPr>
              <a:t> </a:t>
            </a:r>
            <a:r>
              <a:rPr lang="ru-RU" sz="2400" dirty="0" err="1">
                <a:latin typeface="+mn-lt"/>
              </a:rPr>
              <a:t>берілетін</a:t>
            </a:r>
            <a:r>
              <a:rPr lang="ru-RU" sz="2400" dirty="0">
                <a:latin typeface="+mn-lt"/>
              </a:rPr>
              <a:t> </a:t>
            </a:r>
            <a:r>
              <a:rPr lang="ru-RU" sz="2400" dirty="0" err="1">
                <a:latin typeface="+mn-lt"/>
              </a:rPr>
              <a:t>немесе</a:t>
            </a:r>
            <a:r>
              <a:rPr lang="ru-RU" sz="2400" dirty="0">
                <a:latin typeface="+mn-lt"/>
              </a:rPr>
              <a:t> </a:t>
            </a:r>
            <a:r>
              <a:rPr lang="ru-RU" sz="2400" dirty="0" err="1">
                <a:latin typeface="+mn-lt"/>
              </a:rPr>
              <a:t>одан</a:t>
            </a:r>
            <a:r>
              <a:rPr lang="ru-RU" sz="2400" dirty="0">
                <a:latin typeface="+mn-lt"/>
              </a:rPr>
              <a:t> </a:t>
            </a:r>
            <a:r>
              <a:rPr lang="ru-RU" sz="2400" dirty="0" err="1">
                <a:latin typeface="+mn-lt"/>
              </a:rPr>
              <a:t>алынатын</a:t>
            </a:r>
            <a:r>
              <a:rPr lang="ru-RU" sz="2400" dirty="0">
                <a:latin typeface="+mn-lt"/>
              </a:rPr>
              <a:t> </a:t>
            </a:r>
            <a:r>
              <a:rPr lang="ru-RU" sz="2400" dirty="0" err="1">
                <a:latin typeface="+mn-lt"/>
              </a:rPr>
              <a:t>жылу</a:t>
            </a:r>
            <a:r>
              <a:rPr lang="ru-RU" sz="2400" dirty="0">
                <a:latin typeface="+mn-lt"/>
              </a:rPr>
              <a:t> </a:t>
            </a:r>
            <a:r>
              <a:rPr lang="ru-RU" sz="2400" dirty="0" err="1">
                <a:latin typeface="+mn-lt"/>
              </a:rPr>
              <a:t>мөлшері</a:t>
            </a:r>
            <a:r>
              <a:rPr lang="uk-UA" altLang="ru-RU" sz="2400" dirty="0">
                <a:latin typeface="+mn-lt"/>
                <a:sym typeface="Symbol" pitchFamily="18" charset="2"/>
              </a:rPr>
              <a:t> :</a:t>
            </a:r>
          </a:p>
          <a:p>
            <a:pPr algn="ctr" eaLnBrk="1" hangingPunct="1">
              <a:spcBef>
                <a:spcPct val="0"/>
              </a:spcBef>
              <a:buFontTx/>
              <a:buNone/>
            </a:pPr>
            <a:endParaRPr lang="ru-RU" altLang="ru-RU" sz="1000" b="1" dirty="0">
              <a:latin typeface="Times New Roman" pitchFamily="18" charset="0"/>
              <a:sym typeface="Symbol" pitchFamily="18" charset="2"/>
            </a:endParaRPr>
          </a:p>
          <a:p>
            <a:pPr algn="ctr" eaLnBrk="1" hangingPunct="1">
              <a:spcBef>
                <a:spcPct val="0"/>
              </a:spcBef>
              <a:buFontTx/>
              <a:buNone/>
            </a:pPr>
            <a:r>
              <a:rPr lang="uk-UA" altLang="ru-RU" b="1" dirty="0">
                <a:latin typeface="Times New Roman" pitchFamily="18" charset="0"/>
                <a:sym typeface="Symbol" pitchFamily="18" charset="2"/>
              </a:rPr>
              <a:t></a:t>
            </a:r>
            <a:r>
              <a:rPr lang="en-US" altLang="ru-RU" b="1" dirty="0">
                <a:latin typeface="Times New Roman" pitchFamily="18" charset="0"/>
                <a:sym typeface="Symbol" pitchFamily="18" charset="2"/>
              </a:rPr>
              <a:t>H</a:t>
            </a:r>
            <a:r>
              <a:rPr lang="ru-RU" altLang="ru-RU" b="1" dirty="0">
                <a:latin typeface="Times New Roman" pitchFamily="18" charset="0"/>
                <a:sym typeface="Symbol" pitchFamily="18" charset="2"/>
              </a:rPr>
              <a:t> = </a:t>
            </a:r>
            <a:r>
              <a:rPr lang="uk-UA" altLang="ru-RU" b="1" dirty="0">
                <a:latin typeface="Times New Roman" pitchFamily="18" charset="0"/>
                <a:sym typeface="Symbol" pitchFamily="18" charset="2"/>
              </a:rPr>
              <a:t></a:t>
            </a:r>
            <a:r>
              <a:rPr lang="en-US" altLang="ru-RU" b="1" dirty="0">
                <a:latin typeface="Times New Roman" pitchFamily="18" charset="0"/>
                <a:sym typeface="Symbol" pitchFamily="18" charset="2"/>
              </a:rPr>
              <a:t>U</a:t>
            </a:r>
            <a:r>
              <a:rPr lang="ru-RU" altLang="ru-RU" b="1" dirty="0">
                <a:latin typeface="Times New Roman" pitchFamily="18" charset="0"/>
                <a:sym typeface="Symbol" pitchFamily="18" charset="2"/>
              </a:rPr>
              <a:t> + </a:t>
            </a:r>
            <a:r>
              <a:rPr lang="en-US" altLang="ru-RU" b="1" dirty="0">
                <a:latin typeface="Times New Roman" pitchFamily="18" charset="0"/>
                <a:sym typeface="Symbol" pitchFamily="18" charset="2"/>
              </a:rPr>
              <a:t>p</a:t>
            </a:r>
            <a:r>
              <a:rPr lang="uk-UA" altLang="ru-RU" b="1" dirty="0">
                <a:latin typeface="Times New Roman" pitchFamily="18" charset="0"/>
                <a:sym typeface="Symbol" pitchFamily="18" charset="2"/>
              </a:rPr>
              <a:t></a:t>
            </a:r>
            <a:r>
              <a:rPr lang="en-US" altLang="ru-RU" b="1" dirty="0">
                <a:latin typeface="Times New Roman" pitchFamily="18" charset="0"/>
                <a:sym typeface="Symbol" pitchFamily="18" charset="2"/>
              </a:rPr>
              <a:t>V</a:t>
            </a:r>
            <a:endParaRPr lang="ru-RU" altLang="ru-RU" b="1" dirty="0">
              <a:latin typeface="Times New Roman" pitchFamily="18" charset="0"/>
              <a:sym typeface="Symbol" pitchFamily="18" charset="2"/>
            </a:endParaRPr>
          </a:p>
          <a:p>
            <a:pPr algn="ctr" eaLnBrk="1" hangingPunct="1">
              <a:spcBef>
                <a:spcPct val="0"/>
              </a:spcBef>
              <a:buFontTx/>
              <a:buNone/>
            </a:pPr>
            <a:endParaRPr lang="ru-RU" altLang="ru-RU" sz="1000" b="1" dirty="0">
              <a:latin typeface="Times New Roman" pitchFamily="18" charset="0"/>
              <a:sym typeface="Symbol" pitchFamily="18" charset="2"/>
            </a:endParaRPr>
          </a:p>
          <a:p>
            <a:pPr algn="ctr" eaLnBrk="1" hangingPunct="1">
              <a:spcBef>
                <a:spcPct val="0"/>
              </a:spcBef>
              <a:buFontTx/>
              <a:buNone/>
            </a:pPr>
            <a:r>
              <a:rPr lang="en-US" altLang="ru-RU" b="1" dirty="0">
                <a:latin typeface="Times New Roman" pitchFamily="18" charset="0"/>
                <a:sym typeface="Symbol" pitchFamily="18" charset="2"/>
              </a:rPr>
              <a:t>p</a:t>
            </a:r>
            <a:r>
              <a:rPr lang="ru-RU" altLang="ru-RU" sz="2400" dirty="0">
                <a:latin typeface="Times New Roman" pitchFamily="18" charset="0"/>
                <a:sym typeface="Symbol" pitchFamily="18" charset="2"/>
              </a:rPr>
              <a:t> </a:t>
            </a:r>
            <a:r>
              <a:rPr lang="ru-RU" altLang="ru-RU" sz="2400" dirty="0" err="1">
                <a:latin typeface="Times New Roman" pitchFamily="18" charset="0"/>
                <a:sym typeface="Symbol" pitchFamily="18" charset="2"/>
              </a:rPr>
              <a:t>және</a:t>
            </a:r>
            <a:r>
              <a:rPr lang="ru-RU" altLang="ru-RU" sz="2400" dirty="0">
                <a:latin typeface="Times New Roman" pitchFamily="18" charset="0"/>
                <a:sym typeface="Symbol" pitchFamily="18" charset="2"/>
              </a:rPr>
              <a:t> </a:t>
            </a:r>
            <a:r>
              <a:rPr lang="en-US" altLang="ru-RU" b="1" dirty="0">
                <a:latin typeface="Times New Roman" pitchFamily="18" charset="0"/>
                <a:sym typeface="Symbol" pitchFamily="18" charset="2"/>
              </a:rPr>
              <a:t>V</a:t>
            </a:r>
            <a:r>
              <a:rPr lang="kk-KZ" altLang="ru-RU" b="1" dirty="0">
                <a:latin typeface="Times New Roman" pitchFamily="18" charset="0"/>
                <a:sym typeface="Symbol" pitchFamily="18" charset="2"/>
              </a:rPr>
              <a:t> </a:t>
            </a:r>
            <a:r>
              <a:rPr lang="kk-KZ" altLang="ru-RU" sz="2400" b="1" dirty="0">
                <a:latin typeface="Times New Roman" pitchFamily="18" charset="0"/>
                <a:sym typeface="Symbol" pitchFamily="18" charset="2"/>
              </a:rPr>
              <a:t>тұрақты болған жағдайда, биохимиялық процестерде</a:t>
            </a:r>
            <a:endParaRPr lang="ru-RU" altLang="ru-RU" sz="2400" dirty="0">
              <a:latin typeface="Times New Roman" pitchFamily="18" charset="0"/>
              <a:sym typeface="Symbol" pitchFamily="18" charset="2"/>
            </a:endParaRPr>
          </a:p>
          <a:p>
            <a:pPr algn="ctr" eaLnBrk="1" hangingPunct="1">
              <a:spcBef>
                <a:spcPct val="0"/>
              </a:spcBef>
              <a:buFontTx/>
              <a:buNone/>
            </a:pPr>
            <a:r>
              <a:rPr lang="uk-UA" altLang="ru-RU" b="1" dirty="0">
                <a:latin typeface="Times New Roman" pitchFamily="18" charset="0"/>
                <a:sym typeface="Symbol" pitchFamily="18" charset="2"/>
              </a:rPr>
              <a:t></a:t>
            </a:r>
            <a:r>
              <a:rPr lang="en-US" altLang="ru-RU" b="1" dirty="0">
                <a:latin typeface="Times New Roman" pitchFamily="18" charset="0"/>
                <a:sym typeface="Symbol" pitchFamily="18" charset="2"/>
              </a:rPr>
              <a:t>H</a:t>
            </a:r>
            <a:r>
              <a:rPr lang="ru-RU" altLang="ru-RU" b="1" dirty="0">
                <a:latin typeface="Times New Roman" pitchFamily="18" charset="0"/>
                <a:sym typeface="Symbol" pitchFamily="18" charset="2"/>
              </a:rPr>
              <a:t> = </a:t>
            </a:r>
            <a:r>
              <a:rPr lang="uk-UA" altLang="ru-RU" b="1" dirty="0">
                <a:latin typeface="Times New Roman" pitchFamily="18" charset="0"/>
                <a:sym typeface="Symbol" pitchFamily="18" charset="2"/>
              </a:rPr>
              <a:t></a:t>
            </a:r>
            <a:r>
              <a:rPr lang="en-US" altLang="ru-RU" b="1" dirty="0">
                <a:latin typeface="Times New Roman" pitchFamily="18" charset="0"/>
                <a:sym typeface="Symbol" pitchFamily="18" charset="2"/>
              </a:rPr>
              <a:t>U</a:t>
            </a:r>
            <a:r>
              <a:rPr lang="ru-RU" altLang="ru-RU" b="1" dirty="0">
                <a:latin typeface="Times New Roman" pitchFamily="18" charset="0"/>
                <a:sym typeface="Symbol" pitchFamily="18" charset="2"/>
              </a:rPr>
              <a:t>,</a:t>
            </a:r>
          </a:p>
          <a:p>
            <a:pPr algn="ctr" eaLnBrk="1" hangingPunct="1">
              <a:spcBef>
                <a:spcPct val="0"/>
              </a:spcBef>
              <a:buFontTx/>
              <a:buNone/>
            </a:pPr>
            <a:endParaRPr lang="ru-RU" altLang="ru-RU" sz="800" b="1" dirty="0">
              <a:latin typeface="Times New Roman" pitchFamily="18" charset="0"/>
              <a:sym typeface="Symbol" pitchFamily="18" charset="2"/>
            </a:endParaRPr>
          </a:p>
          <a:p>
            <a:pPr algn="ctr" eaLnBrk="1" hangingPunct="1">
              <a:spcBef>
                <a:spcPct val="0"/>
              </a:spcBef>
              <a:buFontTx/>
              <a:buNone/>
            </a:pPr>
            <a:r>
              <a:rPr lang="en-US" altLang="ru-RU" b="1" dirty="0">
                <a:latin typeface="Times New Roman" pitchFamily="18" charset="0"/>
                <a:sym typeface="Symbol" pitchFamily="18" charset="2"/>
              </a:rPr>
              <a:t>H</a:t>
            </a:r>
            <a:r>
              <a:rPr lang="ru-RU" altLang="ru-RU" sz="2400" b="1" dirty="0">
                <a:latin typeface="Times New Roman" pitchFamily="18" charset="0"/>
                <a:sym typeface="Symbol" pitchFamily="18" charset="2"/>
              </a:rPr>
              <a:t> </a:t>
            </a:r>
            <a:r>
              <a:rPr lang="ru-RU" altLang="ru-RU" sz="2400" b="1" dirty="0" err="1">
                <a:latin typeface="Times New Roman" pitchFamily="18" charset="0"/>
                <a:sym typeface="Symbol" pitchFamily="18" charset="2"/>
              </a:rPr>
              <a:t>және</a:t>
            </a:r>
            <a:r>
              <a:rPr lang="ru-RU" altLang="ru-RU" sz="2400" b="1" dirty="0">
                <a:latin typeface="Times New Roman" pitchFamily="18" charset="0"/>
                <a:sym typeface="Symbol" pitchFamily="18" charset="2"/>
              </a:rPr>
              <a:t> </a:t>
            </a:r>
            <a:r>
              <a:rPr lang="en-US" altLang="ru-RU" b="1" dirty="0">
                <a:latin typeface="Times New Roman" pitchFamily="18" charset="0"/>
                <a:sym typeface="Symbol" pitchFamily="18" charset="2"/>
              </a:rPr>
              <a:t>U</a:t>
            </a:r>
            <a:r>
              <a:rPr lang="ru-RU" altLang="ru-RU" sz="2400" b="1" dirty="0">
                <a:latin typeface="Times New Roman" pitchFamily="18" charset="0"/>
                <a:sym typeface="Symbol" pitchFamily="18" charset="2"/>
              </a:rPr>
              <a:t> – </a:t>
            </a:r>
            <a:r>
              <a:rPr lang="ru-RU" altLang="ru-RU" sz="2400" b="1" dirty="0" err="1">
                <a:latin typeface="Times New Roman" pitchFamily="18" charset="0"/>
                <a:sym typeface="Symbol" pitchFamily="18" charset="2"/>
              </a:rPr>
              <a:t>жүйенің</a:t>
            </a:r>
            <a:r>
              <a:rPr lang="ru-RU" altLang="ru-RU" sz="2400" b="1" dirty="0">
                <a:latin typeface="Times New Roman" pitchFamily="18" charset="0"/>
                <a:sym typeface="Symbol" pitchFamily="18" charset="2"/>
              </a:rPr>
              <a:t> </a:t>
            </a:r>
            <a:r>
              <a:rPr lang="ru-RU" altLang="ru-RU" sz="2400" b="1" dirty="0" err="1">
                <a:latin typeface="Times New Roman" pitchFamily="18" charset="0"/>
                <a:sym typeface="Symbol" pitchFamily="18" charset="2"/>
              </a:rPr>
              <a:t>күй</a:t>
            </a:r>
            <a:r>
              <a:rPr lang="ru-RU" altLang="ru-RU" sz="2400" b="1" dirty="0">
                <a:latin typeface="Times New Roman" pitchFamily="18" charset="0"/>
                <a:sym typeface="Symbol" pitchFamily="18" charset="2"/>
              </a:rPr>
              <a:t> </a:t>
            </a:r>
            <a:r>
              <a:rPr lang="ru-RU" altLang="ru-RU" sz="2400" b="1" dirty="0" err="1">
                <a:latin typeface="Times New Roman" pitchFamily="18" charset="0"/>
                <a:sym typeface="Symbol" pitchFamily="18" charset="2"/>
              </a:rPr>
              <a:t>функциясы</a:t>
            </a:r>
            <a:r>
              <a:rPr lang="ru-RU" altLang="ru-RU" sz="2400" b="1" dirty="0">
                <a:latin typeface="Times New Roman" pitchFamily="18" charset="0"/>
                <a:sym typeface="Symbol" pitchFamily="18" charset="2"/>
              </a:rPr>
              <a:t>.</a:t>
            </a:r>
          </a:p>
        </p:txBody>
      </p:sp>
      <p:sp>
        <p:nvSpPr>
          <p:cNvPr id="23555" name="Rectangle 54"/>
          <p:cNvSpPr>
            <a:spLocks noChangeArrowheads="1"/>
          </p:cNvSpPr>
          <p:nvPr/>
        </p:nvSpPr>
        <p:spPr bwMode="auto">
          <a:xfrm>
            <a:off x="1428750" y="5000625"/>
            <a:ext cx="6572250" cy="1570038"/>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i="1" dirty="0">
                <a:latin typeface="Times New Roman" pitchFamily="18" charset="0"/>
              </a:rPr>
              <a:t>Энтальпия </a:t>
            </a:r>
            <a:r>
              <a:rPr lang="ru-RU" altLang="ru-RU" sz="2400" b="1" i="1" dirty="0" err="1">
                <a:latin typeface="Times New Roman" pitchFamily="18" charset="0"/>
              </a:rPr>
              <a:t>калориямен</a:t>
            </a:r>
            <a:r>
              <a:rPr lang="ru-RU" altLang="ru-RU" sz="2400" b="1" i="1" dirty="0">
                <a:latin typeface="Times New Roman" pitchFamily="18" charset="0"/>
              </a:rPr>
              <a:t> </a:t>
            </a:r>
            <a:r>
              <a:rPr lang="ru-RU" altLang="ru-RU" sz="2400" b="1" i="1" dirty="0" err="1">
                <a:latin typeface="Times New Roman" pitchFamily="18" charset="0"/>
              </a:rPr>
              <a:t>өлшенеді</a:t>
            </a:r>
            <a:r>
              <a:rPr lang="en-US" altLang="ru-RU" sz="2400" b="1" i="1" dirty="0">
                <a:latin typeface="Times New Roman" pitchFamily="18" charset="0"/>
              </a:rPr>
              <a:t>:</a:t>
            </a:r>
            <a:endParaRPr lang="ru-RU" altLang="ru-RU" sz="2400" b="1" i="1" dirty="0">
              <a:latin typeface="Times New Roman" pitchFamily="18" charset="0"/>
            </a:endParaRPr>
          </a:p>
          <a:p>
            <a:pPr algn="ctr" eaLnBrk="1" hangingPunct="1">
              <a:spcBef>
                <a:spcPct val="0"/>
              </a:spcBef>
              <a:buFontTx/>
              <a:buNone/>
            </a:pPr>
            <a:r>
              <a:rPr lang="ru-RU" altLang="ru-RU" sz="2400" i="1" dirty="0">
                <a:latin typeface="Times New Roman" pitchFamily="18" charset="0"/>
              </a:rPr>
              <a:t>1 кал 1 г суды 1</a:t>
            </a:r>
            <a:r>
              <a:rPr lang="ru-RU" altLang="ru-RU" sz="2400" i="1" baseline="30000" dirty="0">
                <a:latin typeface="Times New Roman" pitchFamily="18" charset="0"/>
              </a:rPr>
              <a:t>о</a:t>
            </a:r>
            <a:r>
              <a:rPr lang="ru-RU" altLang="ru-RU" sz="2400" i="1" dirty="0">
                <a:latin typeface="Times New Roman" pitchFamily="18" charset="0"/>
              </a:rPr>
              <a:t>С-қа               </a:t>
            </a:r>
          </a:p>
          <a:p>
            <a:pPr algn="ctr" eaLnBrk="1" hangingPunct="1">
              <a:spcBef>
                <a:spcPct val="0"/>
              </a:spcBef>
              <a:buFontTx/>
              <a:buNone/>
            </a:pPr>
            <a:r>
              <a:rPr lang="ru-RU" altLang="ru-RU" sz="2400" i="1" dirty="0" err="1">
                <a:latin typeface="Times New Roman" pitchFamily="18" charset="0"/>
              </a:rPr>
              <a:t>немесе</a:t>
            </a:r>
            <a:r>
              <a:rPr lang="ru-RU" altLang="ru-RU" sz="2400" i="1" dirty="0">
                <a:latin typeface="Times New Roman" pitchFamily="18" charset="0"/>
              </a:rPr>
              <a:t> </a:t>
            </a:r>
          </a:p>
          <a:p>
            <a:pPr algn="ctr" eaLnBrk="1" hangingPunct="1">
              <a:spcBef>
                <a:spcPct val="0"/>
              </a:spcBef>
              <a:buFontTx/>
              <a:buNone/>
            </a:pPr>
            <a:r>
              <a:rPr lang="ru-RU" altLang="ru-RU" sz="2400" i="1" dirty="0">
                <a:latin typeface="Times New Roman" pitchFamily="18" charset="0"/>
              </a:rPr>
              <a:t>1 кДж 1 г суды 0,24</a:t>
            </a:r>
            <a:r>
              <a:rPr lang="ru-RU" altLang="ru-RU" sz="2400" i="1" baseline="30000" dirty="0">
                <a:latin typeface="Times New Roman" pitchFamily="18" charset="0"/>
              </a:rPr>
              <a:t>о</a:t>
            </a:r>
            <a:r>
              <a:rPr lang="ru-RU" altLang="ru-RU" sz="2400" i="1" dirty="0">
                <a:latin typeface="Times New Roman" pitchFamily="18" charset="0"/>
              </a:rPr>
              <a:t>С-қа </a:t>
            </a:r>
            <a:r>
              <a:rPr lang="ru-RU" altLang="ru-RU" sz="2400" i="1" dirty="0" err="1">
                <a:latin typeface="Times New Roman" pitchFamily="18" charset="0"/>
              </a:rPr>
              <a:t>жылытады</a:t>
            </a:r>
            <a:r>
              <a:rPr lang="ru-RU" altLang="ru-RU" sz="2400" i="1" dirty="0">
                <a:latin typeface="Times New Roman" pitchFamily="18" charset="0"/>
              </a:rPr>
              <a:t>.</a:t>
            </a:r>
            <a:endParaRPr lang="ru-RU" altLang="ru-RU" sz="2400" i="1" baseline="-25000" dirty="0">
              <a:latin typeface="Times New Roman" pitchFamily="18" charset="0"/>
            </a:endParaRPr>
          </a:p>
        </p:txBody>
      </p:sp>
    </p:spTree>
    <p:extLst>
      <p:ext uri="{BB962C8B-B14F-4D97-AF65-F5344CB8AC3E}">
        <p14:creationId xmlns:p14="http://schemas.microsoft.com/office/powerpoint/2010/main" val="3438313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a:solidFill>
            <a:schemeClr val="bg1"/>
          </a:solidFill>
        </p:spPr>
        <p:style>
          <a:lnRef idx="0">
            <a:schemeClr val="accent4"/>
          </a:lnRef>
          <a:fillRef idx="3">
            <a:schemeClr val="accent4"/>
          </a:fillRef>
          <a:effectRef idx="3">
            <a:schemeClr val="accent4"/>
          </a:effectRef>
          <a:fontRef idx="minor">
            <a:schemeClr val="lt1"/>
          </a:fontRef>
        </p:style>
        <p:txBody>
          <a:bodyPr>
            <a:normAutofit/>
          </a:bodyPr>
          <a:lstStyle/>
          <a:p>
            <a:r>
              <a:rPr lang="kk-KZ" b="1" dirty="0">
                <a:solidFill>
                  <a:srgbClr val="FF0000"/>
                </a:solidFill>
                <a:effectLst>
                  <a:outerShdw blurRad="38100" dist="38100" dir="2700000" algn="tl">
                    <a:srgbClr val="000000">
                      <a:alpha val="43137"/>
                    </a:srgbClr>
                  </a:outerShdw>
                </a:effectLst>
              </a:rPr>
              <a:t>Термодинамиканың бірінші заңын биологиялық жүйелер үшін қолдану</a:t>
            </a: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916832"/>
            <a:ext cx="5194920" cy="3168352"/>
          </a:xfrm>
          <a:solidFill>
            <a:schemeClr val="bg1"/>
          </a:solidFill>
        </p:spPr>
        <p:style>
          <a:lnRef idx="1">
            <a:schemeClr val="accent4"/>
          </a:lnRef>
          <a:fillRef idx="2">
            <a:schemeClr val="accent4"/>
          </a:fillRef>
          <a:effectRef idx="1">
            <a:schemeClr val="accent4"/>
          </a:effectRef>
          <a:fontRef idx="minor">
            <a:schemeClr val="dk1"/>
          </a:fontRef>
        </p:style>
        <p:txBody>
          <a:bodyPr>
            <a:normAutofit/>
          </a:bodyPr>
          <a:lstStyle/>
          <a:p>
            <a:pPr algn="just"/>
            <a:endParaRPr lang="kk-KZ" sz="2400" dirty="0"/>
          </a:p>
          <a:p>
            <a:pPr algn="just"/>
            <a:r>
              <a:rPr lang="kk-KZ" sz="2400" dirty="0"/>
              <a:t>Термодинамиканың бірінші заңын </a:t>
            </a:r>
            <a:r>
              <a:rPr lang="kk-KZ" sz="2800" b="1" i="1" dirty="0"/>
              <a:t>тірі жүйелер үшін </a:t>
            </a:r>
            <a:r>
              <a:rPr lang="kk-KZ" sz="2400" dirty="0"/>
              <a:t>қолдану мүмкіндігі</a:t>
            </a:r>
            <a:r>
              <a:rPr lang="en-US" sz="2400" dirty="0"/>
              <a:t> </a:t>
            </a:r>
            <a:r>
              <a:rPr lang="kk-KZ" sz="2400" dirty="0"/>
              <a:t>туралы </a:t>
            </a:r>
            <a:r>
              <a:rPr lang="kk-KZ" sz="2800" b="1" i="1" dirty="0"/>
              <a:t>алғаш рет </a:t>
            </a:r>
            <a:r>
              <a:rPr lang="kk-KZ" sz="2400" dirty="0"/>
              <a:t>неміс физиологы, әрі гигиенист </a:t>
            </a:r>
            <a:r>
              <a:rPr lang="kk-KZ" sz="2800" b="1" i="1" dirty="0"/>
              <a:t>Макс Рубнер </a:t>
            </a:r>
            <a:r>
              <a:rPr lang="kk-KZ" sz="2400" dirty="0"/>
              <a:t>айтты.</a:t>
            </a:r>
          </a:p>
          <a:p>
            <a:pPr algn="just"/>
            <a:endParaRPr lang="ru-RU" sz="2400" dirty="0"/>
          </a:p>
        </p:txBody>
      </p:sp>
      <p:pic>
        <p:nvPicPr>
          <p:cNvPr id="6146" name="Picture 2" descr="http://secrety-dolgoletiy.ru/images/enikeev/starenie_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444" y="1601249"/>
            <a:ext cx="2627784" cy="358334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638288" y="5916180"/>
            <a:ext cx="1802096" cy="830997"/>
          </a:xfrm>
          <a:prstGeom prst="rect">
            <a:avLst/>
          </a:prstGeom>
        </p:spPr>
        <p:txBody>
          <a:bodyPr wrap="none">
            <a:spAutoFit/>
          </a:bodyPr>
          <a:lstStyle/>
          <a:p>
            <a:r>
              <a:rPr lang="de-DE" sz="2400" b="1" i="1" dirty="0"/>
              <a:t>Max Rubner</a:t>
            </a:r>
            <a:endParaRPr lang="kk-KZ" sz="2400" b="1" i="1" dirty="0"/>
          </a:p>
          <a:p>
            <a:r>
              <a:rPr lang="kk-KZ" sz="2400" dirty="0"/>
              <a:t>(1854-1932)</a:t>
            </a:r>
            <a:endParaRPr lang="ru-RU" sz="2400" dirty="0"/>
          </a:p>
        </p:txBody>
      </p:sp>
    </p:spTree>
    <p:extLst>
      <p:ext uri="{BB962C8B-B14F-4D97-AF65-F5344CB8AC3E}">
        <p14:creationId xmlns:p14="http://schemas.microsoft.com/office/powerpoint/2010/main" val="3658365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57188" y="285750"/>
            <a:ext cx="8358187"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2800" b="1" dirty="0" err="1">
                <a:latin typeface="Times New Roman" pitchFamily="18" charset="0"/>
              </a:rPr>
              <a:t>Термодинамиканың</a:t>
            </a:r>
            <a:r>
              <a:rPr lang="uk-UA" altLang="ru-RU" sz="2800" b="1" dirty="0">
                <a:latin typeface="Times New Roman" pitchFamily="18" charset="0"/>
              </a:rPr>
              <a:t> </a:t>
            </a:r>
            <a:r>
              <a:rPr lang="uk-UA" altLang="ru-RU" sz="2800" b="1" dirty="0" err="1">
                <a:latin typeface="Times New Roman" pitchFamily="18" charset="0"/>
              </a:rPr>
              <a:t>бірінші</a:t>
            </a:r>
            <a:r>
              <a:rPr lang="uk-UA" altLang="ru-RU" sz="2800" b="1" dirty="0">
                <a:latin typeface="Times New Roman" pitchFamily="18" charset="0"/>
              </a:rPr>
              <a:t> </a:t>
            </a:r>
            <a:r>
              <a:rPr lang="uk-UA" altLang="ru-RU" sz="2800" b="1" dirty="0" err="1">
                <a:latin typeface="Times New Roman" pitchFamily="18" charset="0"/>
              </a:rPr>
              <a:t>заңының</a:t>
            </a:r>
            <a:r>
              <a:rPr lang="uk-UA" altLang="ru-RU" sz="2800" b="1" dirty="0">
                <a:latin typeface="Times New Roman" pitchFamily="18" charset="0"/>
              </a:rPr>
              <a:t> </a:t>
            </a:r>
            <a:r>
              <a:rPr lang="uk-UA" altLang="ru-RU" sz="2800" b="1" dirty="0" err="1">
                <a:latin typeface="Times New Roman" pitchFamily="18" charset="0"/>
              </a:rPr>
              <a:t>биожүйелер</a:t>
            </a:r>
            <a:r>
              <a:rPr lang="uk-UA" altLang="ru-RU" sz="2800" b="1" dirty="0">
                <a:latin typeface="Times New Roman" pitchFamily="18" charset="0"/>
              </a:rPr>
              <a:t> </a:t>
            </a:r>
            <a:r>
              <a:rPr lang="uk-UA" altLang="ru-RU" sz="2800" b="1" dirty="0" err="1">
                <a:latin typeface="Times New Roman" pitchFamily="18" charset="0"/>
              </a:rPr>
              <a:t>үшін</a:t>
            </a:r>
            <a:r>
              <a:rPr lang="uk-UA" altLang="ru-RU" sz="2800" b="1" dirty="0">
                <a:latin typeface="Times New Roman" pitchFamily="18" charset="0"/>
              </a:rPr>
              <a:t> </a:t>
            </a:r>
            <a:r>
              <a:rPr lang="uk-UA" altLang="ru-RU" sz="2800" b="1" dirty="0" err="1">
                <a:latin typeface="Times New Roman" pitchFamily="18" charset="0"/>
              </a:rPr>
              <a:t>тұжырымдамасы</a:t>
            </a:r>
            <a:endParaRPr lang="ru-RU" altLang="ru-RU" sz="2800" b="1" dirty="0">
              <a:latin typeface="Times New Roman" pitchFamily="18" charset="0"/>
            </a:endParaRPr>
          </a:p>
        </p:txBody>
      </p:sp>
      <p:sp>
        <p:nvSpPr>
          <p:cNvPr id="24579" name="Rectangle 2"/>
          <p:cNvSpPr>
            <a:spLocks noChangeArrowheads="1"/>
          </p:cNvSpPr>
          <p:nvPr/>
        </p:nvSpPr>
        <p:spPr bwMode="auto">
          <a:xfrm>
            <a:off x="642938" y="1449498"/>
            <a:ext cx="7929562" cy="1815882"/>
          </a:xfrm>
          <a:prstGeom prst="rect">
            <a:avLst/>
          </a:prstGeom>
          <a:ln/>
        </p:spPr>
        <p:style>
          <a:lnRef idx="2">
            <a:schemeClr val="accent2"/>
          </a:lnRef>
          <a:fillRef idx="1">
            <a:schemeClr val="lt1"/>
          </a:fillRef>
          <a:effectRef idx="0">
            <a:schemeClr val="accent2"/>
          </a:effectRef>
          <a:fontRef idx="minor">
            <a:schemeClr val="dk1"/>
          </a:fontRef>
        </p:style>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uk-UA" altLang="ru-RU" sz="2400" dirty="0" err="1">
                <a:latin typeface="Times New Roman" pitchFamily="18" charset="0"/>
                <a:cs typeface="Times New Roman" pitchFamily="18" charset="0"/>
                <a:sym typeface="Symbol" pitchFamily="18" charset="2"/>
              </a:rPr>
              <a:t>Тірі</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организмдерде</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жасалатын</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жұмыстың</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барлығы</a:t>
            </a:r>
            <a:r>
              <a:rPr lang="uk-UA" altLang="ru-RU" sz="2400" dirty="0">
                <a:latin typeface="Times New Roman" pitchFamily="18" charset="0"/>
                <a:cs typeface="Times New Roman" pitchFamily="18" charset="0"/>
                <a:sym typeface="Symbol" pitchFamily="18" charset="2"/>
              </a:rPr>
              <a:t> АТФ </a:t>
            </a:r>
            <a:r>
              <a:rPr lang="uk-UA" altLang="ru-RU" sz="2400" dirty="0" err="1">
                <a:latin typeface="Times New Roman" pitchFamily="18" charset="0"/>
                <a:cs typeface="Times New Roman" pitchFamily="18" charset="0"/>
                <a:sym typeface="Symbol" pitchFamily="18" charset="2"/>
              </a:rPr>
              <a:t>энергиясы</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есебінен</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атқарылады</a:t>
            </a:r>
            <a:r>
              <a:rPr lang="uk-UA" altLang="ru-RU" sz="2400" dirty="0">
                <a:latin typeface="Times New Roman" pitchFamily="18" charset="0"/>
                <a:cs typeface="Times New Roman" pitchFamily="18" charset="0"/>
                <a:sym typeface="Symbol" pitchFamily="18" charset="2"/>
              </a:rPr>
              <a:t>.</a:t>
            </a:r>
          </a:p>
          <a:p>
            <a:pPr algn="ctr">
              <a:spcBef>
                <a:spcPct val="0"/>
              </a:spcBef>
              <a:buFontTx/>
              <a:buNone/>
            </a:pPr>
            <a:r>
              <a:rPr lang="uk-UA" altLang="ru-RU" sz="2400" b="1" dirty="0">
                <a:latin typeface="Times New Roman" pitchFamily="18" charset="0"/>
                <a:cs typeface="Times New Roman" pitchFamily="18" charset="0"/>
                <a:sym typeface="Symbol" pitchFamily="18" charset="2"/>
              </a:rPr>
              <a:t>АТФ – </a:t>
            </a:r>
            <a:r>
              <a:rPr lang="uk-UA" altLang="ru-RU" sz="2400" b="1" dirty="0" err="1">
                <a:latin typeface="Times New Roman" pitchFamily="18" charset="0"/>
                <a:cs typeface="Times New Roman" pitchFamily="18" charset="0"/>
                <a:sym typeface="Symbol" pitchFamily="18" charset="2"/>
              </a:rPr>
              <a:t>әмбебаб</a:t>
            </a:r>
            <a:r>
              <a:rPr lang="uk-UA" altLang="ru-RU" sz="2400" b="1" dirty="0">
                <a:latin typeface="Times New Roman" pitchFamily="18" charset="0"/>
                <a:cs typeface="Times New Roman" pitchFamily="18" charset="0"/>
                <a:sym typeface="Symbol" pitchFamily="18" charset="2"/>
              </a:rPr>
              <a:t> </a:t>
            </a:r>
            <a:r>
              <a:rPr lang="uk-UA" altLang="ru-RU" sz="2400" b="1" dirty="0" err="1">
                <a:latin typeface="Times New Roman" pitchFamily="18" charset="0"/>
                <a:cs typeface="Times New Roman" pitchFamily="18" charset="0"/>
                <a:sym typeface="Symbol" pitchFamily="18" charset="2"/>
              </a:rPr>
              <a:t>энергия</a:t>
            </a:r>
            <a:r>
              <a:rPr lang="uk-UA" altLang="ru-RU" sz="2400" b="1" dirty="0">
                <a:latin typeface="Times New Roman" pitchFamily="18" charset="0"/>
                <a:cs typeface="Times New Roman" pitchFamily="18" charset="0"/>
                <a:sym typeface="Symbol" pitchFamily="18" charset="2"/>
              </a:rPr>
              <a:t> </a:t>
            </a:r>
            <a:r>
              <a:rPr lang="uk-UA" altLang="ru-RU" sz="2400" b="1" dirty="0" err="1">
                <a:latin typeface="Times New Roman" pitchFamily="18" charset="0"/>
                <a:cs typeface="Times New Roman" pitchFamily="18" charset="0"/>
                <a:sym typeface="Symbol" pitchFamily="18" charset="2"/>
              </a:rPr>
              <a:t>көзі</a:t>
            </a:r>
            <a:r>
              <a:rPr lang="uk-UA" altLang="ru-RU" sz="2400" b="1" dirty="0">
                <a:latin typeface="Times New Roman" pitchFamily="18" charset="0"/>
                <a:cs typeface="Times New Roman" pitchFamily="18" charset="0"/>
                <a:sym typeface="Symbol" pitchFamily="18" charset="2"/>
              </a:rPr>
              <a:t>:</a:t>
            </a:r>
          </a:p>
          <a:p>
            <a:pPr algn="ctr">
              <a:spcBef>
                <a:spcPct val="0"/>
              </a:spcBef>
              <a:buFontTx/>
              <a:buNone/>
            </a:pPr>
            <a:endParaRPr lang="uk-UA" altLang="ru-RU" sz="1000" b="1" dirty="0">
              <a:latin typeface="Times New Roman" pitchFamily="18" charset="0"/>
              <a:cs typeface="Times New Roman" pitchFamily="18" charset="0"/>
              <a:sym typeface="Symbol" pitchFamily="18" charset="2"/>
            </a:endParaRPr>
          </a:p>
          <a:p>
            <a:pPr algn="ctr">
              <a:spcBef>
                <a:spcPct val="0"/>
              </a:spcBef>
              <a:buFontTx/>
              <a:buNone/>
            </a:pPr>
            <a:r>
              <a:rPr lang="uk-UA" altLang="ru-RU" sz="2800" b="1" dirty="0">
                <a:latin typeface="Times New Roman" pitchFamily="18" charset="0"/>
                <a:cs typeface="Times New Roman" pitchFamily="18" charset="0"/>
                <a:sym typeface="Symbol" pitchFamily="18" charset="2"/>
              </a:rPr>
              <a:t> </a:t>
            </a:r>
            <a:r>
              <a:rPr lang="uk-UA" altLang="ru-RU" sz="3000" b="1" dirty="0">
                <a:latin typeface="Times New Roman" pitchFamily="18" charset="0"/>
                <a:cs typeface="Times New Roman" pitchFamily="18" charset="0"/>
              </a:rPr>
              <a:t>АТФ + Н</a:t>
            </a:r>
            <a:r>
              <a:rPr lang="uk-UA" altLang="ru-RU" sz="3000" b="1" baseline="-30000" dirty="0">
                <a:latin typeface="Times New Roman" pitchFamily="18" charset="0"/>
                <a:cs typeface="Times New Roman" pitchFamily="18" charset="0"/>
              </a:rPr>
              <a:t>2</a:t>
            </a:r>
            <a:r>
              <a:rPr lang="uk-UA" altLang="ru-RU" sz="3000" b="1" dirty="0">
                <a:latin typeface="Times New Roman" pitchFamily="18" charset="0"/>
                <a:cs typeface="Times New Roman" pitchFamily="18" charset="0"/>
              </a:rPr>
              <a:t>О </a:t>
            </a:r>
            <a:r>
              <a:rPr lang="uk-UA" altLang="ru-RU" sz="3000" b="1" dirty="0">
                <a:latin typeface="Times New Roman" pitchFamily="18" charset="0"/>
                <a:cs typeface="Times New Roman" pitchFamily="18" charset="0"/>
                <a:sym typeface="Symbol" pitchFamily="18" charset="2"/>
              </a:rPr>
              <a:t></a:t>
            </a:r>
            <a:r>
              <a:rPr lang="uk-UA" altLang="ru-RU" sz="3000" b="1" dirty="0">
                <a:latin typeface="Times New Roman" pitchFamily="18" charset="0"/>
                <a:cs typeface="Times New Roman" pitchFamily="18" charset="0"/>
              </a:rPr>
              <a:t> АДФ + Н</a:t>
            </a:r>
            <a:r>
              <a:rPr lang="uk-UA" altLang="ru-RU" sz="3000" b="1" baseline="-30000" dirty="0">
                <a:latin typeface="Times New Roman" pitchFamily="18" charset="0"/>
                <a:cs typeface="Times New Roman" pitchFamily="18" charset="0"/>
                <a:sym typeface="Symbol" pitchFamily="18" charset="2"/>
              </a:rPr>
              <a:t>3</a:t>
            </a:r>
            <a:r>
              <a:rPr lang="uk-UA" altLang="ru-RU" sz="3000" b="1" dirty="0">
                <a:latin typeface="Times New Roman" pitchFamily="18" charset="0"/>
                <a:cs typeface="Times New Roman" pitchFamily="18" charset="0"/>
                <a:sym typeface="Symbol" pitchFamily="18" charset="2"/>
              </a:rPr>
              <a:t>РО</a:t>
            </a:r>
            <a:r>
              <a:rPr lang="uk-UA" altLang="ru-RU" sz="3000" b="1" baseline="-30000" dirty="0">
                <a:latin typeface="Times New Roman" pitchFamily="18" charset="0"/>
                <a:cs typeface="Times New Roman" pitchFamily="18" charset="0"/>
                <a:sym typeface="Symbol" pitchFamily="18" charset="2"/>
              </a:rPr>
              <a:t>4</a:t>
            </a:r>
            <a:r>
              <a:rPr lang="uk-UA" altLang="ru-RU" sz="3000" b="1" dirty="0">
                <a:latin typeface="Times New Roman" pitchFamily="18" charset="0"/>
                <a:cs typeface="Times New Roman" pitchFamily="18" charset="0"/>
                <a:sym typeface="Symbol" pitchFamily="18" charset="2"/>
              </a:rPr>
              <a:t> + 7,0 – 8,5 ккал</a:t>
            </a:r>
            <a:endParaRPr lang="uk-UA" altLang="ru-RU" sz="2400" b="1" dirty="0">
              <a:latin typeface="Times New Roman" pitchFamily="18" charset="0"/>
              <a:cs typeface="Times New Roman" pitchFamily="18" charset="0"/>
              <a:sym typeface="Symbol" pitchFamily="18" charset="2"/>
            </a:endParaRPr>
          </a:p>
        </p:txBody>
      </p:sp>
      <p:sp>
        <p:nvSpPr>
          <p:cNvPr id="24580" name="Прямоугольник 1"/>
          <p:cNvSpPr>
            <a:spLocks noChangeArrowheads="1"/>
          </p:cNvSpPr>
          <p:nvPr/>
        </p:nvSpPr>
        <p:spPr bwMode="auto">
          <a:xfrm>
            <a:off x="391994" y="3472458"/>
            <a:ext cx="8358188" cy="307776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kk-KZ" altLang="ru-RU" sz="2000" b="1" dirty="0">
                <a:solidFill>
                  <a:srgbClr val="FF0000"/>
                </a:solidFill>
                <a:latin typeface="Arial" charset="0"/>
              </a:rPr>
              <a:t>Темодинамиканың бірінші заңы</a:t>
            </a:r>
            <a:r>
              <a:rPr lang="ru-RU" altLang="ru-RU" sz="2000" b="1" dirty="0">
                <a:solidFill>
                  <a:srgbClr val="FF0000"/>
                </a:solidFill>
                <a:latin typeface="Arial" charset="0"/>
              </a:rPr>
              <a:t>н</a:t>
            </a:r>
          </a:p>
          <a:p>
            <a:pPr algn="ctr" eaLnBrk="1" hangingPunct="1">
              <a:spcBef>
                <a:spcPct val="0"/>
              </a:spcBef>
              <a:buFontTx/>
              <a:buNone/>
            </a:pPr>
            <a:r>
              <a:rPr lang="ru-RU" altLang="ru-RU" sz="2000" dirty="0" err="1">
                <a:latin typeface="Arial" charset="0"/>
              </a:rPr>
              <a:t>тірі</a:t>
            </a:r>
            <a:r>
              <a:rPr lang="ru-RU" altLang="ru-RU" sz="2000" dirty="0">
                <a:latin typeface="Arial" charset="0"/>
              </a:rPr>
              <a:t> </a:t>
            </a:r>
            <a:r>
              <a:rPr lang="ru-RU" altLang="ru-RU" sz="2000" dirty="0" err="1">
                <a:latin typeface="Arial" charset="0"/>
              </a:rPr>
              <a:t>организмдер</a:t>
            </a:r>
            <a:r>
              <a:rPr lang="ru-RU" altLang="ru-RU" sz="2000" dirty="0">
                <a:latin typeface="Arial" charset="0"/>
              </a:rPr>
              <a:t> </a:t>
            </a:r>
            <a:r>
              <a:rPr lang="ru-RU" altLang="ru-RU" sz="2000" dirty="0" err="1">
                <a:latin typeface="Arial" charset="0"/>
              </a:rPr>
              <a:t>үшін</a:t>
            </a:r>
            <a:r>
              <a:rPr lang="ru-RU" altLang="ru-RU" sz="2000" dirty="0">
                <a:latin typeface="Arial" charset="0"/>
              </a:rPr>
              <a:t> </a:t>
            </a:r>
            <a:r>
              <a:rPr lang="ru-RU" altLang="ru-RU" sz="2000" dirty="0" err="1">
                <a:latin typeface="Arial" charset="0"/>
              </a:rPr>
              <a:t>толықтай</a:t>
            </a:r>
            <a:r>
              <a:rPr lang="ru-RU" altLang="ru-RU" sz="2000" dirty="0">
                <a:latin typeface="Arial" charset="0"/>
              </a:rPr>
              <a:t> </a:t>
            </a:r>
            <a:r>
              <a:rPr lang="ru-RU" altLang="ru-RU" sz="2000" dirty="0" err="1">
                <a:latin typeface="Arial" charset="0"/>
              </a:rPr>
              <a:t>қолдануға</a:t>
            </a:r>
            <a:r>
              <a:rPr lang="ru-RU" altLang="ru-RU" sz="2000" dirty="0">
                <a:latin typeface="Arial" charset="0"/>
              </a:rPr>
              <a:t> </a:t>
            </a:r>
            <a:r>
              <a:rPr lang="ru-RU" altLang="ru-RU" sz="2000" dirty="0" err="1">
                <a:latin typeface="Arial" charset="0"/>
              </a:rPr>
              <a:t>болады</a:t>
            </a:r>
            <a:r>
              <a:rPr lang="ru-RU" altLang="ru-RU" sz="2000" dirty="0">
                <a:latin typeface="Arial" charset="0"/>
              </a:rPr>
              <a:t>.</a:t>
            </a:r>
          </a:p>
          <a:p>
            <a:pPr algn="ctr" eaLnBrk="1" hangingPunct="1">
              <a:spcBef>
                <a:spcPct val="0"/>
              </a:spcBef>
              <a:buFontTx/>
              <a:buNone/>
            </a:pPr>
            <a:r>
              <a:rPr lang="uk-UA" altLang="ru-RU" sz="2000" b="1" dirty="0" err="1">
                <a:solidFill>
                  <a:srgbClr val="FF0000"/>
                </a:solidFill>
                <a:latin typeface="Arial" charset="0"/>
              </a:rPr>
              <a:t>Тірі</a:t>
            </a:r>
            <a:r>
              <a:rPr lang="uk-UA" altLang="ru-RU" sz="2000" b="1" dirty="0">
                <a:solidFill>
                  <a:srgbClr val="FF0000"/>
                </a:solidFill>
                <a:latin typeface="Arial" charset="0"/>
              </a:rPr>
              <a:t> </a:t>
            </a:r>
            <a:r>
              <a:rPr lang="uk-UA" altLang="ru-RU" sz="2000" b="1" dirty="0" err="1">
                <a:solidFill>
                  <a:srgbClr val="FF0000"/>
                </a:solidFill>
                <a:latin typeface="Arial" charset="0"/>
              </a:rPr>
              <a:t>жүйелер</a:t>
            </a:r>
            <a:r>
              <a:rPr lang="uk-UA" altLang="ru-RU" sz="2000" b="1" dirty="0">
                <a:solidFill>
                  <a:srgbClr val="FF0000"/>
                </a:solidFill>
                <a:latin typeface="Arial" charset="0"/>
              </a:rPr>
              <a:t> </a:t>
            </a:r>
            <a:r>
              <a:rPr lang="uk-UA" altLang="ru-RU" sz="2000" b="1" dirty="0" err="1">
                <a:solidFill>
                  <a:srgbClr val="FF0000"/>
                </a:solidFill>
                <a:latin typeface="Arial" charset="0"/>
              </a:rPr>
              <a:t>үшін</a:t>
            </a:r>
            <a:endParaRPr lang="uk-UA" altLang="ru-RU" sz="2000" dirty="0">
              <a:solidFill>
                <a:srgbClr val="FF0000"/>
              </a:solidFill>
              <a:latin typeface="Arial" charset="0"/>
            </a:endParaRPr>
          </a:p>
          <a:p>
            <a:pPr algn="ctr" eaLnBrk="1" hangingPunct="1">
              <a:spcBef>
                <a:spcPct val="0"/>
              </a:spcBef>
              <a:buFontTx/>
              <a:buNone/>
            </a:pPr>
            <a:r>
              <a:rPr lang="uk-UA" altLang="ru-RU" sz="2000" dirty="0" err="1">
                <a:latin typeface="Arial" charset="0"/>
              </a:rPr>
              <a:t>термодинамиканың</a:t>
            </a:r>
            <a:r>
              <a:rPr lang="uk-UA" altLang="ru-RU" sz="2000" dirty="0">
                <a:latin typeface="Arial" charset="0"/>
              </a:rPr>
              <a:t> </a:t>
            </a:r>
            <a:r>
              <a:rPr lang="uk-UA" altLang="ru-RU" sz="2000" dirty="0" err="1">
                <a:latin typeface="Arial" charset="0"/>
              </a:rPr>
              <a:t>бірінші</a:t>
            </a:r>
            <a:r>
              <a:rPr lang="uk-UA" altLang="ru-RU" sz="2000" dirty="0">
                <a:latin typeface="Arial" charset="0"/>
              </a:rPr>
              <a:t> </a:t>
            </a:r>
            <a:r>
              <a:rPr lang="uk-UA" altLang="ru-RU" sz="2000" dirty="0" err="1">
                <a:latin typeface="Arial" charset="0"/>
              </a:rPr>
              <a:t>заңы</a:t>
            </a:r>
            <a:r>
              <a:rPr lang="uk-UA" altLang="ru-RU" sz="2000" dirty="0">
                <a:latin typeface="Arial" charset="0"/>
              </a:rPr>
              <a:t> </a:t>
            </a:r>
            <a:r>
              <a:rPr lang="uk-UA" altLang="ru-RU" sz="2000" dirty="0" err="1">
                <a:latin typeface="Arial" charset="0"/>
              </a:rPr>
              <a:t>былай</a:t>
            </a:r>
            <a:r>
              <a:rPr lang="uk-UA" altLang="ru-RU" sz="2000" dirty="0">
                <a:latin typeface="Arial" charset="0"/>
              </a:rPr>
              <a:t> </a:t>
            </a:r>
            <a:r>
              <a:rPr lang="uk-UA" altLang="ru-RU" sz="2000" dirty="0" err="1">
                <a:latin typeface="Arial" charset="0"/>
              </a:rPr>
              <a:t>тұжырымдалады</a:t>
            </a:r>
            <a:r>
              <a:rPr lang="uk-UA" altLang="ru-RU" sz="2000" dirty="0">
                <a:latin typeface="Arial" charset="0"/>
              </a:rPr>
              <a:t>: </a:t>
            </a:r>
          </a:p>
          <a:p>
            <a:pPr eaLnBrk="1" hangingPunct="1">
              <a:spcBef>
                <a:spcPct val="0"/>
              </a:spcBef>
              <a:buFontTx/>
              <a:buNone/>
            </a:pPr>
            <a:endParaRPr lang="uk-UA" altLang="ru-RU" sz="1000" b="1" dirty="0">
              <a:latin typeface="Arial" charset="0"/>
            </a:endParaRPr>
          </a:p>
          <a:p>
            <a:pPr algn="ctr" eaLnBrk="1" hangingPunct="1">
              <a:spcBef>
                <a:spcPct val="0"/>
              </a:spcBef>
              <a:buFontTx/>
              <a:buNone/>
            </a:pPr>
            <a:r>
              <a:rPr lang="uk-UA" altLang="ru-RU" sz="2600" b="1" dirty="0" err="1">
                <a:latin typeface="Arial" charset="0"/>
              </a:rPr>
              <a:t>Тірі</a:t>
            </a:r>
            <a:r>
              <a:rPr lang="uk-UA" altLang="ru-RU" sz="2600" b="1" dirty="0">
                <a:latin typeface="Arial" charset="0"/>
              </a:rPr>
              <a:t> </a:t>
            </a:r>
            <a:r>
              <a:rPr lang="uk-UA" altLang="ru-RU" sz="2600" b="1" dirty="0" err="1">
                <a:latin typeface="Arial" charset="0"/>
              </a:rPr>
              <a:t>организмдердегі</a:t>
            </a:r>
            <a:r>
              <a:rPr lang="uk-UA" altLang="ru-RU" sz="2600" b="1" dirty="0">
                <a:latin typeface="Arial" charset="0"/>
              </a:rPr>
              <a:t> </a:t>
            </a:r>
            <a:r>
              <a:rPr lang="uk-UA" altLang="ru-RU" sz="2600" b="1" dirty="0" err="1">
                <a:latin typeface="Arial" charset="0"/>
              </a:rPr>
              <a:t>жұмыстың</a:t>
            </a:r>
            <a:r>
              <a:rPr lang="uk-UA" altLang="ru-RU" sz="2600" b="1" dirty="0">
                <a:latin typeface="Arial" charset="0"/>
              </a:rPr>
              <a:t> </a:t>
            </a:r>
            <a:r>
              <a:rPr lang="uk-UA" altLang="ru-RU" sz="2600" b="1" dirty="0" err="1">
                <a:latin typeface="Arial" charset="0"/>
              </a:rPr>
              <a:t>барлық</a:t>
            </a:r>
            <a:r>
              <a:rPr lang="uk-UA" altLang="ru-RU" sz="2600" b="1" dirty="0">
                <a:latin typeface="Arial" charset="0"/>
              </a:rPr>
              <a:t> </a:t>
            </a:r>
            <a:r>
              <a:rPr lang="uk-UA" altLang="ru-RU" sz="2600" b="1" dirty="0" err="1">
                <a:latin typeface="Arial" charset="0"/>
              </a:rPr>
              <a:t>түрі</a:t>
            </a:r>
            <a:r>
              <a:rPr lang="uk-UA" altLang="ru-RU" sz="2600" b="1" dirty="0">
                <a:latin typeface="Arial" charset="0"/>
              </a:rPr>
              <a:t> </a:t>
            </a:r>
            <a:r>
              <a:rPr lang="uk-UA" altLang="ru-RU" sz="2600" b="1" dirty="0" err="1">
                <a:latin typeface="Arial" charset="0"/>
              </a:rPr>
              <a:t>қоректік</a:t>
            </a:r>
            <a:r>
              <a:rPr lang="uk-UA" altLang="ru-RU" sz="2600" b="1" dirty="0">
                <a:latin typeface="Arial" charset="0"/>
              </a:rPr>
              <a:t> </a:t>
            </a:r>
            <a:r>
              <a:rPr lang="uk-UA" altLang="ru-RU" sz="2600" b="1" dirty="0" err="1">
                <a:latin typeface="Arial" charset="0"/>
              </a:rPr>
              <a:t>заттардың</a:t>
            </a:r>
            <a:r>
              <a:rPr lang="uk-UA" altLang="ru-RU" sz="2600" b="1" dirty="0">
                <a:latin typeface="Arial" charset="0"/>
              </a:rPr>
              <a:t> </a:t>
            </a:r>
            <a:r>
              <a:rPr lang="uk-UA" altLang="ru-RU" sz="2600" b="1" dirty="0" err="1">
                <a:latin typeface="Arial" charset="0"/>
              </a:rPr>
              <a:t>тотығуы</a:t>
            </a:r>
            <a:r>
              <a:rPr lang="uk-UA" altLang="ru-RU" sz="2600" b="1" dirty="0">
                <a:latin typeface="Arial" charset="0"/>
              </a:rPr>
              <a:t> </a:t>
            </a:r>
            <a:r>
              <a:rPr lang="uk-UA" altLang="ru-RU" sz="2600" b="1" dirty="0" err="1">
                <a:latin typeface="Arial" charset="0"/>
              </a:rPr>
              <a:t>кезінде</a:t>
            </a:r>
            <a:r>
              <a:rPr lang="uk-UA" altLang="ru-RU" sz="2600" b="1" dirty="0">
                <a:latin typeface="Arial" charset="0"/>
              </a:rPr>
              <a:t> </a:t>
            </a:r>
            <a:r>
              <a:rPr lang="uk-UA" altLang="ru-RU" sz="2600" b="1" dirty="0" err="1">
                <a:latin typeface="Arial" charset="0"/>
              </a:rPr>
              <a:t>бөлінетін</a:t>
            </a:r>
            <a:r>
              <a:rPr lang="uk-UA" altLang="ru-RU" sz="2600" b="1" dirty="0">
                <a:latin typeface="Arial" charset="0"/>
              </a:rPr>
              <a:t> </a:t>
            </a:r>
            <a:r>
              <a:rPr lang="uk-UA" altLang="ru-RU" sz="2600" b="1" dirty="0" err="1">
                <a:latin typeface="Arial" charset="0"/>
              </a:rPr>
              <a:t>энергияның</a:t>
            </a:r>
            <a:r>
              <a:rPr lang="uk-UA" altLang="ru-RU" sz="2600" b="1" dirty="0">
                <a:latin typeface="Arial" charset="0"/>
              </a:rPr>
              <a:t> </a:t>
            </a:r>
            <a:r>
              <a:rPr lang="uk-UA" altLang="ru-RU" sz="2600" b="1" dirty="0" err="1">
                <a:latin typeface="Arial" charset="0"/>
              </a:rPr>
              <a:t>эквивалетті</a:t>
            </a:r>
            <a:r>
              <a:rPr lang="uk-UA" altLang="ru-RU" sz="2600" b="1" dirty="0">
                <a:latin typeface="Arial" charset="0"/>
              </a:rPr>
              <a:t> </a:t>
            </a:r>
            <a:r>
              <a:rPr lang="uk-UA" altLang="ru-RU" sz="2600" b="1" dirty="0" err="1">
                <a:latin typeface="Arial" charset="0"/>
              </a:rPr>
              <a:t>мөлшері</a:t>
            </a:r>
            <a:r>
              <a:rPr lang="uk-UA" altLang="ru-RU" sz="2600" b="1" dirty="0">
                <a:latin typeface="Arial" charset="0"/>
              </a:rPr>
              <a:t> </a:t>
            </a:r>
            <a:r>
              <a:rPr lang="uk-UA" altLang="ru-RU" sz="2600" b="1" dirty="0" err="1">
                <a:latin typeface="Arial" charset="0"/>
              </a:rPr>
              <a:t>есебінен</a:t>
            </a:r>
            <a:r>
              <a:rPr lang="uk-UA" altLang="ru-RU" sz="2600" b="1" dirty="0">
                <a:latin typeface="Arial" charset="0"/>
              </a:rPr>
              <a:t> </a:t>
            </a:r>
            <a:r>
              <a:rPr lang="uk-UA" altLang="ru-RU" sz="2600" b="1" dirty="0" err="1">
                <a:latin typeface="Arial" charset="0"/>
              </a:rPr>
              <a:t>атқарылады</a:t>
            </a:r>
            <a:r>
              <a:rPr lang="uk-UA" altLang="ru-RU" sz="2600" b="1" dirty="0">
                <a:latin typeface="Arial" charset="0"/>
              </a:rPr>
              <a:t>. </a:t>
            </a:r>
          </a:p>
        </p:txBody>
      </p:sp>
    </p:spTree>
    <p:extLst>
      <p:ext uri="{BB962C8B-B14F-4D97-AF65-F5344CB8AC3E}">
        <p14:creationId xmlns:p14="http://schemas.microsoft.com/office/powerpoint/2010/main" val="1821122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894" y="116632"/>
            <a:ext cx="8229600" cy="1143000"/>
          </a:xfrm>
        </p:spPr>
        <p:style>
          <a:lnRef idx="2">
            <a:schemeClr val="accent1"/>
          </a:lnRef>
          <a:fillRef idx="1">
            <a:schemeClr val="lt1"/>
          </a:fillRef>
          <a:effectRef idx="0">
            <a:schemeClr val="accent1"/>
          </a:effectRef>
          <a:fontRef idx="minor">
            <a:schemeClr val="dk1"/>
          </a:fontRef>
        </p:style>
        <p:txBody>
          <a:bodyPr/>
          <a:lstStyle/>
          <a:p>
            <a:r>
              <a:rPr lang="kk-KZ" b="1" dirty="0">
                <a:effectLst>
                  <a:outerShdw blurRad="38100" dist="38100" dir="2700000" algn="tl">
                    <a:srgbClr val="000000">
                      <a:alpha val="43137"/>
                    </a:srgbClr>
                  </a:outerShdw>
                </a:effectLst>
              </a:rPr>
              <a:t>Рубнердің тәжірибесі</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1894" y="1412776"/>
            <a:ext cx="8229600" cy="1396752"/>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kk-KZ" sz="2400" dirty="0"/>
              <a:t>Микроорганизмдермен жүргізген тәжірибесінде </a:t>
            </a:r>
            <a:r>
              <a:rPr lang="kk-KZ" sz="2400" b="1" i="1" dirty="0"/>
              <a:t>М.Рубнер</a:t>
            </a:r>
            <a:r>
              <a:rPr lang="kk-KZ" sz="2400" dirty="0"/>
              <a:t> бактерия клеткасына қорекпен түскен энергияны тіршілік әрекеті барысында екі бөлікке ажырайтындығын байқады.</a:t>
            </a:r>
          </a:p>
        </p:txBody>
      </p:sp>
      <p:sp>
        <p:nvSpPr>
          <p:cNvPr id="4" name="Прямоугольник 3"/>
          <p:cNvSpPr/>
          <p:nvPr/>
        </p:nvSpPr>
        <p:spPr>
          <a:xfrm>
            <a:off x="467543" y="3429000"/>
            <a:ext cx="3960440" cy="23042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sz="2400" dirty="0"/>
              <a:t>Тіршілік әрекеттері барысында ортаға </a:t>
            </a:r>
            <a:r>
              <a:rPr lang="kk-KZ" sz="2800" b="1" i="1" dirty="0"/>
              <a:t>зат алмасу өнімдерімен бөлініп отыратын жылу/энергия</a:t>
            </a:r>
            <a:endParaRPr lang="ru-RU" sz="2800" b="1" i="1" dirty="0"/>
          </a:p>
        </p:txBody>
      </p:sp>
      <p:sp>
        <p:nvSpPr>
          <p:cNvPr id="5" name="Прямоугольник 4"/>
          <p:cNvSpPr/>
          <p:nvPr/>
        </p:nvSpPr>
        <p:spPr>
          <a:xfrm>
            <a:off x="4731054" y="3429000"/>
            <a:ext cx="3960440" cy="23042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sz="2800" b="1" i="1" dirty="0"/>
              <a:t>Клеткада қорға жиналатын энергия</a:t>
            </a:r>
          </a:p>
          <a:p>
            <a:pPr algn="ctr"/>
            <a:r>
              <a:rPr lang="kk-KZ" sz="2400" dirty="0"/>
              <a:t>(бұл энергия зерттеу объектісін калориметрлік бомбада жағу арқылы анықталады).</a:t>
            </a:r>
            <a:endParaRPr lang="ru-RU" sz="2400" dirty="0"/>
          </a:p>
        </p:txBody>
      </p:sp>
      <p:sp>
        <p:nvSpPr>
          <p:cNvPr id="6" name="Стрелка вниз 5"/>
          <p:cNvSpPr/>
          <p:nvPr/>
        </p:nvSpPr>
        <p:spPr>
          <a:xfrm>
            <a:off x="2015716" y="2827482"/>
            <a:ext cx="864096" cy="601517"/>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7" name="Стрелка вниз 6"/>
          <p:cNvSpPr/>
          <p:nvPr/>
        </p:nvSpPr>
        <p:spPr>
          <a:xfrm>
            <a:off x="6264188" y="2817985"/>
            <a:ext cx="864096" cy="611013"/>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8" name="TextBox 7"/>
          <p:cNvSpPr txBox="1"/>
          <p:nvPr/>
        </p:nvSpPr>
        <p:spPr>
          <a:xfrm>
            <a:off x="434182" y="5877272"/>
            <a:ext cx="8223951" cy="8925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kk-KZ" sz="2400" dirty="0"/>
              <a:t>Аталған энергия түрлерінің қосындысы қоректік заттармен келіп түсетін  </a:t>
            </a:r>
            <a:r>
              <a:rPr lang="kk-KZ" sz="2800" b="1" i="1" dirty="0"/>
              <a:t>ішкі энергияға сай келеді. </a:t>
            </a:r>
            <a:endParaRPr lang="ru-RU" sz="2800" b="1" i="1" dirty="0"/>
          </a:p>
        </p:txBody>
      </p:sp>
    </p:spTree>
    <p:extLst>
      <p:ext uri="{BB962C8B-B14F-4D97-AF65-F5344CB8AC3E}">
        <p14:creationId xmlns:p14="http://schemas.microsoft.com/office/powerpoint/2010/main" val="2718355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677" t="3506" r="1355" b="3506"/>
          <a:stretch>
            <a:fillRect/>
          </a:stretch>
        </p:blipFill>
        <p:spPr>
          <a:xfrm>
            <a:off x="2474913" y="333375"/>
            <a:ext cx="6345237" cy="4652963"/>
          </a:xfrm>
          <a:noFill/>
        </p:spPr>
      </p:pic>
      <p:sp>
        <p:nvSpPr>
          <p:cNvPr id="26627" name="Rectangle 6"/>
          <p:cNvSpPr>
            <a:spLocks noChangeArrowheads="1"/>
          </p:cNvSpPr>
          <p:nvPr/>
        </p:nvSpPr>
        <p:spPr bwMode="auto">
          <a:xfrm>
            <a:off x="323850" y="5152549"/>
            <a:ext cx="84978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ru-RU" altLang="ru-RU" sz="1800" dirty="0">
                <a:latin typeface="Times New Roman" pitchFamily="18" charset="0"/>
              </a:rPr>
              <a:t>(1,2) </a:t>
            </a:r>
            <a:r>
              <a:rPr lang="en-US" altLang="ru-RU" sz="1800" dirty="0">
                <a:latin typeface="Times New Roman" pitchFamily="18" charset="0"/>
              </a:rPr>
              <a:t>- </a:t>
            </a:r>
            <a:r>
              <a:rPr lang="ru-RU" altLang="ru-RU" sz="1800" dirty="0">
                <a:latin typeface="Times New Roman" pitchFamily="18" charset="0"/>
              </a:rPr>
              <a:t>Н</a:t>
            </a:r>
            <a:r>
              <a:rPr lang="ru-RU" altLang="ru-RU" sz="1800" baseline="-25000" dirty="0">
                <a:latin typeface="Times New Roman" pitchFamily="18" charset="0"/>
              </a:rPr>
              <a:t>2</a:t>
            </a:r>
            <a:r>
              <a:rPr lang="ru-RU" altLang="ru-RU" sz="1800" dirty="0">
                <a:latin typeface="Times New Roman" pitchFamily="18" charset="0"/>
              </a:rPr>
              <a:t>О </a:t>
            </a:r>
            <a:r>
              <a:rPr lang="ru-RU" altLang="ru-RU" sz="1800" dirty="0" err="1">
                <a:latin typeface="Times New Roman" pitchFamily="18" charset="0"/>
              </a:rPr>
              <a:t>температурасын</a:t>
            </a:r>
            <a:r>
              <a:rPr lang="ru-RU" altLang="ru-RU" sz="1800" dirty="0">
                <a:latin typeface="Times New Roman" pitchFamily="18" charset="0"/>
              </a:rPr>
              <a:t> </a:t>
            </a:r>
            <a:r>
              <a:rPr lang="ru-RU" altLang="ru-RU" sz="1800" dirty="0" err="1">
                <a:latin typeface="Times New Roman" pitchFamily="18" charset="0"/>
              </a:rPr>
              <a:t>өлшеуге</a:t>
            </a:r>
            <a:r>
              <a:rPr lang="ru-RU" altLang="ru-RU" sz="1800" dirty="0">
                <a:latin typeface="Times New Roman" pitchFamily="18" charset="0"/>
              </a:rPr>
              <a:t> </a:t>
            </a:r>
            <a:r>
              <a:rPr lang="ru-RU" altLang="ru-RU" sz="1800" dirty="0" err="1">
                <a:latin typeface="Times New Roman" pitchFamily="18" charset="0"/>
              </a:rPr>
              <a:t>арналған</a:t>
            </a:r>
            <a:r>
              <a:rPr lang="ru-RU" altLang="ru-RU" sz="1800" dirty="0">
                <a:latin typeface="Times New Roman" pitchFamily="18" charset="0"/>
              </a:rPr>
              <a:t> термометр; (3) – </a:t>
            </a:r>
            <a:r>
              <a:rPr lang="ru-RU" altLang="ru-RU" sz="1800" dirty="0" err="1">
                <a:latin typeface="Times New Roman" pitchFamily="18" charset="0"/>
              </a:rPr>
              <a:t>суға</a:t>
            </a:r>
            <a:r>
              <a:rPr lang="ru-RU" altLang="ru-RU" sz="1800" dirty="0">
                <a:latin typeface="Times New Roman" pitchFamily="18" charset="0"/>
              </a:rPr>
              <a:t> </a:t>
            </a:r>
            <a:r>
              <a:rPr lang="ru-RU" altLang="ru-RU" sz="1800" dirty="0" err="1">
                <a:latin typeface="Times New Roman" pitchFamily="18" charset="0"/>
              </a:rPr>
              <a:t>арналған</a:t>
            </a:r>
            <a:r>
              <a:rPr lang="ru-RU" altLang="ru-RU" sz="1800" dirty="0">
                <a:latin typeface="Times New Roman" pitchFamily="18" charset="0"/>
              </a:rPr>
              <a:t> бак; (4) – </a:t>
            </a:r>
            <a:r>
              <a:rPr lang="ru-RU" altLang="ru-RU" sz="1800" dirty="0" err="1">
                <a:latin typeface="Times New Roman" pitchFamily="18" charset="0"/>
              </a:rPr>
              <a:t>тамақ</a:t>
            </a:r>
            <a:r>
              <a:rPr lang="ru-RU" altLang="ru-RU" sz="1800" dirty="0">
                <a:latin typeface="Times New Roman" pitchFamily="18" charset="0"/>
              </a:rPr>
              <a:t> </a:t>
            </a:r>
            <a:r>
              <a:rPr lang="ru-RU" altLang="ru-RU" sz="1800" dirty="0" err="1">
                <a:latin typeface="Times New Roman" pitchFamily="18" charset="0"/>
              </a:rPr>
              <a:t>беруге</a:t>
            </a:r>
            <a:r>
              <a:rPr lang="ru-RU" altLang="ru-RU" sz="1800" dirty="0">
                <a:latin typeface="Times New Roman" pitchFamily="18" charset="0"/>
              </a:rPr>
              <a:t> </a:t>
            </a:r>
            <a:r>
              <a:rPr lang="ru-RU" altLang="ru-RU" sz="1800" dirty="0" err="1">
                <a:latin typeface="Times New Roman" pitchFamily="18" charset="0"/>
              </a:rPr>
              <a:t>арналған</a:t>
            </a:r>
            <a:r>
              <a:rPr lang="ru-RU" altLang="ru-RU" sz="1800" dirty="0">
                <a:latin typeface="Times New Roman" pitchFamily="18" charset="0"/>
              </a:rPr>
              <a:t> </a:t>
            </a:r>
            <a:r>
              <a:rPr lang="ru-RU" altLang="ru-RU" sz="1800" dirty="0" err="1">
                <a:latin typeface="Times New Roman" pitchFamily="18" charset="0"/>
              </a:rPr>
              <a:t>терезе</a:t>
            </a:r>
            <a:r>
              <a:rPr lang="ru-RU" altLang="ru-RU" sz="1800" dirty="0">
                <a:latin typeface="Times New Roman" pitchFamily="18" charset="0"/>
              </a:rPr>
              <a:t>; (5) – </a:t>
            </a:r>
            <a:r>
              <a:rPr lang="ru-RU" altLang="ru-RU" sz="1800" dirty="0" err="1">
                <a:latin typeface="Times New Roman" pitchFamily="18" charset="0"/>
              </a:rPr>
              <a:t>камерадан</a:t>
            </a:r>
            <a:r>
              <a:rPr lang="ru-RU" altLang="ru-RU" sz="1800" dirty="0">
                <a:latin typeface="Times New Roman" pitchFamily="18" charset="0"/>
              </a:rPr>
              <a:t> </a:t>
            </a:r>
            <a:r>
              <a:rPr lang="ru-RU" altLang="ru-RU" sz="1800" dirty="0" err="1">
                <a:latin typeface="Times New Roman" pitchFamily="18" charset="0"/>
              </a:rPr>
              <a:t>ауаны</a:t>
            </a:r>
            <a:r>
              <a:rPr lang="ru-RU" altLang="ru-RU" sz="1800" dirty="0">
                <a:latin typeface="Times New Roman" pitchFamily="18" charset="0"/>
              </a:rPr>
              <a:t> </a:t>
            </a:r>
            <a:r>
              <a:rPr lang="ru-RU" altLang="ru-RU" sz="1800" dirty="0" err="1">
                <a:latin typeface="Times New Roman" pitchFamily="18" charset="0"/>
              </a:rPr>
              <a:t>соратын</a:t>
            </a:r>
            <a:r>
              <a:rPr lang="ru-RU" altLang="ru-RU" sz="1800" dirty="0">
                <a:latin typeface="Times New Roman" pitchFamily="18" charset="0"/>
              </a:rPr>
              <a:t> насос; (6,8) суды </a:t>
            </a:r>
            <a:r>
              <a:rPr lang="ru-RU" altLang="ru-RU" sz="1800" dirty="0" err="1">
                <a:latin typeface="Times New Roman" pitchFamily="18" charset="0"/>
              </a:rPr>
              <a:t>сіңіруге</a:t>
            </a:r>
            <a:r>
              <a:rPr lang="ru-RU" altLang="ru-RU" sz="1800" dirty="0">
                <a:latin typeface="Times New Roman" pitchFamily="18" charset="0"/>
              </a:rPr>
              <a:t> </a:t>
            </a:r>
            <a:r>
              <a:rPr lang="ru-RU" altLang="ru-RU" sz="1800" dirty="0" err="1">
                <a:latin typeface="Times New Roman" pitchFamily="18" charset="0"/>
              </a:rPr>
              <a:t>арналған</a:t>
            </a:r>
            <a:r>
              <a:rPr lang="ru-RU" altLang="ru-RU" sz="1800" dirty="0">
                <a:latin typeface="Times New Roman" pitchFamily="18" charset="0"/>
              </a:rPr>
              <a:t> </a:t>
            </a:r>
            <a:r>
              <a:rPr lang="ru-RU" altLang="ru-RU" sz="1800" dirty="0" err="1">
                <a:latin typeface="Times New Roman" pitchFamily="18" charset="0"/>
              </a:rPr>
              <a:t>күкірт</a:t>
            </a:r>
            <a:r>
              <a:rPr lang="ru-RU" altLang="ru-RU" sz="1800" dirty="0">
                <a:latin typeface="Times New Roman" pitchFamily="18" charset="0"/>
              </a:rPr>
              <a:t> </a:t>
            </a:r>
            <a:r>
              <a:rPr lang="ru-RU" altLang="ru-RU" sz="1800" dirty="0" err="1">
                <a:latin typeface="Times New Roman" pitchFamily="18" charset="0"/>
              </a:rPr>
              <a:t>қышқылы</a:t>
            </a:r>
            <a:r>
              <a:rPr lang="ru-RU" altLang="ru-RU" sz="1800" dirty="0">
                <a:latin typeface="Times New Roman" pitchFamily="18" charset="0"/>
              </a:rPr>
              <a:t> </a:t>
            </a:r>
            <a:r>
              <a:rPr lang="ru-RU" altLang="ru-RU" sz="1800" dirty="0" err="1">
                <a:latin typeface="Times New Roman" pitchFamily="18" charset="0"/>
              </a:rPr>
              <a:t>құйылған</a:t>
            </a:r>
            <a:r>
              <a:rPr lang="ru-RU" altLang="ru-RU" sz="1800" dirty="0">
                <a:latin typeface="Times New Roman" pitchFamily="18" charset="0"/>
              </a:rPr>
              <a:t> </a:t>
            </a:r>
            <a:r>
              <a:rPr lang="ru-RU" altLang="ru-RU" sz="1800" dirty="0" err="1">
                <a:latin typeface="Times New Roman" pitchFamily="18" charset="0"/>
              </a:rPr>
              <a:t>бактар</a:t>
            </a:r>
            <a:r>
              <a:rPr lang="ru-RU" altLang="ru-RU" sz="1800" dirty="0">
                <a:latin typeface="Times New Roman" pitchFamily="18" charset="0"/>
              </a:rPr>
              <a:t>; (7) СО</a:t>
            </a:r>
            <a:r>
              <a:rPr lang="ru-RU" altLang="ru-RU" sz="1800" baseline="-25000" dirty="0">
                <a:latin typeface="Times New Roman" pitchFamily="18" charset="0"/>
              </a:rPr>
              <a:t>2</a:t>
            </a:r>
            <a:r>
              <a:rPr lang="ru-RU" altLang="ru-RU" sz="1800" dirty="0">
                <a:latin typeface="Times New Roman" pitchFamily="18" charset="0"/>
              </a:rPr>
              <a:t> </a:t>
            </a:r>
            <a:r>
              <a:rPr lang="ru-RU" altLang="ru-RU" sz="1800" dirty="0" err="1">
                <a:latin typeface="Times New Roman" pitchFamily="18" charset="0"/>
              </a:rPr>
              <a:t>сіңіруге</a:t>
            </a:r>
            <a:r>
              <a:rPr lang="ru-RU" altLang="ru-RU" sz="1800" dirty="0">
                <a:latin typeface="Times New Roman" pitchFamily="18" charset="0"/>
              </a:rPr>
              <a:t> </a:t>
            </a:r>
            <a:r>
              <a:rPr lang="ru-RU" altLang="ru-RU" sz="1800" dirty="0" err="1">
                <a:latin typeface="Times New Roman" pitchFamily="18" charset="0"/>
              </a:rPr>
              <a:t>арналған</a:t>
            </a:r>
            <a:r>
              <a:rPr lang="ru-RU" altLang="ru-RU" sz="1800" dirty="0">
                <a:latin typeface="Times New Roman" pitchFamily="18" charset="0"/>
              </a:rPr>
              <a:t> </a:t>
            </a:r>
            <a:r>
              <a:rPr lang="ru-RU" altLang="ru-RU" sz="1800" dirty="0" err="1">
                <a:latin typeface="Times New Roman" pitchFamily="18" charset="0"/>
              </a:rPr>
              <a:t>әк</a:t>
            </a:r>
            <a:r>
              <a:rPr lang="ru-RU" altLang="ru-RU" sz="1800" dirty="0">
                <a:latin typeface="Times New Roman" pitchFamily="18" charset="0"/>
              </a:rPr>
              <a:t> </a:t>
            </a:r>
            <a:r>
              <a:rPr lang="ru-RU" altLang="ru-RU" sz="1800" dirty="0" err="1">
                <a:latin typeface="Times New Roman" pitchFamily="18" charset="0"/>
              </a:rPr>
              <a:t>толтырылған</a:t>
            </a:r>
            <a:r>
              <a:rPr lang="ru-RU" altLang="ru-RU" sz="1800" dirty="0">
                <a:latin typeface="Times New Roman" pitchFamily="18" charset="0"/>
              </a:rPr>
              <a:t> бак; (9) – </a:t>
            </a:r>
            <a:r>
              <a:rPr lang="ru-RU" altLang="ru-RU" sz="1800" dirty="0" err="1">
                <a:latin typeface="Times New Roman" pitchFamily="18" charset="0"/>
              </a:rPr>
              <a:t>камерадағы</a:t>
            </a:r>
            <a:r>
              <a:rPr lang="ru-RU" altLang="ru-RU" sz="1800" dirty="0">
                <a:latin typeface="Times New Roman" pitchFamily="18" charset="0"/>
              </a:rPr>
              <a:t> </a:t>
            </a:r>
            <a:r>
              <a:rPr lang="ru-RU" altLang="ru-RU" sz="1800" dirty="0" err="1">
                <a:latin typeface="Times New Roman" pitchFamily="18" charset="0"/>
              </a:rPr>
              <a:t>қысымды</a:t>
            </a:r>
            <a:r>
              <a:rPr lang="ru-RU" altLang="ru-RU" sz="1800" dirty="0">
                <a:latin typeface="Times New Roman" pitchFamily="18" charset="0"/>
              </a:rPr>
              <a:t> </a:t>
            </a:r>
            <a:r>
              <a:rPr lang="ru-RU" altLang="ru-RU" sz="1800" dirty="0" err="1">
                <a:latin typeface="Times New Roman" pitchFamily="18" charset="0"/>
              </a:rPr>
              <a:t>тұрақты</a:t>
            </a:r>
            <a:r>
              <a:rPr lang="ru-RU" altLang="ru-RU" sz="1800" dirty="0">
                <a:latin typeface="Times New Roman" pitchFamily="18" charset="0"/>
              </a:rPr>
              <a:t> </a:t>
            </a:r>
            <a:r>
              <a:rPr lang="ru-RU" altLang="ru-RU" sz="1800" dirty="0" err="1">
                <a:latin typeface="Times New Roman" pitchFamily="18" charset="0"/>
              </a:rPr>
              <a:t>ұстап</a:t>
            </a:r>
            <a:r>
              <a:rPr lang="ru-RU" altLang="ru-RU" sz="1800" dirty="0">
                <a:latin typeface="Times New Roman" pitchFamily="18" charset="0"/>
              </a:rPr>
              <a:t> </a:t>
            </a:r>
            <a:r>
              <a:rPr lang="ru-RU" altLang="ru-RU" sz="1800" dirty="0" err="1">
                <a:latin typeface="Times New Roman" pitchFamily="18" charset="0"/>
              </a:rPr>
              <a:t>тұруға</a:t>
            </a:r>
            <a:r>
              <a:rPr lang="ru-RU" altLang="ru-RU" sz="1800" dirty="0">
                <a:latin typeface="Times New Roman" pitchFamily="18" charset="0"/>
              </a:rPr>
              <a:t> </a:t>
            </a:r>
            <a:r>
              <a:rPr lang="ru-RU" altLang="ru-RU" sz="1800" dirty="0" err="1">
                <a:latin typeface="Times New Roman" pitchFamily="18" charset="0"/>
              </a:rPr>
              <a:t>арналған</a:t>
            </a:r>
            <a:r>
              <a:rPr lang="ru-RU" altLang="ru-RU" sz="1800" dirty="0">
                <a:latin typeface="Times New Roman" pitchFamily="18" charset="0"/>
              </a:rPr>
              <a:t> </a:t>
            </a:r>
            <a:r>
              <a:rPr lang="ru-RU" altLang="ru-RU" sz="1800" dirty="0" err="1">
                <a:latin typeface="Times New Roman" pitchFamily="18" charset="0"/>
              </a:rPr>
              <a:t>түтік</a:t>
            </a:r>
            <a:r>
              <a:rPr lang="ru-RU" altLang="ru-RU" sz="1800" dirty="0">
                <a:latin typeface="Times New Roman" pitchFamily="18" charset="0"/>
              </a:rPr>
              <a:t>; (10) - О</a:t>
            </a:r>
            <a:r>
              <a:rPr lang="ru-RU" altLang="ru-RU" sz="1800" baseline="-25000" dirty="0">
                <a:latin typeface="Times New Roman" pitchFamily="18" charset="0"/>
              </a:rPr>
              <a:t>2</a:t>
            </a:r>
            <a:r>
              <a:rPr lang="ru-RU" altLang="ru-RU" sz="1800" dirty="0">
                <a:latin typeface="Times New Roman" pitchFamily="18" charset="0"/>
              </a:rPr>
              <a:t> </a:t>
            </a:r>
            <a:r>
              <a:rPr lang="ru-RU" altLang="ru-RU" sz="1800" dirty="0" err="1">
                <a:latin typeface="Times New Roman" pitchFamily="18" charset="0"/>
              </a:rPr>
              <a:t>беретін</a:t>
            </a:r>
            <a:r>
              <a:rPr lang="ru-RU" altLang="ru-RU" sz="1800" dirty="0">
                <a:latin typeface="Times New Roman" pitchFamily="18" charset="0"/>
              </a:rPr>
              <a:t> баллон (11) – </a:t>
            </a:r>
            <a:r>
              <a:rPr lang="ru-RU" altLang="ru-RU" sz="1800" dirty="0" err="1">
                <a:latin typeface="Times New Roman" pitchFamily="18" charset="0"/>
              </a:rPr>
              <a:t>газдық</a:t>
            </a:r>
            <a:r>
              <a:rPr lang="ru-RU" altLang="ru-RU" sz="1800" dirty="0">
                <a:latin typeface="Times New Roman" pitchFamily="18" charset="0"/>
              </a:rPr>
              <a:t> </a:t>
            </a:r>
            <a:r>
              <a:rPr lang="ru-RU" altLang="ru-RU" sz="1800" dirty="0" err="1">
                <a:latin typeface="Times New Roman" pitchFamily="18" charset="0"/>
              </a:rPr>
              <a:t>сағат</a:t>
            </a:r>
            <a:r>
              <a:rPr lang="ru-RU" altLang="ru-RU" sz="1800" dirty="0">
                <a:latin typeface="Times New Roman" pitchFamily="18" charset="0"/>
              </a:rPr>
              <a:t>.</a:t>
            </a:r>
          </a:p>
        </p:txBody>
      </p:sp>
      <p:sp>
        <p:nvSpPr>
          <p:cNvPr id="26628" name="Rectangle 7"/>
          <p:cNvSpPr>
            <a:spLocks noChangeArrowheads="1"/>
          </p:cNvSpPr>
          <p:nvPr/>
        </p:nvSpPr>
        <p:spPr bwMode="auto">
          <a:xfrm>
            <a:off x="0" y="2924944"/>
            <a:ext cx="30238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400" b="1" dirty="0" err="1">
                <a:latin typeface="Times New Roman" pitchFamily="18" charset="0"/>
              </a:rPr>
              <a:t>Биокалориметр</a:t>
            </a:r>
            <a:r>
              <a:rPr lang="ru-RU" altLang="ru-RU" sz="2400" b="1" dirty="0">
                <a:latin typeface="Times New Roman" pitchFamily="18" charset="0"/>
              </a:rPr>
              <a:t> </a:t>
            </a:r>
            <a:r>
              <a:rPr lang="ru-RU" altLang="ru-RU" sz="2400" b="1" dirty="0" err="1">
                <a:latin typeface="Times New Roman" pitchFamily="18" charset="0"/>
              </a:rPr>
              <a:t>сызбасы</a:t>
            </a:r>
            <a:endParaRPr lang="ru-RU" altLang="ru-RU" sz="2400" b="1" dirty="0">
              <a:latin typeface="Times New Roman" pitchFamily="18" charset="0"/>
            </a:endParaRPr>
          </a:p>
        </p:txBody>
      </p:sp>
      <p:sp>
        <p:nvSpPr>
          <p:cNvPr id="26629" name="Rectangle 8"/>
          <p:cNvSpPr>
            <a:spLocks noChangeArrowheads="1"/>
          </p:cNvSpPr>
          <p:nvPr/>
        </p:nvSpPr>
        <p:spPr bwMode="auto">
          <a:xfrm>
            <a:off x="107950" y="106760"/>
            <a:ext cx="244782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400" b="1" u="sng" dirty="0">
                <a:latin typeface="Times New Roman" pitchFamily="18" charset="0"/>
              </a:rPr>
              <a:t>Тура</a:t>
            </a:r>
            <a:r>
              <a:rPr lang="ru-RU" altLang="ru-RU" sz="2400" b="1" dirty="0">
                <a:latin typeface="Times New Roman" pitchFamily="18" charset="0"/>
              </a:rPr>
              <a:t> </a:t>
            </a:r>
            <a:r>
              <a:rPr lang="ru-RU" altLang="ru-RU" sz="2400" b="1" u="sng" dirty="0">
                <a:latin typeface="Times New Roman" pitchFamily="18" charset="0"/>
              </a:rPr>
              <a:t>калориметрия </a:t>
            </a:r>
            <a:r>
              <a:rPr lang="ru-RU" altLang="ru-RU" sz="2400" b="1" dirty="0">
                <a:latin typeface="Times New Roman" pitchFamily="18" charset="0"/>
              </a:rPr>
              <a:t>– </a:t>
            </a:r>
            <a:r>
              <a:rPr lang="ru-RU" altLang="ru-RU" sz="2000" b="1" dirty="0" err="1">
                <a:latin typeface="Times New Roman" pitchFamily="18" charset="0"/>
              </a:rPr>
              <a:t>организмнен</a:t>
            </a:r>
            <a:r>
              <a:rPr lang="ru-RU" altLang="ru-RU" sz="2000" b="1" dirty="0">
                <a:latin typeface="Times New Roman" pitchFamily="18" charset="0"/>
              </a:rPr>
              <a:t> </a:t>
            </a:r>
          </a:p>
          <a:p>
            <a:pPr>
              <a:spcBef>
                <a:spcPct val="0"/>
              </a:spcBef>
              <a:buFontTx/>
              <a:buNone/>
            </a:pPr>
            <a:r>
              <a:rPr lang="ru-RU" altLang="ru-RU" sz="2000" b="1" dirty="0">
                <a:latin typeface="Times New Roman" pitchFamily="18" charset="0"/>
              </a:rPr>
              <a:t>б</a:t>
            </a:r>
            <a:r>
              <a:rPr lang="kk-KZ" altLang="ru-RU" sz="2000" b="1" dirty="0">
                <a:latin typeface="Times New Roman" pitchFamily="18" charset="0"/>
              </a:rPr>
              <a:t>өлінетін жылуды тікелей өлшеу</a:t>
            </a:r>
            <a:endParaRPr lang="ru-RU" altLang="ru-RU" sz="1800" dirty="0">
              <a:latin typeface="Arial" charset="0"/>
            </a:endParaRPr>
          </a:p>
        </p:txBody>
      </p:sp>
    </p:spTree>
    <p:extLst>
      <p:ext uri="{BB962C8B-B14F-4D97-AF65-F5344CB8AC3E}">
        <p14:creationId xmlns:p14="http://schemas.microsoft.com/office/powerpoint/2010/main" val="2521568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1294"/>
          <a:stretch>
            <a:fillRect/>
          </a:stretch>
        </p:blipFill>
        <p:spPr>
          <a:xfrm>
            <a:off x="2627313" y="277813"/>
            <a:ext cx="6337300" cy="4386262"/>
          </a:xfrm>
          <a:noFill/>
        </p:spPr>
      </p:pic>
      <p:sp>
        <p:nvSpPr>
          <p:cNvPr id="27651" name="Rectangle 6"/>
          <p:cNvSpPr>
            <a:spLocks noChangeArrowheads="1"/>
          </p:cNvSpPr>
          <p:nvPr/>
        </p:nvSpPr>
        <p:spPr bwMode="auto">
          <a:xfrm>
            <a:off x="396875" y="4676775"/>
            <a:ext cx="83518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000" dirty="0">
                <a:latin typeface="Times New Roman" pitchFamily="18" charset="0"/>
              </a:rPr>
              <a:t>К – камера; Б – </a:t>
            </a:r>
            <a:r>
              <a:rPr lang="ru-RU" altLang="ru-RU" sz="2000" dirty="0" err="1">
                <a:latin typeface="Times New Roman" pitchFamily="18" charset="0"/>
              </a:rPr>
              <a:t>оттегі</a:t>
            </a:r>
            <a:r>
              <a:rPr lang="ru-RU" altLang="ru-RU" sz="2000" dirty="0">
                <a:latin typeface="Times New Roman" pitchFamily="18" charset="0"/>
              </a:rPr>
              <a:t> баллоны; Н – </a:t>
            </a:r>
            <a:r>
              <a:rPr lang="ru-RU" altLang="ru-RU" sz="2000" dirty="0" err="1">
                <a:latin typeface="Times New Roman" pitchFamily="18" charset="0"/>
              </a:rPr>
              <a:t>камерадағы</a:t>
            </a:r>
            <a:r>
              <a:rPr lang="ru-RU" altLang="ru-RU" sz="2000" dirty="0">
                <a:latin typeface="Times New Roman" pitchFamily="18" charset="0"/>
              </a:rPr>
              <a:t> </a:t>
            </a:r>
            <a:r>
              <a:rPr lang="ru-RU" altLang="ru-RU" sz="2000" dirty="0" err="1">
                <a:latin typeface="Times New Roman" pitchFamily="18" charset="0"/>
              </a:rPr>
              <a:t>ауаны</a:t>
            </a:r>
            <a:r>
              <a:rPr lang="ru-RU" altLang="ru-RU" sz="2000" dirty="0">
                <a:latin typeface="Times New Roman" pitchFamily="18" charset="0"/>
              </a:rPr>
              <a:t> </a:t>
            </a:r>
            <a:r>
              <a:rPr lang="ru-RU" altLang="ru-RU" sz="2000" dirty="0" err="1">
                <a:latin typeface="Times New Roman" pitchFamily="18" charset="0"/>
              </a:rPr>
              <a:t>соратын</a:t>
            </a:r>
            <a:r>
              <a:rPr lang="ru-RU" altLang="ru-RU" sz="2000" dirty="0">
                <a:latin typeface="Times New Roman" pitchFamily="18" charset="0"/>
              </a:rPr>
              <a:t> мотор; З – </a:t>
            </a:r>
            <a:r>
              <a:rPr lang="ru-RU" altLang="ru-RU" sz="2000" dirty="0" err="1">
                <a:latin typeface="Times New Roman" pitchFamily="18" charset="0"/>
              </a:rPr>
              <a:t>жылантәрізді</a:t>
            </a:r>
            <a:r>
              <a:rPr lang="ru-RU" altLang="ru-RU" sz="2000" dirty="0">
                <a:latin typeface="Times New Roman" pitchFamily="18" charset="0"/>
              </a:rPr>
              <a:t> </a:t>
            </a:r>
            <a:r>
              <a:rPr lang="ru-RU" altLang="ru-RU" sz="2000" dirty="0" err="1">
                <a:latin typeface="Times New Roman" pitchFamily="18" charset="0"/>
              </a:rPr>
              <a:t>ауаны</a:t>
            </a:r>
            <a:r>
              <a:rPr lang="ru-RU" altLang="ru-RU" sz="2000" dirty="0">
                <a:latin typeface="Times New Roman" pitchFamily="18" charset="0"/>
              </a:rPr>
              <a:t> </a:t>
            </a:r>
            <a:r>
              <a:rPr lang="ru-RU" altLang="ru-RU" sz="2000" dirty="0" err="1">
                <a:latin typeface="Times New Roman" pitchFamily="18" charset="0"/>
              </a:rPr>
              <a:t>салқындатқыш</a:t>
            </a:r>
            <a:r>
              <a:rPr lang="ru-RU" altLang="ru-RU" sz="2000" dirty="0">
                <a:latin typeface="Times New Roman" pitchFamily="18" charset="0"/>
              </a:rPr>
              <a:t> </a:t>
            </a:r>
            <a:r>
              <a:rPr lang="ru-RU" altLang="ru-RU" sz="2000" dirty="0" err="1">
                <a:latin typeface="Times New Roman" pitchFamily="18" charset="0"/>
              </a:rPr>
              <a:t>түтік</a:t>
            </a:r>
            <a:r>
              <a:rPr lang="ru-RU" altLang="ru-RU" sz="2000" dirty="0">
                <a:latin typeface="Times New Roman" pitchFamily="18" charset="0"/>
              </a:rPr>
              <a:t>; Щ – </a:t>
            </a:r>
            <a:r>
              <a:rPr lang="ru-RU" altLang="ru-RU" sz="2000" dirty="0" err="1">
                <a:latin typeface="Times New Roman" pitchFamily="18" charset="0"/>
              </a:rPr>
              <a:t>көмірқышқыл</a:t>
            </a:r>
            <a:r>
              <a:rPr lang="ru-RU" altLang="ru-RU" sz="2000" dirty="0">
                <a:latin typeface="Times New Roman" pitchFamily="18" charset="0"/>
              </a:rPr>
              <a:t> </a:t>
            </a:r>
            <a:r>
              <a:rPr lang="ru-RU" altLang="ru-RU" sz="2000" dirty="0" err="1">
                <a:latin typeface="Times New Roman" pitchFamily="18" charset="0"/>
              </a:rPr>
              <a:t>газын</a:t>
            </a:r>
            <a:r>
              <a:rPr lang="ru-RU" altLang="ru-RU" sz="2000" dirty="0">
                <a:latin typeface="Times New Roman" pitchFamily="18" charset="0"/>
              </a:rPr>
              <a:t> </a:t>
            </a:r>
            <a:r>
              <a:rPr lang="ru-RU" altLang="ru-RU" sz="2000" dirty="0" err="1">
                <a:latin typeface="Times New Roman" pitchFamily="18" charset="0"/>
              </a:rPr>
              <a:t>сіңіруге</a:t>
            </a:r>
            <a:r>
              <a:rPr lang="ru-RU" altLang="ru-RU" sz="2000" dirty="0">
                <a:latin typeface="Times New Roman" pitchFamily="18" charset="0"/>
              </a:rPr>
              <a:t> </a:t>
            </a:r>
            <a:r>
              <a:rPr lang="ru-RU" altLang="ru-RU" sz="2000" dirty="0" err="1">
                <a:latin typeface="Times New Roman" pitchFamily="18" charset="0"/>
              </a:rPr>
              <a:t>арналған</a:t>
            </a:r>
            <a:r>
              <a:rPr lang="ru-RU" altLang="ru-RU" sz="2000" dirty="0">
                <a:latin typeface="Times New Roman" pitchFamily="18" charset="0"/>
              </a:rPr>
              <a:t> </a:t>
            </a:r>
            <a:r>
              <a:rPr lang="ru-RU" altLang="ru-RU" sz="2000" dirty="0" err="1">
                <a:latin typeface="Times New Roman" pitchFamily="18" charset="0"/>
              </a:rPr>
              <a:t>сілті</a:t>
            </a:r>
            <a:r>
              <a:rPr lang="ru-RU" altLang="ru-RU" sz="2000" dirty="0">
                <a:latin typeface="Times New Roman" pitchFamily="18" charset="0"/>
              </a:rPr>
              <a:t> </a:t>
            </a:r>
            <a:r>
              <a:rPr lang="ru-RU" altLang="ru-RU" sz="2000" dirty="0" err="1">
                <a:latin typeface="Times New Roman" pitchFamily="18" charset="0"/>
              </a:rPr>
              <a:t>құйылған</a:t>
            </a:r>
            <a:r>
              <a:rPr lang="ru-RU" altLang="ru-RU" sz="2000" dirty="0">
                <a:latin typeface="Times New Roman" pitchFamily="18" charset="0"/>
              </a:rPr>
              <a:t> </a:t>
            </a:r>
            <a:r>
              <a:rPr lang="ru-RU" altLang="ru-RU" sz="2000" dirty="0" err="1">
                <a:latin typeface="Times New Roman" pitchFamily="18" charset="0"/>
              </a:rPr>
              <a:t>түткі</a:t>
            </a:r>
            <a:r>
              <a:rPr lang="ru-RU" altLang="ru-RU" sz="2000" dirty="0">
                <a:latin typeface="Times New Roman" pitchFamily="18" charset="0"/>
              </a:rPr>
              <a:t>; В – су </a:t>
            </a:r>
            <a:r>
              <a:rPr lang="ru-RU" altLang="ru-RU" sz="2000" dirty="0" err="1">
                <a:latin typeface="Times New Roman" pitchFamily="18" charset="0"/>
              </a:rPr>
              <a:t>буын</a:t>
            </a:r>
            <a:r>
              <a:rPr lang="ru-RU" altLang="ru-RU" sz="2000" dirty="0">
                <a:latin typeface="Times New Roman" pitchFamily="18" charset="0"/>
              </a:rPr>
              <a:t> </a:t>
            </a:r>
            <a:r>
              <a:rPr lang="ru-RU" altLang="ru-RU" sz="2000" dirty="0" err="1">
                <a:latin typeface="Times New Roman" pitchFamily="18" charset="0"/>
              </a:rPr>
              <a:t>сіңіруге</a:t>
            </a:r>
            <a:r>
              <a:rPr lang="ru-RU" altLang="ru-RU" sz="2000" dirty="0">
                <a:latin typeface="Times New Roman" pitchFamily="18" charset="0"/>
              </a:rPr>
              <a:t> </a:t>
            </a:r>
            <a:r>
              <a:rPr lang="ru-RU" altLang="ru-RU" sz="2000" dirty="0" err="1">
                <a:latin typeface="Times New Roman" pitchFamily="18" charset="0"/>
              </a:rPr>
              <a:t>арналған</a:t>
            </a:r>
            <a:r>
              <a:rPr lang="ru-RU" altLang="ru-RU" sz="2000" dirty="0">
                <a:latin typeface="Times New Roman" pitchFamily="18" charset="0"/>
              </a:rPr>
              <a:t> кальций </a:t>
            </a:r>
            <a:r>
              <a:rPr lang="ru-RU" altLang="ru-RU" sz="2000" dirty="0" err="1">
                <a:latin typeface="Times New Roman" pitchFamily="18" charset="0"/>
              </a:rPr>
              <a:t>хлориді</a:t>
            </a:r>
            <a:r>
              <a:rPr lang="ru-RU" altLang="ru-RU" sz="2000" dirty="0">
                <a:latin typeface="Times New Roman" pitchFamily="18" charset="0"/>
              </a:rPr>
              <a:t> бар баллон; Т – </a:t>
            </a:r>
            <a:r>
              <a:rPr lang="ru-RU" altLang="ru-RU" sz="2000" dirty="0" err="1">
                <a:latin typeface="Times New Roman" pitchFamily="18" charset="0"/>
              </a:rPr>
              <a:t>термометрлер</a:t>
            </a:r>
            <a:r>
              <a:rPr lang="ru-RU" altLang="ru-RU" sz="2000" dirty="0">
                <a:latin typeface="Times New Roman" pitchFamily="18" charset="0"/>
              </a:rPr>
              <a:t>. </a:t>
            </a:r>
            <a:r>
              <a:rPr lang="ru-RU" altLang="ru-RU" sz="2000" dirty="0" err="1">
                <a:latin typeface="Times New Roman" pitchFamily="18" charset="0"/>
              </a:rPr>
              <a:t>Сол</a:t>
            </a:r>
            <a:r>
              <a:rPr lang="ru-RU" altLang="ru-RU" sz="2000" dirty="0">
                <a:latin typeface="Times New Roman" pitchFamily="18" charset="0"/>
              </a:rPr>
              <a:t> </a:t>
            </a:r>
            <a:r>
              <a:rPr lang="ru-RU" altLang="ru-RU" sz="2000" dirty="0" err="1">
                <a:latin typeface="Times New Roman" pitchFamily="18" charset="0"/>
              </a:rPr>
              <a:t>камераға</a:t>
            </a:r>
            <a:r>
              <a:rPr lang="ru-RU" altLang="ru-RU" sz="2000" dirty="0">
                <a:latin typeface="Times New Roman" pitchFamily="18" charset="0"/>
              </a:rPr>
              <a:t> О</a:t>
            </a:r>
            <a:r>
              <a:rPr lang="ru-RU" altLang="ru-RU" sz="2000" baseline="-25000" dirty="0">
                <a:latin typeface="Times New Roman" pitchFamily="18" charset="0"/>
              </a:rPr>
              <a:t>2</a:t>
            </a:r>
            <a:r>
              <a:rPr lang="ru-RU" altLang="ru-RU" sz="2000" dirty="0">
                <a:latin typeface="Times New Roman" pitchFamily="18" charset="0"/>
              </a:rPr>
              <a:t> </a:t>
            </a:r>
            <a:r>
              <a:rPr lang="ru-RU" altLang="ru-RU" sz="2000" dirty="0" err="1">
                <a:latin typeface="Times New Roman" pitchFamily="18" charset="0"/>
              </a:rPr>
              <a:t>автоматты</a:t>
            </a:r>
            <a:r>
              <a:rPr lang="ru-RU" altLang="ru-RU" sz="2000" dirty="0">
                <a:latin typeface="Times New Roman" pitchFamily="18" charset="0"/>
              </a:rPr>
              <a:t> </a:t>
            </a:r>
            <a:r>
              <a:rPr lang="ru-RU" altLang="ru-RU" sz="2000" dirty="0" err="1">
                <a:latin typeface="Times New Roman" pitchFamily="18" charset="0"/>
              </a:rPr>
              <a:t>түрде</a:t>
            </a:r>
            <a:r>
              <a:rPr lang="ru-RU" altLang="ru-RU" sz="2000" dirty="0">
                <a:latin typeface="Times New Roman" pitchFamily="18" charset="0"/>
              </a:rPr>
              <a:t> </a:t>
            </a:r>
            <a:r>
              <a:rPr lang="ru-RU" altLang="ru-RU" sz="2000" dirty="0" err="1">
                <a:latin typeface="Times New Roman" pitchFamily="18" charset="0"/>
              </a:rPr>
              <a:t>беріп</a:t>
            </a:r>
            <a:r>
              <a:rPr lang="ru-RU" altLang="ru-RU" sz="2000" dirty="0">
                <a:latin typeface="Times New Roman" pitchFamily="18" charset="0"/>
              </a:rPr>
              <a:t> </a:t>
            </a:r>
            <a:r>
              <a:rPr lang="ru-RU" altLang="ru-RU" sz="2000" dirty="0" err="1">
                <a:latin typeface="Times New Roman" pitchFamily="18" charset="0"/>
              </a:rPr>
              <a:t>отыратын</a:t>
            </a:r>
            <a:r>
              <a:rPr lang="ru-RU" altLang="ru-RU" sz="2000" dirty="0">
                <a:latin typeface="Times New Roman" pitchFamily="18" charset="0"/>
              </a:rPr>
              <a:t> </a:t>
            </a:r>
            <a:r>
              <a:rPr lang="ru-RU" altLang="ru-RU" sz="2000" dirty="0" err="1">
                <a:latin typeface="Times New Roman" pitchFamily="18" charset="0"/>
              </a:rPr>
              <a:t>құрылғы</a:t>
            </a:r>
            <a:r>
              <a:rPr lang="ru-RU" altLang="ru-RU" sz="2000" dirty="0">
                <a:latin typeface="Times New Roman" pitchFamily="18" charset="0"/>
              </a:rPr>
              <a:t>.</a:t>
            </a:r>
          </a:p>
        </p:txBody>
      </p:sp>
      <p:sp>
        <p:nvSpPr>
          <p:cNvPr id="27652" name="Rectangle 7"/>
          <p:cNvSpPr>
            <a:spLocks noChangeArrowheads="1"/>
          </p:cNvSpPr>
          <p:nvPr/>
        </p:nvSpPr>
        <p:spPr bwMode="auto">
          <a:xfrm>
            <a:off x="49213" y="546310"/>
            <a:ext cx="26511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400" b="1" u="sng" dirty="0" err="1">
                <a:latin typeface="Times New Roman" pitchFamily="18" charset="0"/>
              </a:rPr>
              <a:t>Жанама</a:t>
            </a:r>
            <a:r>
              <a:rPr lang="ru-RU" altLang="ru-RU" sz="2400" b="1" u="sng" dirty="0">
                <a:latin typeface="Times New Roman" pitchFamily="18" charset="0"/>
              </a:rPr>
              <a:t> </a:t>
            </a:r>
          </a:p>
          <a:p>
            <a:pPr algn="ctr">
              <a:spcBef>
                <a:spcPct val="0"/>
              </a:spcBef>
              <a:buFontTx/>
              <a:buNone/>
            </a:pPr>
            <a:r>
              <a:rPr lang="ru-RU" altLang="ru-RU" sz="2400" b="1" u="sng" dirty="0">
                <a:latin typeface="Times New Roman" pitchFamily="18" charset="0"/>
              </a:rPr>
              <a:t>калориметрия</a:t>
            </a:r>
            <a:r>
              <a:rPr lang="ru-RU" altLang="ru-RU" sz="2400" b="1" dirty="0">
                <a:latin typeface="Times New Roman" pitchFamily="18" charset="0"/>
              </a:rPr>
              <a:t> -</a:t>
            </a:r>
          </a:p>
          <a:p>
            <a:pPr algn="ctr" eaLnBrk="1" hangingPunct="1">
              <a:spcBef>
                <a:spcPct val="0"/>
              </a:spcBef>
              <a:buFontTx/>
              <a:buNone/>
            </a:pPr>
            <a:r>
              <a:rPr lang="ru-RU" altLang="ru-RU" sz="2000" dirty="0" err="1">
                <a:latin typeface="Times New Roman" pitchFamily="18" charset="0"/>
              </a:rPr>
              <a:t>организмнің</a:t>
            </a:r>
            <a:r>
              <a:rPr lang="ru-RU" altLang="ru-RU" sz="2000" dirty="0">
                <a:latin typeface="Times New Roman" pitchFamily="18" charset="0"/>
              </a:rPr>
              <a:t> </a:t>
            </a:r>
            <a:r>
              <a:rPr lang="ru-RU" altLang="ru-RU" sz="2000" dirty="0" err="1">
                <a:latin typeface="Times New Roman" pitchFamily="18" charset="0"/>
              </a:rPr>
              <a:t>жылу</a:t>
            </a:r>
            <a:r>
              <a:rPr lang="ru-RU" altLang="ru-RU" sz="2000" dirty="0">
                <a:latin typeface="Times New Roman" pitchFamily="18" charset="0"/>
              </a:rPr>
              <a:t> </a:t>
            </a:r>
            <a:r>
              <a:rPr lang="ru-RU" altLang="ru-RU" sz="2000" dirty="0" err="1">
                <a:latin typeface="Times New Roman" pitchFamily="18" charset="0"/>
              </a:rPr>
              <a:t>өндіруін</a:t>
            </a:r>
            <a:r>
              <a:rPr lang="ru-RU" altLang="ru-RU" sz="2000" dirty="0">
                <a:latin typeface="Times New Roman" pitchFamily="18" charset="0"/>
              </a:rPr>
              <a:t> газ </a:t>
            </a:r>
            <a:r>
              <a:rPr lang="ru-RU" altLang="ru-RU" sz="2000" dirty="0" err="1">
                <a:latin typeface="Times New Roman" pitchFamily="18" charset="0"/>
              </a:rPr>
              <a:t>алмасу</a:t>
            </a:r>
            <a:r>
              <a:rPr lang="ru-RU" altLang="ru-RU" sz="2000" dirty="0">
                <a:latin typeface="Times New Roman" pitchFamily="18" charset="0"/>
              </a:rPr>
              <a:t> </a:t>
            </a:r>
            <a:r>
              <a:rPr lang="ru-RU" altLang="ru-RU" sz="2000" dirty="0" err="1">
                <a:latin typeface="Times New Roman" pitchFamily="18" charset="0"/>
              </a:rPr>
              <a:t>бойынша</a:t>
            </a:r>
            <a:r>
              <a:rPr lang="ru-RU" altLang="ru-RU" sz="2000" dirty="0">
                <a:latin typeface="Times New Roman" pitchFamily="18" charset="0"/>
              </a:rPr>
              <a:t> </a:t>
            </a:r>
            <a:r>
              <a:rPr lang="ru-RU" altLang="ru-RU" sz="2000" dirty="0" err="1">
                <a:latin typeface="Times New Roman" pitchFamily="18" charset="0"/>
              </a:rPr>
              <a:t>өлшеу</a:t>
            </a:r>
            <a:endParaRPr lang="ru-RU" altLang="ru-RU" sz="2000" dirty="0">
              <a:latin typeface="Times New Roman" pitchFamily="18" charset="0"/>
            </a:endParaRPr>
          </a:p>
          <a:p>
            <a:pPr algn="ctr">
              <a:spcBef>
                <a:spcPct val="0"/>
              </a:spcBef>
              <a:buFontTx/>
              <a:buNone/>
            </a:pPr>
            <a:r>
              <a:rPr lang="ru-RU" altLang="ru-RU" sz="2400" b="1" dirty="0">
                <a:latin typeface="Times New Roman" pitchFamily="18" charset="0"/>
              </a:rPr>
              <a:t> </a:t>
            </a:r>
          </a:p>
        </p:txBody>
      </p:sp>
      <p:sp>
        <p:nvSpPr>
          <p:cNvPr id="27653" name="Rectangle 8"/>
          <p:cNvSpPr>
            <a:spLocks noChangeArrowheads="1"/>
          </p:cNvSpPr>
          <p:nvPr/>
        </p:nvSpPr>
        <p:spPr bwMode="auto">
          <a:xfrm>
            <a:off x="396875" y="3501008"/>
            <a:ext cx="2162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000" b="1" dirty="0" err="1">
                <a:latin typeface="Times New Roman" pitchFamily="18" charset="0"/>
              </a:rPr>
              <a:t>Респираторлық</a:t>
            </a:r>
            <a:r>
              <a:rPr lang="ru-RU" altLang="ru-RU" sz="2000" b="1" dirty="0">
                <a:latin typeface="Times New Roman" pitchFamily="18" charset="0"/>
              </a:rPr>
              <a:t> </a:t>
            </a:r>
            <a:r>
              <a:rPr lang="ru-RU" altLang="ru-RU" sz="2000" b="1" dirty="0" err="1">
                <a:latin typeface="Times New Roman" pitchFamily="18" charset="0"/>
              </a:rPr>
              <a:t>аппараттың</a:t>
            </a:r>
            <a:r>
              <a:rPr lang="ru-RU" altLang="ru-RU" sz="2000" b="1" dirty="0">
                <a:latin typeface="Times New Roman" pitchFamily="18" charset="0"/>
              </a:rPr>
              <a:t> </a:t>
            </a:r>
            <a:r>
              <a:rPr lang="ru-RU" altLang="ru-RU" sz="2000" b="1" dirty="0" err="1">
                <a:latin typeface="Times New Roman" pitchFamily="18" charset="0"/>
              </a:rPr>
              <a:t>сызбасы</a:t>
            </a:r>
            <a:endParaRPr lang="ru-RU" altLang="ru-RU" sz="2000" b="1" dirty="0">
              <a:latin typeface="Times New Roman" pitchFamily="18" charset="0"/>
            </a:endParaRPr>
          </a:p>
        </p:txBody>
      </p:sp>
    </p:spTree>
    <p:extLst>
      <p:ext uri="{BB962C8B-B14F-4D97-AF65-F5344CB8AC3E}">
        <p14:creationId xmlns:p14="http://schemas.microsoft.com/office/powerpoint/2010/main" val="3960338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2" name="Rectangle 54"/>
          <p:cNvSpPr>
            <a:spLocks noChangeArrowheads="1"/>
          </p:cNvSpPr>
          <p:nvPr/>
        </p:nvSpPr>
        <p:spPr bwMode="auto">
          <a:xfrm>
            <a:off x="652756" y="404813"/>
            <a:ext cx="77483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800" b="1" i="1" dirty="0" err="1">
                <a:latin typeface="Times New Roman" pitchFamily="18" charset="0"/>
              </a:rPr>
              <a:t>Адамның</a:t>
            </a:r>
            <a:r>
              <a:rPr lang="ru-RU" altLang="ru-RU" sz="2800" b="1" i="1" dirty="0">
                <a:latin typeface="Times New Roman" pitchFamily="18" charset="0"/>
              </a:rPr>
              <a:t> </a:t>
            </a:r>
            <a:r>
              <a:rPr lang="ru-RU" altLang="ru-RU" sz="2800" b="1" i="1" dirty="0" err="1">
                <a:latin typeface="Times New Roman" pitchFamily="18" charset="0"/>
              </a:rPr>
              <a:t>тәуліктік</a:t>
            </a:r>
            <a:r>
              <a:rPr lang="ru-RU" altLang="ru-RU" sz="2800" b="1" i="1" dirty="0">
                <a:latin typeface="Times New Roman" pitchFamily="18" charset="0"/>
              </a:rPr>
              <a:t> </a:t>
            </a:r>
            <a:r>
              <a:rPr lang="ru-RU" altLang="ru-RU" sz="2800" b="1" i="1" dirty="0" err="1">
                <a:latin typeface="Times New Roman" pitchFamily="18" charset="0"/>
              </a:rPr>
              <a:t>энергетикалық</a:t>
            </a:r>
            <a:r>
              <a:rPr lang="ru-RU" altLang="ru-RU" sz="2800" b="1" i="1" dirty="0">
                <a:latin typeface="Times New Roman" pitchFamily="18" charset="0"/>
              </a:rPr>
              <a:t> балансы</a:t>
            </a:r>
            <a:endParaRPr lang="ru-RU" altLang="ru-RU" sz="2800" b="1" i="1" baseline="-25000" dirty="0">
              <a:latin typeface="Times New Roman" pitchFamily="18" charset="0"/>
            </a:endParaRPr>
          </a:p>
        </p:txBody>
      </p:sp>
      <p:sp>
        <p:nvSpPr>
          <p:cNvPr id="29713" name="Rectangle 1"/>
          <p:cNvSpPr>
            <a:spLocks noChangeArrowheads="1"/>
          </p:cNvSpPr>
          <p:nvPr/>
        </p:nvSpPr>
        <p:spPr bwMode="auto">
          <a:xfrm>
            <a:off x="684213" y="5260886"/>
            <a:ext cx="8143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400" b="1" dirty="0" err="1">
                <a:latin typeface="Times New Roman" pitchFamily="18" charset="0"/>
                <a:cs typeface="Times New Roman" pitchFamily="18" charset="0"/>
              </a:rPr>
              <a:t>Сонымен</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тірі</a:t>
            </a:r>
            <a:r>
              <a:rPr lang="ru-RU" altLang="ru-RU" sz="2400" b="1" dirty="0">
                <a:latin typeface="Times New Roman" pitchFamily="18" charset="0"/>
                <a:cs typeface="Times New Roman" pitchFamily="18" charset="0"/>
              </a:rPr>
              <a:t> организм </a:t>
            </a:r>
            <a:r>
              <a:rPr lang="ru-RU" altLang="ru-RU" sz="2400" b="1" dirty="0" err="1">
                <a:latin typeface="Times New Roman" pitchFamily="18" charset="0"/>
                <a:cs typeface="Times New Roman" pitchFamily="18" charset="0"/>
              </a:rPr>
              <a:t>жаңа</a:t>
            </a:r>
            <a:r>
              <a:rPr lang="ru-RU" altLang="ru-RU" sz="2400" b="1" dirty="0">
                <a:latin typeface="Times New Roman" pitchFamily="18" charset="0"/>
                <a:cs typeface="Times New Roman" pitchFamily="18" charset="0"/>
              </a:rPr>
              <a:t> энергия </a:t>
            </a:r>
            <a:r>
              <a:rPr lang="ru-RU" altLang="ru-RU" sz="2400" b="1" dirty="0" err="1">
                <a:latin typeface="Times New Roman" pitchFamily="18" charset="0"/>
                <a:cs typeface="Times New Roman" pitchFamily="18" charset="0"/>
              </a:rPr>
              <a:t>көзі</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болып</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есептелмейді</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және</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термодинамиканың</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бірінші</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заңын</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тірі</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организмдерге</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толықтай</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қолдануға</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болады</a:t>
            </a:r>
            <a:r>
              <a:rPr lang="ru-RU" altLang="ru-RU" sz="2400" b="1" dirty="0">
                <a:latin typeface="Times New Roman" pitchFamily="18" charset="0"/>
                <a:cs typeface="Times New Roman" pitchFamily="18" charset="0"/>
              </a:rPr>
              <a:t>.</a:t>
            </a:r>
          </a:p>
        </p:txBody>
      </p:sp>
      <p:graphicFrame>
        <p:nvGraphicFramePr>
          <p:cNvPr id="2" name="Таблица 1"/>
          <p:cNvGraphicFramePr>
            <a:graphicFrameLocks noGrp="1"/>
          </p:cNvGraphicFramePr>
          <p:nvPr>
            <p:extLst>
              <p:ext uri="{D42A27DB-BD31-4B8C-83A1-F6EECF244321}">
                <p14:modId xmlns:p14="http://schemas.microsoft.com/office/powerpoint/2010/main" val="4259444713"/>
              </p:ext>
            </p:extLst>
          </p:nvPr>
        </p:nvGraphicFramePr>
        <p:xfrm>
          <a:off x="636766" y="1268760"/>
          <a:ext cx="8043372" cy="3870960"/>
        </p:xfrm>
        <a:graphic>
          <a:graphicData uri="http://schemas.openxmlformats.org/drawingml/2006/table">
            <a:tbl>
              <a:tblPr firstRow="1" bandRow="1">
                <a:tableStyleId>{00A15C55-8517-42AA-B614-E9B94910E393}</a:tableStyleId>
              </a:tblPr>
              <a:tblGrid>
                <a:gridCol w="2945341">
                  <a:extLst>
                    <a:ext uri="{9D8B030D-6E8A-4147-A177-3AD203B41FA5}">
                      <a16:colId xmlns:a16="http://schemas.microsoft.com/office/drawing/2014/main" val="20000"/>
                    </a:ext>
                  </a:extLst>
                </a:gridCol>
                <a:gridCol w="937100">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1064587">
                  <a:extLst>
                    <a:ext uri="{9D8B030D-6E8A-4147-A177-3AD203B41FA5}">
                      <a16:colId xmlns:a16="http://schemas.microsoft.com/office/drawing/2014/main" val="20003"/>
                    </a:ext>
                  </a:extLst>
                </a:gridCol>
              </a:tblGrid>
              <a:tr h="370840">
                <a:tc>
                  <a:txBody>
                    <a:bodyPr/>
                    <a:lstStyle/>
                    <a:p>
                      <a:pPr algn="ctr"/>
                      <a:r>
                        <a:rPr lang="kk-KZ" sz="2000" dirty="0"/>
                        <a:t>Кіріс</a:t>
                      </a:r>
                      <a:endParaRPr lang="ru-RU" sz="2000" dirty="0"/>
                    </a:p>
                  </a:txBody>
                  <a:tcPr/>
                </a:tc>
                <a:tc>
                  <a:txBody>
                    <a:bodyPr/>
                    <a:lstStyle/>
                    <a:p>
                      <a:pPr algn="ctr"/>
                      <a:r>
                        <a:rPr lang="kk-KZ" sz="2000" dirty="0"/>
                        <a:t>ккал</a:t>
                      </a:r>
                      <a:endParaRPr lang="ru-RU" sz="2000" dirty="0"/>
                    </a:p>
                  </a:txBody>
                  <a:tcPr/>
                </a:tc>
                <a:tc>
                  <a:txBody>
                    <a:bodyPr/>
                    <a:lstStyle/>
                    <a:p>
                      <a:pPr algn="ctr"/>
                      <a:r>
                        <a:rPr lang="kk-KZ" sz="2000" dirty="0"/>
                        <a:t>Шығын</a:t>
                      </a:r>
                      <a:endParaRPr lang="ru-RU" sz="2000" dirty="0"/>
                    </a:p>
                  </a:txBody>
                  <a:tcPr/>
                </a:tc>
                <a:tc>
                  <a:txBody>
                    <a:bodyPr/>
                    <a:lstStyle/>
                    <a:p>
                      <a:pPr algn="ctr"/>
                      <a:r>
                        <a:rPr lang="kk-KZ" sz="2000" dirty="0"/>
                        <a:t>ккал</a:t>
                      </a:r>
                      <a:endParaRPr lang="ru-RU" sz="2000" dirty="0"/>
                    </a:p>
                  </a:txBody>
                  <a:tcPr/>
                </a:tc>
                <a:extLst>
                  <a:ext uri="{0D108BD9-81ED-4DB2-BD59-A6C34878D82A}">
                    <a16:rowId xmlns:a16="http://schemas.microsoft.com/office/drawing/2014/main" val="10000"/>
                  </a:ext>
                </a:extLst>
              </a:tr>
              <a:tr h="370840">
                <a:tc>
                  <a:txBody>
                    <a:bodyPr/>
                    <a:lstStyle/>
                    <a:p>
                      <a:r>
                        <a:rPr lang="kk-KZ" sz="2000" dirty="0"/>
                        <a:t>Қоректік заттар</a:t>
                      </a:r>
                      <a:endParaRPr lang="ru-RU" sz="2000" dirty="0"/>
                    </a:p>
                  </a:txBody>
                  <a:tcPr/>
                </a:tc>
                <a:tc>
                  <a:txBody>
                    <a:bodyPr/>
                    <a:lstStyle/>
                    <a:p>
                      <a:pPr algn="ctr"/>
                      <a:endParaRPr lang="ru-RU" sz="2000" dirty="0"/>
                    </a:p>
                  </a:txBody>
                  <a:tcPr/>
                </a:tc>
                <a:tc>
                  <a:txBody>
                    <a:bodyPr/>
                    <a:lstStyle/>
                    <a:p>
                      <a:r>
                        <a:rPr lang="kk-KZ" sz="2000" dirty="0"/>
                        <a:t>Тері</a:t>
                      </a:r>
                      <a:r>
                        <a:rPr lang="kk-KZ" sz="2000" baseline="0" dirty="0"/>
                        <a:t> арқылы теріден бөлінген жылу</a:t>
                      </a:r>
                      <a:endParaRPr lang="ru-RU" sz="2000" dirty="0"/>
                    </a:p>
                  </a:txBody>
                  <a:tcPr/>
                </a:tc>
                <a:tc>
                  <a:txBody>
                    <a:bodyPr/>
                    <a:lstStyle/>
                    <a:p>
                      <a:pPr algn="ctr"/>
                      <a:r>
                        <a:rPr lang="kk-KZ" sz="2000" dirty="0"/>
                        <a:t>1374</a:t>
                      </a:r>
                      <a:endParaRPr lang="ru-RU" sz="2000" dirty="0"/>
                    </a:p>
                  </a:txBody>
                  <a:tcPr/>
                </a:tc>
                <a:extLst>
                  <a:ext uri="{0D108BD9-81ED-4DB2-BD59-A6C34878D82A}">
                    <a16:rowId xmlns:a16="http://schemas.microsoft.com/office/drawing/2014/main" val="10001"/>
                  </a:ext>
                </a:extLst>
              </a:tr>
              <a:tr h="370840">
                <a:tc>
                  <a:txBody>
                    <a:bodyPr/>
                    <a:lstStyle/>
                    <a:p>
                      <a:r>
                        <a:rPr lang="kk-KZ" sz="2000" dirty="0"/>
                        <a:t>56,8 г</a:t>
                      </a:r>
                      <a:r>
                        <a:rPr lang="kk-KZ" sz="2000" baseline="0" dirty="0"/>
                        <a:t> белок</a:t>
                      </a:r>
                      <a:endParaRPr lang="ru-RU" sz="2000" dirty="0"/>
                    </a:p>
                  </a:txBody>
                  <a:tcPr/>
                </a:tc>
                <a:tc>
                  <a:txBody>
                    <a:bodyPr/>
                    <a:lstStyle/>
                    <a:p>
                      <a:pPr algn="ctr"/>
                      <a:r>
                        <a:rPr lang="kk-KZ" sz="2000" dirty="0"/>
                        <a:t>237</a:t>
                      </a:r>
                      <a:endParaRPr lang="ru-RU" sz="2000" dirty="0"/>
                    </a:p>
                  </a:txBody>
                  <a:tcPr/>
                </a:tc>
                <a:tc>
                  <a:txBody>
                    <a:bodyPr/>
                    <a:lstStyle/>
                    <a:p>
                      <a:r>
                        <a:rPr lang="kk-KZ" sz="2000" dirty="0"/>
                        <a:t>Дем шығару</a:t>
                      </a:r>
                      <a:endParaRPr lang="ru-RU" sz="2000" dirty="0"/>
                    </a:p>
                  </a:txBody>
                  <a:tcPr/>
                </a:tc>
                <a:tc>
                  <a:txBody>
                    <a:bodyPr/>
                    <a:lstStyle/>
                    <a:p>
                      <a:pPr algn="ctr"/>
                      <a:r>
                        <a:rPr lang="kk-KZ" sz="2000" dirty="0"/>
                        <a:t>43</a:t>
                      </a:r>
                      <a:endParaRPr lang="ru-RU" sz="2000" dirty="0"/>
                    </a:p>
                  </a:txBody>
                  <a:tcPr/>
                </a:tc>
                <a:extLst>
                  <a:ext uri="{0D108BD9-81ED-4DB2-BD59-A6C34878D82A}">
                    <a16:rowId xmlns:a16="http://schemas.microsoft.com/office/drawing/2014/main" val="10002"/>
                  </a:ext>
                </a:extLst>
              </a:tr>
              <a:tr h="370840">
                <a:tc>
                  <a:txBody>
                    <a:bodyPr/>
                    <a:lstStyle/>
                    <a:p>
                      <a:r>
                        <a:rPr lang="kk-KZ" sz="2000" dirty="0"/>
                        <a:t>140 г майлар</a:t>
                      </a:r>
                      <a:endParaRPr lang="ru-RU" sz="2000" dirty="0"/>
                    </a:p>
                  </a:txBody>
                  <a:tcPr/>
                </a:tc>
                <a:tc>
                  <a:txBody>
                    <a:bodyPr/>
                    <a:lstStyle/>
                    <a:p>
                      <a:pPr algn="ctr"/>
                      <a:r>
                        <a:rPr lang="kk-KZ" sz="2000" dirty="0"/>
                        <a:t>1307</a:t>
                      </a:r>
                      <a:endParaRPr lang="ru-RU" sz="2000" dirty="0"/>
                    </a:p>
                  </a:txBody>
                  <a:tcPr/>
                </a:tc>
                <a:tc>
                  <a:txBody>
                    <a:bodyPr/>
                    <a:lstStyle/>
                    <a:p>
                      <a:r>
                        <a:rPr lang="kk-KZ" sz="2000" dirty="0"/>
                        <a:t>Нәжіс және зәр</a:t>
                      </a:r>
                      <a:endParaRPr lang="ru-RU" sz="2000" dirty="0"/>
                    </a:p>
                  </a:txBody>
                  <a:tcPr/>
                </a:tc>
                <a:tc>
                  <a:txBody>
                    <a:bodyPr/>
                    <a:lstStyle/>
                    <a:p>
                      <a:pPr algn="ctr"/>
                      <a:r>
                        <a:rPr lang="kk-KZ" sz="2000" dirty="0"/>
                        <a:t>23</a:t>
                      </a:r>
                      <a:endParaRPr lang="ru-RU" sz="2000" dirty="0"/>
                    </a:p>
                  </a:txBody>
                  <a:tcPr/>
                </a:tc>
                <a:extLst>
                  <a:ext uri="{0D108BD9-81ED-4DB2-BD59-A6C34878D82A}">
                    <a16:rowId xmlns:a16="http://schemas.microsoft.com/office/drawing/2014/main" val="10003"/>
                  </a:ext>
                </a:extLst>
              </a:tr>
              <a:tr h="370840">
                <a:tc>
                  <a:txBody>
                    <a:bodyPr/>
                    <a:lstStyle/>
                    <a:p>
                      <a:r>
                        <a:rPr lang="kk-KZ" sz="2000" dirty="0"/>
                        <a:t>79,9 г көмірсулар</a:t>
                      </a:r>
                      <a:endParaRPr lang="ru-RU" sz="2000" dirty="0"/>
                    </a:p>
                  </a:txBody>
                  <a:tcPr/>
                </a:tc>
                <a:tc>
                  <a:txBody>
                    <a:bodyPr/>
                    <a:lstStyle/>
                    <a:p>
                      <a:pPr algn="ctr"/>
                      <a:r>
                        <a:rPr lang="kk-KZ" sz="2000" dirty="0"/>
                        <a:t>335</a:t>
                      </a:r>
                      <a:endParaRPr lang="ru-RU" sz="2000" dirty="0"/>
                    </a:p>
                  </a:txBody>
                  <a:tcPr/>
                </a:tc>
                <a:tc>
                  <a:txBody>
                    <a:bodyPr/>
                    <a:lstStyle/>
                    <a:p>
                      <a:r>
                        <a:rPr lang="kk-KZ" sz="2000" dirty="0"/>
                        <a:t>Тыныс</a:t>
                      </a:r>
                      <a:r>
                        <a:rPr lang="kk-KZ" sz="2000" baseline="0" dirty="0"/>
                        <a:t> алу арқылы булану</a:t>
                      </a:r>
                      <a:endParaRPr lang="ru-RU" sz="2000" dirty="0"/>
                    </a:p>
                  </a:txBody>
                  <a:tcPr/>
                </a:tc>
                <a:tc>
                  <a:txBody>
                    <a:bodyPr/>
                    <a:lstStyle/>
                    <a:p>
                      <a:pPr algn="ctr"/>
                      <a:r>
                        <a:rPr lang="kk-KZ" sz="2000" dirty="0"/>
                        <a:t>181</a:t>
                      </a:r>
                      <a:endParaRPr lang="ru-RU" sz="2000" dirty="0"/>
                    </a:p>
                  </a:txBody>
                  <a:tcPr/>
                </a:tc>
                <a:extLst>
                  <a:ext uri="{0D108BD9-81ED-4DB2-BD59-A6C34878D82A}">
                    <a16:rowId xmlns:a16="http://schemas.microsoft.com/office/drawing/2014/main" val="10004"/>
                  </a:ext>
                </a:extLst>
              </a:tr>
              <a:tr h="370840">
                <a:tc>
                  <a:txBody>
                    <a:bodyPr/>
                    <a:lstStyle/>
                    <a:p>
                      <a:endParaRPr lang="ru-RU" sz="2000"/>
                    </a:p>
                  </a:txBody>
                  <a:tcPr/>
                </a:tc>
                <a:tc>
                  <a:txBody>
                    <a:bodyPr/>
                    <a:lstStyle/>
                    <a:p>
                      <a:pPr algn="ctr"/>
                      <a:endParaRPr lang="ru-RU" sz="2000" dirty="0"/>
                    </a:p>
                  </a:txBody>
                  <a:tcPr/>
                </a:tc>
                <a:tc>
                  <a:txBody>
                    <a:bodyPr/>
                    <a:lstStyle/>
                    <a:p>
                      <a:r>
                        <a:rPr lang="kk-KZ" sz="2000" dirty="0"/>
                        <a:t>Тері арқылы булану</a:t>
                      </a:r>
                      <a:endParaRPr lang="ru-RU" sz="2000" dirty="0"/>
                    </a:p>
                  </a:txBody>
                  <a:tcPr/>
                </a:tc>
                <a:tc>
                  <a:txBody>
                    <a:bodyPr/>
                    <a:lstStyle/>
                    <a:p>
                      <a:pPr algn="ctr"/>
                      <a:r>
                        <a:rPr lang="kk-KZ" sz="2000" dirty="0"/>
                        <a:t>227</a:t>
                      </a:r>
                      <a:endParaRPr lang="ru-RU" sz="2000" dirty="0"/>
                    </a:p>
                  </a:txBody>
                  <a:tcPr/>
                </a:tc>
                <a:extLst>
                  <a:ext uri="{0D108BD9-81ED-4DB2-BD59-A6C34878D82A}">
                    <a16:rowId xmlns:a16="http://schemas.microsoft.com/office/drawing/2014/main" val="10005"/>
                  </a:ext>
                </a:extLst>
              </a:tr>
              <a:tr h="370840">
                <a:tc>
                  <a:txBody>
                    <a:bodyPr/>
                    <a:lstStyle/>
                    <a:p>
                      <a:endParaRPr lang="ru-RU" sz="2000"/>
                    </a:p>
                  </a:txBody>
                  <a:tcPr/>
                </a:tc>
                <a:tc>
                  <a:txBody>
                    <a:bodyPr/>
                    <a:lstStyle/>
                    <a:p>
                      <a:pPr algn="ctr"/>
                      <a:endParaRPr lang="ru-RU" sz="2000" dirty="0"/>
                    </a:p>
                  </a:txBody>
                  <a:tcPr/>
                </a:tc>
                <a:tc>
                  <a:txBody>
                    <a:bodyPr/>
                    <a:lstStyle/>
                    <a:p>
                      <a:r>
                        <a:rPr lang="kk-KZ" sz="2000" dirty="0"/>
                        <a:t>Түзетулер</a:t>
                      </a:r>
                      <a:endParaRPr lang="ru-RU" sz="2000" dirty="0"/>
                    </a:p>
                  </a:txBody>
                  <a:tcPr/>
                </a:tc>
                <a:tc>
                  <a:txBody>
                    <a:bodyPr/>
                    <a:lstStyle/>
                    <a:p>
                      <a:pPr algn="ctr"/>
                      <a:r>
                        <a:rPr lang="kk-KZ" sz="2000" dirty="0"/>
                        <a:t>11</a:t>
                      </a:r>
                      <a:endParaRPr lang="ru-RU" sz="2000" dirty="0"/>
                    </a:p>
                  </a:txBody>
                  <a:tcPr/>
                </a:tc>
                <a:extLst>
                  <a:ext uri="{0D108BD9-81ED-4DB2-BD59-A6C34878D82A}">
                    <a16:rowId xmlns:a16="http://schemas.microsoft.com/office/drawing/2014/main" val="10006"/>
                  </a:ext>
                </a:extLst>
              </a:tr>
              <a:tr h="370840">
                <a:tc>
                  <a:txBody>
                    <a:bodyPr/>
                    <a:lstStyle/>
                    <a:p>
                      <a:endParaRPr lang="ru-RU" sz="2000"/>
                    </a:p>
                  </a:txBody>
                  <a:tcPr/>
                </a:tc>
                <a:tc>
                  <a:txBody>
                    <a:bodyPr/>
                    <a:lstStyle/>
                    <a:p>
                      <a:pPr algn="ctr"/>
                      <a:endParaRPr lang="ru-RU" sz="2000" dirty="0"/>
                    </a:p>
                  </a:txBody>
                  <a:tcPr/>
                </a:tc>
                <a:tc>
                  <a:txBody>
                    <a:bodyPr/>
                    <a:lstStyle/>
                    <a:p>
                      <a:endParaRPr lang="ru-RU" sz="2000"/>
                    </a:p>
                  </a:txBody>
                  <a:tcPr/>
                </a:tc>
                <a:tc>
                  <a:txBody>
                    <a:bodyPr/>
                    <a:lstStyle/>
                    <a:p>
                      <a:pPr algn="ctr"/>
                      <a:endParaRPr lang="ru-RU" sz="2000" dirty="0"/>
                    </a:p>
                  </a:txBody>
                  <a:tcPr/>
                </a:tc>
                <a:extLst>
                  <a:ext uri="{0D108BD9-81ED-4DB2-BD59-A6C34878D82A}">
                    <a16:rowId xmlns:a16="http://schemas.microsoft.com/office/drawing/2014/main" val="10007"/>
                  </a:ext>
                </a:extLst>
              </a:tr>
              <a:tr h="370840">
                <a:tc>
                  <a:txBody>
                    <a:bodyPr/>
                    <a:lstStyle/>
                    <a:p>
                      <a:r>
                        <a:rPr lang="kk-KZ" sz="2000" b="1" dirty="0"/>
                        <a:t>Барлығы:</a:t>
                      </a:r>
                      <a:endParaRPr lang="ru-RU" sz="2000" b="1" dirty="0"/>
                    </a:p>
                  </a:txBody>
                  <a:tcPr/>
                </a:tc>
                <a:tc>
                  <a:txBody>
                    <a:bodyPr/>
                    <a:lstStyle/>
                    <a:p>
                      <a:pPr algn="ctr"/>
                      <a:r>
                        <a:rPr lang="kk-KZ" sz="2000" b="1" dirty="0"/>
                        <a:t>1879</a:t>
                      </a:r>
                      <a:endParaRPr lang="ru-RU" sz="2000" b="1" dirty="0"/>
                    </a:p>
                  </a:txBody>
                  <a:tcPr/>
                </a:tc>
                <a:tc>
                  <a:txBody>
                    <a:bodyPr/>
                    <a:lstStyle/>
                    <a:p>
                      <a:r>
                        <a:rPr lang="kk-KZ" sz="2000" b="1" dirty="0"/>
                        <a:t>Барлығы:</a:t>
                      </a:r>
                      <a:endParaRPr lang="ru-RU" sz="2000" b="1" dirty="0"/>
                    </a:p>
                  </a:txBody>
                  <a:tcPr/>
                </a:tc>
                <a:tc>
                  <a:txBody>
                    <a:bodyPr/>
                    <a:lstStyle/>
                    <a:p>
                      <a:pPr algn="ctr"/>
                      <a:r>
                        <a:rPr lang="kk-KZ" sz="2000" b="1" dirty="0"/>
                        <a:t>1859</a:t>
                      </a:r>
                      <a:endParaRPr lang="ru-RU" sz="2000" b="1"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89893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950" y="4822825"/>
            <a:ext cx="1944688" cy="5762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5" name="Rectangle 5"/>
          <p:cNvSpPr>
            <a:spLocks noChangeArrowheads="1"/>
          </p:cNvSpPr>
          <p:nvPr/>
        </p:nvSpPr>
        <p:spPr bwMode="auto">
          <a:xfrm>
            <a:off x="222250" y="2230438"/>
            <a:ext cx="3198813" cy="2016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6" name="Rectangle 6"/>
          <p:cNvSpPr>
            <a:spLocks noChangeArrowheads="1"/>
          </p:cNvSpPr>
          <p:nvPr/>
        </p:nvSpPr>
        <p:spPr bwMode="auto">
          <a:xfrm>
            <a:off x="3708400" y="2230438"/>
            <a:ext cx="1479550" cy="20161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7" name="Rectangle 7"/>
          <p:cNvSpPr>
            <a:spLocks noChangeArrowheads="1"/>
          </p:cNvSpPr>
          <p:nvPr/>
        </p:nvSpPr>
        <p:spPr bwMode="auto">
          <a:xfrm>
            <a:off x="5437188" y="2230438"/>
            <a:ext cx="1479550" cy="2016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8" name="Rectangle 8"/>
          <p:cNvSpPr>
            <a:spLocks noChangeArrowheads="1"/>
          </p:cNvSpPr>
          <p:nvPr/>
        </p:nvSpPr>
        <p:spPr bwMode="auto">
          <a:xfrm>
            <a:off x="7126288" y="2230438"/>
            <a:ext cx="1477962" cy="20161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9" name="Text Box 9"/>
          <p:cNvSpPr txBox="1">
            <a:spLocks noChangeArrowheads="1"/>
          </p:cNvSpPr>
          <p:nvPr/>
        </p:nvSpPr>
        <p:spPr bwMode="auto">
          <a:xfrm>
            <a:off x="252413" y="2590800"/>
            <a:ext cx="1630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dirty="0" err="1"/>
              <a:t>Продуценттер</a:t>
            </a:r>
            <a:endParaRPr lang="ru-RU" altLang="ru-RU" sz="1600" b="1" dirty="0"/>
          </a:p>
        </p:txBody>
      </p:sp>
      <p:sp>
        <p:nvSpPr>
          <p:cNvPr id="18440" name="Text Box 10"/>
          <p:cNvSpPr txBox="1">
            <a:spLocks noChangeArrowheads="1"/>
          </p:cNvSpPr>
          <p:nvPr/>
        </p:nvSpPr>
        <p:spPr bwMode="auto">
          <a:xfrm>
            <a:off x="5338763" y="2181225"/>
            <a:ext cx="1655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a:t>І </a:t>
            </a:r>
            <a:r>
              <a:rPr lang="ru-RU" altLang="ru-RU" sz="1600" b="1" dirty="0" err="1"/>
              <a:t>реттік</a:t>
            </a:r>
            <a:r>
              <a:rPr lang="ru-RU" altLang="ru-RU" sz="1600" b="1" dirty="0"/>
              <a:t> </a:t>
            </a:r>
            <a:r>
              <a:rPr lang="ru-RU" altLang="ru-RU" sz="1600" b="1" dirty="0" err="1"/>
              <a:t>зоофагтар</a:t>
            </a:r>
            <a:r>
              <a:rPr lang="ru-RU" altLang="ru-RU" sz="1600" b="1" dirty="0"/>
              <a:t> (</a:t>
            </a:r>
            <a:r>
              <a:rPr lang="ru-RU" altLang="ru-RU" sz="1600" b="1" dirty="0" err="1"/>
              <a:t>консумент</a:t>
            </a:r>
            <a:r>
              <a:rPr lang="ru-RU" altLang="ru-RU" sz="1600" b="1" dirty="0"/>
              <a:t>  </a:t>
            </a:r>
            <a:r>
              <a:rPr lang="en-US" altLang="ru-RU" sz="1600" b="1" dirty="0"/>
              <a:t>II</a:t>
            </a:r>
            <a:r>
              <a:rPr lang="ru-RU" altLang="ru-RU" sz="1600" b="1" dirty="0"/>
              <a:t>)</a:t>
            </a:r>
          </a:p>
        </p:txBody>
      </p:sp>
      <p:sp>
        <p:nvSpPr>
          <p:cNvPr id="18441" name="Text Box 11"/>
          <p:cNvSpPr txBox="1">
            <a:spLocks noChangeArrowheads="1"/>
          </p:cNvSpPr>
          <p:nvPr/>
        </p:nvSpPr>
        <p:spPr bwMode="auto">
          <a:xfrm>
            <a:off x="3609975" y="2197100"/>
            <a:ext cx="1657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err="1"/>
              <a:t>Фитофагтар</a:t>
            </a:r>
            <a:r>
              <a:rPr lang="ru-RU" altLang="ru-RU" sz="1600" b="1" dirty="0"/>
              <a:t> </a:t>
            </a:r>
          </a:p>
          <a:p>
            <a:pPr algn="ctr" eaLnBrk="1" hangingPunct="1"/>
            <a:endParaRPr lang="ru-RU" altLang="ru-RU" sz="1600" b="1" dirty="0"/>
          </a:p>
          <a:p>
            <a:pPr algn="ctr" eaLnBrk="1" hangingPunct="1"/>
            <a:r>
              <a:rPr lang="ru-RU" altLang="ru-RU" sz="1600" b="1" dirty="0"/>
              <a:t>(</a:t>
            </a:r>
            <a:r>
              <a:rPr lang="ru-RU" altLang="ru-RU" sz="1600" b="1" dirty="0" err="1"/>
              <a:t>консумент</a:t>
            </a:r>
            <a:r>
              <a:rPr lang="ru-RU" altLang="ru-RU" sz="1600" b="1" dirty="0"/>
              <a:t> І)</a:t>
            </a:r>
          </a:p>
        </p:txBody>
      </p:sp>
      <p:sp>
        <p:nvSpPr>
          <p:cNvPr id="18442" name="Text Box 12"/>
          <p:cNvSpPr txBox="1">
            <a:spLocks noChangeArrowheads="1"/>
          </p:cNvSpPr>
          <p:nvPr/>
        </p:nvSpPr>
        <p:spPr bwMode="auto">
          <a:xfrm>
            <a:off x="7046913" y="2159000"/>
            <a:ext cx="1655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a:t>ІІ </a:t>
            </a:r>
            <a:r>
              <a:rPr lang="ru-RU" altLang="ru-RU" sz="1600" b="1" dirty="0" err="1"/>
              <a:t>реттік</a:t>
            </a:r>
            <a:r>
              <a:rPr lang="ru-RU" altLang="ru-RU" sz="1600" b="1" dirty="0"/>
              <a:t> </a:t>
            </a:r>
            <a:r>
              <a:rPr lang="ru-RU" altLang="ru-RU" sz="1600" b="1" dirty="0" err="1"/>
              <a:t>зоофагтар</a:t>
            </a:r>
            <a:r>
              <a:rPr lang="ru-RU" altLang="ru-RU" sz="1600" b="1" dirty="0"/>
              <a:t> (</a:t>
            </a:r>
            <a:r>
              <a:rPr lang="ru-RU" altLang="ru-RU" sz="1600" b="1" dirty="0" err="1"/>
              <a:t>консумент</a:t>
            </a:r>
            <a:r>
              <a:rPr lang="ru-RU" altLang="ru-RU" sz="1600" b="1" dirty="0"/>
              <a:t> </a:t>
            </a:r>
            <a:r>
              <a:rPr lang="en-US" altLang="ru-RU" sz="1600" b="1" dirty="0"/>
              <a:t>III</a:t>
            </a:r>
            <a:r>
              <a:rPr lang="ru-RU" altLang="ru-RU" sz="1600" b="1" dirty="0"/>
              <a:t>)</a:t>
            </a:r>
          </a:p>
        </p:txBody>
      </p:sp>
      <p:sp>
        <p:nvSpPr>
          <p:cNvPr id="18443" name="Rectangle 13"/>
          <p:cNvSpPr>
            <a:spLocks noChangeArrowheads="1"/>
          </p:cNvSpPr>
          <p:nvPr/>
        </p:nvSpPr>
        <p:spPr bwMode="auto">
          <a:xfrm>
            <a:off x="3779838" y="3657600"/>
            <a:ext cx="1223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err="1"/>
              <a:t>екінші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4" name="Rectangle 14"/>
          <p:cNvSpPr>
            <a:spLocks noChangeArrowheads="1"/>
          </p:cNvSpPr>
          <p:nvPr/>
        </p:nvSpPr>
        <p:spPr bwMode="auto">
          <a:xfrm>
            <a:off x="5580063" y="3624263"/>
            <a:ext cx="1223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err="1"/>
              <a:t>екінші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5" name="Rectangle 15"/>
          <p:cNvSpPr>
            <a:spLocks noChangeArrowheads="1"/>
          </p:cNvSpPr>
          <p:nvPr/>
        </p:nvSpPr>
        <p:spPr bwMode="auto">
          <a:xfrm>
            <a:off x="7308850" y="3598863"/>
            <a:ext cx="1223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err="1"/>
              <a:t>екінші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6" name="Rectangle 16"/>
          <p:cNvSpPr>
            <a:spLocks noChangeArrowheads="1"/>
          </p:cNvSpPr>
          <p:nvPr/>
        </p:nvSpPr>
        <p:spPr bwMode="auto">
          <a:xfrm>
            <a:off x="323850" y="3382963"/>
            <a:ext cx="12239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err="1"/>
              <a:t>жалпы</a:t>
            </a:r>
            <a:r>
              <a:rPr lang="ru-RU" altLang="ru-RU" sz="1400" b="1" dirty="0"/>
              <a:t> </a:t>
            </a:r>
            <a:r>
              <a:rPr lang="ru-RU" altLang="ru-RU" sz="1400" b="1" dirty="0" err="1"/>
              <a:t>бірінші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7" name="Rectangle 17"/>
          <p:cNvSpPr>
            <a:spLocks noChangeArrowheads="1"/>
          </p:cNvSpPr>
          <p:nvPr/>
        </p:nvSpPr>
        <p:spPr bwMode="auto">
          <a:xfrm>
            <a:off x="2268538" y="3382963"/>
            <a:ext cx="1223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a:t>таза </a:t>
            </a:r>
            <a:r>
              <a:rPr lang="ru-RU" altLang="ru-RU" sz="1400" b="1" dirty="0" err="1"/>
              <a:t>бірінші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8" name="Rectangle 18"/>
          <p:cNvSpPr>
            <a:spLocks noChangeArrowheads="1"/>
          </p:cNvSpPr>
          <p:nvPr/>
        </p:nvSpPr>
        <p:spPr bwMode="auto">
          <a:xfrm>
            <a:off x="2484438" y="4822825"/>
            <a:ext cx="6121400" cy="5762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49" name="Text Box 19"/>
          <p:cNvSpPr txBox="1">
            <a:spLocks noChangeArrowheads="1"/>
          </p:cNvSpPr>
          <p:nvPr/>
        </p:nvSpPr>
        <p:spPr bwMode="auto">
          <a:xfrm>
            <a:off x="3852863" y="4929188"/>
            <a:ext cx="3640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dirty="0" err="1"/>
              <a:t>Детритофагтар</a:t>
            </a:r>
            <a:r>
              <a:rPr lang="ru-RU" altLang="ru-RU" sz="1600" b="1" dirty="0"/>
              <a:t> </a:t>
            </a:r>
            <a:r>
              <a:rPr lang="ru-RU" altLang="ru-RU" sz="1600" b="1" dirty="0" err="1"/>
              <a:t>және</a:t>
            </a:r>
            <a:r>
              <a:rPr lang="ru-RU" altLang="ru-RU" sz="1600" b="1" dirty="0"/>
              <a:t> </a:t>
            </a:r>
            <a:r>
              <a:rPr lang="ru-RU" altLang="ru-RU" sz="1600" b="1" dirty="0" err="1"/>
              <a:t>редуценттер</a:t>
            </a:r>
            <a:endParaRPr lang="ru-RU" altLang="ru-RU" sz="1600" b="1" dirty="0"/>
          </a:p>
        </p:txBody>
      </p:sp>
      <p:sp>
        <p:nvSpPr>
          <p:cNvPr id="18450" name="AutoShape 20"/>
          <p:cNvSpPr>
            <a:spLocks noChangeArrowheads="1"/>
          </p:cNvSpPr>
          <p:nvPr/>
        </p:nvSpPr>
        <p:spPr bwMode="auto">
          <a:xfrm>
            <a:off x="3060700" y="3382963"/>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1" name="Text Box 21"/>
          <p:cNvSpPr txBox="1">
            <a:spLocks noChangeArrowheads="1"/>
          </p:cNvSpPr>
          <p:nvPr/>
        </p:nvSpPr>
        <p:spPr bwMode="auto">
          <a:xfrm>
            <a:off x="273050" y="4810125"/>
            <a:ext cx="1604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err="1"/>
              <a:t>минералды</a:t>
            </a:r>
            <a:r>
              <a:rPr lang="ru-RU" altLang="ru-RU" sz="1600" b="1" dirty="0"/>
              <a:t> </a:t>
            </a:r>
            <a:r>
              <a:rPr lang="ru-RU" altLang="ru-RU" sz="1600" b="1" dirty="0" err="1"/>
              <a:t>заттар</a:t>
            </a:r>
            <a:endParaRPr lang="ru-RU" altLang="ru-RU" sz="1600" b="1" dirty="0"/>
          </a:p>
        </p:txBody>
      </p:sp>
      <p:sp>
        <p:nvSpPr>
          <p:cNvPr id="18452" name="AutoShape 22"/>
          <p:cNvSpPr>
            <a:spLocks noChangeArrowheads="1"/>
          </p:cNvSpPr>
          <p:nvPr/>
        </p:nvSpPr>
        <p:spPr bwMode="auto">
          <a:xfrm rot="10800000">
            <a:off x="2052638" y="5038725"/>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3" name="AutoShape 23"/>
          <p:cNvSpPr>
            <a:spLocks noChangeArrowheads="1"/>
          </p:cNvSpPr>
          <p:nvPr/>
        </p:nvSpPr>
        <p:spPr bwMode="auto">
          <a:xfrm rot="5400000">
            <a:off x="7962900" y="4376738"/>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4" name="AutoShape 24"/>
          <p:cNvSpPr>
            <a:spLocks noChangeArrowheads="1"/>
          </p:cNvSpPr>
          <p:nvPr/>
        </p:nvSpPr>
        <p:spPr bwMode="auto">
          <a:xfrm>
            <a:off x="4787900" y="3421063"/>
            <a:ext cx="647700" cy="217487"/>
          </a:xfrm>
          <a:prstGeom prst="rightArrow">
            <a:avLst>
              <a:gd name="adj1" fmla="val 50000"/>
              <a:gd name="adj2" fmla="val 7445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5" name="AutoShape 25"/>
          <p:cNvSpPr>
            <a:spLocks noChangeArrowheads="1"/>
          </p:cNvSpPr>
          <p:nvPr/>
        </p:nvSpPr>
        <p:spPr bwMode="auto">
          <a:xfrm>
            <a:off x="6483350" y="3429000"/>
            <a:ext cx="647700" cy="217488"/>
          </a:xfrm>
          <a:prstGeom prst="rightArrow">
            <a:avLst>
              <a:gd name="adj1" fmla="val 50000"/>
              <a:gd name="adj2" fmla="val 74452"/>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6" name="AutoShape 26"/>
          <p:cNvSpPr>
            <a:spLocks noChangeArrowheads="1"/>
          </p:cNvSpPr>
          <p:nvPr/>
        </p:nvSpPr>
        <p:spPr bwMode="auto">
          <a:xfrm rot="-5400000">
            <a:off x="1044575" y="4462463"/>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7" name="AutoShape 27"/>
          <p:cNvSpPr>
            <a:spLocks noChangeArrowheads="1"/>
          </p:cNvSpPr>
          <p:nvPr/>
        </p:nvSpPr>
        <p:spPr bwMode="auto">
          <a:xfrm>
            <a:off x="1547813" y="3814763"/>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8" name="AutoShape 28"/>
          <p:cNvSpPr>
            <a:spLocks noChangeArrowheads="1"/>
          </p:cNvSpPr>
          <p:nvPr/>
        </p:nvSpPr>
        <p:spPr bwMode="auto">
          <a:xfrm rot="5400000">
            <a:off x="6307138" y="4384675"/>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9" name="AutoShape 29"/>
          <p:cNvSpPr>
            <a:spLocks noChangeArrowheads="1"/>
          </p:cNvSpPr>
          <p:nvPr/>
        </p:nvSpPr>
        <p:spPr bwMode="auto">
          <a:xfrm rot="5400000">
            <a:off x="4579938" y="4384675"/>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60" name="AutoShape 30"/>
          <p:cNvSpPr>
            <a:spLocks noChangeArrowheads="1"/>
          </p:cNvSpPr>
          <p:nvPr/>
        </p:nvSpPr>
        <p:spPr bwMode="auto">
          <a:xfrm rot="5400000">
            <a:off x="2851150" y="4375150"/>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61" name="AutoShape 31"/>
          <p:cNvSpPr>
            <a:spLocks noChangeArrowheads="1"/>
          </p:cNvSpPr>
          <p:nvPr/>
        </p:nvSpPr>
        <p:spPr bwMode="auto">
          <a:xfrm rot="5400000">
            <a:off x="755650" y="1654176"/>
            <a:ext cx="936625" cy="215900"/>
          </a:xfrm>
          <a:prstGeom prst="rightArrow">
            <a:avLst>
              <a:gd name="adj1" fmla="val 50000"/>
              <a:gd name="adj2" fmla="val 10845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0" name="AutoShape 32"/>
          <p:cNvSpPr>
            <a:spLocks noChangeArrowheads="1"/>
          </p:cNvSpPr>
          <p:nvPr/>
        </p:nvSpPr>
        <p:spPr bwMode="auto">
          <a:xfrm rot="5400000">
            <a:off x="7386638" y="4384675"/>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63" name="AutoShape 33"/>
          <p:cNvSpPr>
            <a:spLocks noChangeArrowheads="1"/>
          </p:cNvSpPr>
          <p:nvPr/>
        </p:nvSpPr>
        <p:spPr bwMode="auto">
          <a:xfrm>
            <a:off x="349250" y="57150"/>
            <a:ext cx="1152525" cy="1152525"/>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2" name="AutoShape 34"/>
          <p:cNvSpPr>
            <a:spLocks noChangeArrowheads="1"/>
          </p:cNvSpPr>
          <p:nvPr/>
        </p:nvSpPr>
        <p:spPr bwMode="auto">
          <a:xfrm rot="10657208">
            <a:off x="3170238" y="1281113"/>
            <a:ext cx="542925" cy="1951037"/>
          </a:xfrm>
          <a:prstGeom prst="curvedRightArrow">
            <a:avLst>
              <a:gd name="adj1" fmla="val 18750"/>
              <a:gd name="adj2" fmla="val 90621"/>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3" name="AutoShape 35"/>
          <p:cNvSpPr>
            <a:spLocks noChangeArrowheads="1"/>
          </p:cNvSpPr>
          <p:nvPr/>
        </p:nvSpPr>
        <p:spPr bwMode="auto">
          <a:xfrm>
            <a:off x="3060700" y="3094038"/>
            <a:ext cx="647700" cy="217487"/>
          </a:xfrm>
          <a:prstGeom prst="rightArrow">
            <a:avLst>
              <a:gd name="adj1" fmla="val 50000"/>
              <a:gd name="adj2" fmla="val 7445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4" name="AutoShape 36"/>
          <p:cNvSpPr>
            <a:spLocks noChangeArrowheads="1"/>
          </p:cNvSpPr>
          <p:nvPr/>
        </p:nvSpPr>
        <p:spPr bwMode="auto">
          <a:xfrm rot="10657208">
            <a:off x="6672263" y="1279525"/>
            <a:ext cx="542925" cy="2041525"/>
          </a:xfrm>
          <a:prstGeom prst="curvedRightArrow">
            <a:avLst>
              <a:gd name="adj1" fmla="val 19619"/>
              <a:gd name="adj2" fmla="val 94824"/>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5" name="AutoShape 37"/>
          <p:cNvSpPr>
            <a:spLocks noChangeArrowheads="1"/>
          </p:cNvSpPr>
          <p:nvPr/>
        </p:nvSpPr>
        <p:spPr bwMode="auto">
          <a:xfrm rot="10657208">
            <a:off x="4945063" y="1279525"/>
            <a:ext cx="542925" cy="2030413"/>
          </a:xfrm>
          <a:prstGeom prst="curvedRightArrow">
            <a:avLst>
              <a:gd name="adj1" fmla="val 19513"/>
              <a:gd name="adj2" fmla="val 94308"/>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6" name="AutoShape 38"/>
          <p:cNvSpPr>
            <a:spLocks noChangeArrowheads="1"/>
          </p:cNvSpPr>
          <p:nvPr/>
        </p:nvSpPr>
        <p:spPr bwMode="auto">
          <a:xfrm>
            <a:off x="4787900" y="3167063"/>
            <a:ext cx="647700" cy="215900"/>
          </a:xfrm>
          <a:prstGeom prst="rightArrow">
            <a:avLst>
              <a:gd name="adj1" fmla="val 50000"/>
              <a:gd name="adj2" fmla="val 7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7" name="AutoShape 39"/>
          <p:cNvSpPr>
            <a:spLocks noChangeArrowheads="1"/>
          </p:cNvSpPr>
          <p:nvPr/>
        </p:nvSpPr>
        <p:spPr bwMode="auto">
          <a:xfrm>
            <a:off x="6483350" y="3175000"/>
            <a:ext cx="647700" cy="215900"/>
          </a:xfrm>
          <a:prstGeom prst="rightArrow">
            <a:avLst>
              <a:gd name="adj1" fmla="val 50000"/>
              <a:gd name="adj2" fmla="val 7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70" name="AutoShape 40"/>
          <p:cNvSpPr>
            <a:spLocks noChangeArrowheads="1"/>
          </p:cNvSpPr>
          <p:nvPr/>
        </p:nvSpPr>
        <p:spPr bwMode="auto">
          <a:xfrm rot="5400000">
            <a:off x="466725" y="1654176"/>
            <a:ext cx="936625" cy="215900"/>
          </a:xfrm>
          <a:prstGeom prst="rightArrow">
            <a:avLst>
              <a:gd name="adj1" fmla="val 50000"/>
              <a:gd name="adj2" fmla="val 10845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71" name="AutoShape 41"/>
          <p:cNvSpPr>
            <a:spLocks noChangeArrowheads="1"/>
          </p:cNvSpPr>
          <p:nvPr/>
        </p:nvSpPr>
        <p:spPr bwMode="auto">
          <a:xfrm rot="5400000">
            <a:off x="107950" y="1654176"/>
            <a:ext cx="936625" cy="215900"/>
          </a:xfrm>
          <a:prstGeom prst="rightArrow">
            <a:avLst>
              <a:gd name="adj1" fmla="val 50000"/>
              <a:gd name="adj2" fmla="val 10845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0" name="AutoShape 42"/>
          <p:cNvSpPr>
            <a:spLocks noChangeArrowheads="1"/>
          </p:cNvSpPr>
          <p:nvPr/>
        </p:nvSpPr>
        <p:spPr bwMode="auto">
          <a:xfrm rot="10657208">
            <a:off x="1709738" y="2012950"/>
            <a:ext cx="542925" cy="1666875"/>
          </a:xfrm>
          <a:prstGeom prst="curvedRightArrow">
            <a:avLst>
              <a:gd name="adj1" fmla="val 16019"/>
              <a:gd name="adj2" fmla="val 77422"/>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1" name="AutoShape 43"/>
          <p:cNvSpPr>
            <a:spLocks noChangeArrowheads="1"/>
          </p:cNvSpPr>
          <p:nvPr/>
        </p:nvSpPr>
        <p:spPr bwMode="auto">
          <a:xfrm>
            <a:off x="1547813" y="3525838"/>
            <a:ext cx="647700" cy="217487"/>
          </a:xfrm>
          <a:prstGeom prst="rightArrow">
            <a:avLst>
              <a:gd name="adj1" fmla="val 50000"/>
              <a:gd name="adj2" fmla="val 7445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2" name="Text Box 44"/>
          <p:cNvSpPr txBox="1">
            <a:spLocks noChangeArrowheads="1"/>
          </p:cNvSpPr>
          <p:nvPr/>
        </p:nvSpPr>
        <p:spPr bwMode="auto">
          <a:xfrm>
            <a:off x="1620838" y="17002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3" name="Text Box 45"/>
          <p:cNvSpPr txBox="1">
            <a:spLocks noChangeArrowheads="1"/>
          </p:cNvSpPr>
          <p:nvPr/>
        </p:nvSpPr>
        <p:spPr bwMode="auto">
          <a:xfrm>
            <a:off x="3063875" y="9128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4" name="Text Box 46"/>
          <p:cNvSpPr txBox="1">
            <a:spLocks noChangeArrowheads="1"/>
          </p:cNvSpPr>
          <p:nvPr/>
        </p:nvSpPr>
        <p:spPr bwMode="auto">
          <a:xfrm>
            <a:off x="4822825" y="9096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5" name="Text Box 47"/>
          <p:cNvSpPr txBox="1">
            <a:spLocks noChangeArrowheads="1"/>
          </p:cNvSpPr>
          <p:nvPr/>
        </p:nvSpPr>
        <p:spPr bwMode="auto">
          <a:xfrm>
            <a:off x="6554788" y="8969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6" name="Text Box 48"/>
          <p:cNvSpPr txBox="1">
            <a:spLocks noChangeArrowheads="1"/>
          </p:cNvSpPr>
          <p:nvPr/>
        </p:nvSpPr>
        <p:spPr bwMode="auto">
          <a:xfrm>
            <a:off x="7808913" y="41783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37" name="Text Box 49"/>
          <p:cNvSpPr txBox="1">
            <a:spLocks noChangeArrowheads="1"/>
          </p:cNvSpPr>
          <p:nvPr/>
        </p:nvSpPr>
        <p:spPr bwMode="auto">
          <a:xfrm>
            <a:off x="7812088" y="44497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2338" name="AutoShape 50"/>
          <p:cNvSpPr>
            <a:spLocks noChangeArrowheads="1"/>
          </p:cNvSpPr>
          <p:nvPr/>
        </p:nvSpPr>
        <p:spPr bwMode="auto">
          <a:xfrm rot="5400000">
            <a:off x="5730875" y="4381500"/>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9" name="Text Box 51"/>
          <p:cNvSpPr txBox="1">
            <a:spLocks noChangeArrowheads="1"/>
          </p:cNvSpPr>
          <p:nvPr/>
        </p:nvSpPr>
        <p:spPr bwMode="auto">
          <a:xfrm>
            <a:off x="6153150" y="42005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40" name="Text Box 52"/>
          <p:cNvSpPr txBox="1">
            <a:spLocks noChangeArrowheads="1"/>
          </p:cNvSpPr>
          <p:nvPr/>
        </p:nvSpPr>
        <p:spPr bwMode="auto">
          <a:xfrm>
            <a:off x="6156325" y="44719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2341" name="AutoShape 53"/>
          <p:cNvSpPr>
            <a:spLocks noChangeArrowheads="1"/>
          </p:cNvSpPr>
          <p:nvPr/>
        </p:nvSpPr>
        <p:spPr bwMode="auto">
          <a:xfrm rot="5400000">
            <a:off x="4003675" y="4381500"/>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42" name="Text Box 54"/>
          <p:cNvSpPr txBox="1">
            <a:spLocks noChangeArrowheads="1"/>
          </p:cNvSpPr>
          <p:nvPr/>
        </p:nvSpPr>
        <p:spPr bwMode="auto">
          <a:xfrm>
            <a:off x="4425950" y="42005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43" name="Text Box 55"/>
          <p:cNvSpPr txBox="1">
            <a:spLocks noChangeArrowheads="1"/>
          </p:cNvSpPr>
          <p:nvPr/>
        </p:nvSpPr>
        <p:spPr bwMode="auto">
          <a:xfrm>
            <a:off x="4429125" y="44719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2344" name="AutoShape 56"/>
          <p:cNvSpPr>
            <a:spLocks noChangeArrowheads="1"/>
          </p:cNvSpPr>
          <p:nvPr/>
        </p:nvSpPr>
        <p:spPr bwMode="auto">
          <a:xfrm rot="5400000">
            <a:off x="2274888" y="4397375"/>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45" name="Text Box 57"/>
          <p:cNvSpPr txBox="1">
            <a:spLocks noChangeArrowheads="1"/>
          </p:cNvSpPr>
          <p:nvPr/>
        </p:nvSpPr>
        <p:spPr bwMode="auto">
          <a:xfrm>
            <a:off x="2697163" y="4191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46" name="Text Box 58"/>
          <p:cNvSpPr txBox="1">
            <a:spLocks noChangeArrowheads="1"/>
          </p:cNvSpPr>
          <p:nvPr/>
        </p:nvSpPr>
        <p:spPr bwMode="auto">
          <a:xfrm>
            <a:off x="2700338" y="44624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8489" name="Rectangle 59"/>
          <p:cNvSpPr>
            <a:spLocks noChangeArrowheads="1"/>
          </p:cNvSpPr>
          <p:nvPr/>
        </p:nvSpPr>
        <p:spPr bwMode="auto">
          <a:xfrm>
            <a:off x="152400" y="4419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a:t>фотосинтез</a:t>
            </a:r>
          </a:p>
        </p:txBody>
      </p:sp>
      <p:sp>
        <p:nvSpPr>
          <p:cNvPr id="18490" name="Rectangle 60"/>
          <p:cNvSpPr>
            <a:spLocks noChangeArrowheads="1"/>
          </p:cNvSpPr>
          <p:nvPr/>
        </p:nvSpPr>
        <p:spPr bwMode="auto">
          <a:xfrm>
            <a:off x="1438275" y="5364163"/>
            <a:ext cx="158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a:t>минерализация</a:t>
            </a:r>
          </a:p>
        </p:txBody>
      </p:sp>
      <p:sp>
        <p:nvSpPr>
          <p:cNvPr id="12349" name="Text Box 61"/>
          <p:cNvSpPr txBox="1">
            <a:spLocks noChangeArrowheads="1"/>
          </p:cNvSpPr>
          <p:nvPr/>
        </p:nvSpPr>
        <p:spPr bwMode="auto">
          <a:xfrm>
            <a:off x="252413" y="5711825"/>
            <a:ext cx="46867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a:t>R</a:t>
            </a:r>
            <a:r>
              <a:rPr lang="ru-RU" altLang="ru-RU" sz="1400" b="1" dirty="0"/>
              <a:t> – </a:t>
            </a:r>
            <a:r>
              <a:rPr lang="ru-RU" altLang="ru-RU" sz="1400" b="1" dirty="0" err="1"/>
              <a:t>тыныс</a:t>
            </a:r>
            <a:r>
              <a:rPr lang="ru-RU" altLang="ru-RU" sz="1400" b="1" dirty="0"/>
              <a:t> </a:t>
            </a:r>
            <a:r>
              <a:rPr lang="ru-RU" altLang="ru-RU" sz="1400" b="1" dirty="0" err="1"/>
              <a:t>алу</a:t>
            </a:r>
            <a:r>
              <a:rPr lang="ru-RU" altLang="ru-RU" sz="1400" b="1" dirty="0"/>
              <a:t> </a:t>
            </a:r>
            <a:r>
              <a:rPr lang="ru-RU" altLang="ru-RU" sz="1400" b="1" dirty="0" err="1"/>
              <a:t>барысында</a:t>
            </a:r>
            <a:r>
              <a:rPr lang="ru-RU" altLang="ru-RU" sz="1400" b="1" dirty="0"/>
              <a:t> </a:t>
            </a:r>
            <a:r>
              <a:rPr lang="ru-RU" altLang="ru-RU" sz="1400" b="1" dirty="0" err="1"/>
              <a:t>шығарылатын</a:t>
            </a:r>
            <a:r>
              <a:rPr lang="ru-RU" altLang="ru-RU" sz="1400" b="1" dirty="0"/>
              <a:t> энергия</a:t>
            </a:r>
          </a:p>
        </p:txBody>
      </p:sp>
      <p:sp>
        <p:nvSpPr>
          <p:cNvPr id="12350" name="Text Box 62"/>
          <p:cNvSpPr txBox="1">
            <a:spLocks noChangeArrowheads="1"/>
          </p:cNvSpPr>
          <p:nvPr/>
        </p:nvSpPr>
        <p:spPr bwMode="auto">
          <a:xfrm>
            <a:off x="238125" y="6000750"/>
            <a:ext cx="1563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a:t>D</a:t>
            </a:r>
            <a:r>
              <a:rPr lang="ru-RU" altLang="ru-RU" sz="1400" b="1" dirty="0"/>
              <a:t> – </a:t>
            </a:r>
            <a:r>
              <a:rPr lang="ru-RU" altLang="ru-RU" sz="1400" b="1" dirty="0" err="1"/>
              <a:t>табиғи</a:t>
            </a:r>
            <a:r>
              <a:rPr lang="ru-RU" altLang="ru-RU" sz="1400" b="1" dirty="0"/>
              <a:t> </a:t>
            </a:r>
            <a:r>
              <a:rPr lang="ru-RU" altLang="ru-RU" sz="1400" b="1" dirty="0" err="1"/>
              <a:t>өлім</a:t>
            </a:r>
            <a:endParaRPr lang="ru-RU" altLang="ru-RU" sz="1400" b="1" dirty="0"/>
          </a:p>
        </p:txBody>
      </p:sp>
      <p:sp>
        <p:nvSpPr>
          <p:cNvPr id="12351" name="Text Box 63"/>
          <p:cNvSpPr txBox="1">
            <a:spLocks noChangeArrowheads="1"/>
          </p:cNvSpPr>
          <p:nvPr/>
        </p:nvSpPr>
        <p:spPr bwMode="auto">
          <a:xfrm>
            <a:off x="242888" y="6292850"/>
            <a:ext cx="47452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a:t>E </a:t>
            </a:r>
            <a:r>
              <a:rPr lang="ru-RU" altLang="ru-RU" sz="1400" b="1" dirty="0"/>
              <a:t>– </a:t>
            </a:r>
            <a:r>
              <a:rPr lang="ru-RU" altLang="ru-RU" sz="1400" b="1" dirty="0" err="1"/>
              <a:t>зат</a:t>
            </a:r>
            <a:r>
              <a:rPr lang="ru-RU" altLang="ru-RU" sz="1400" b="1" dirty="0"/>
              <a:t> </a:t>
            </a:r>
            <a:r>
              <a:rPr lang="ru-RU" altLang="ru-RU" sz="1400" b="1" dirty="0" err="1"/>
              <a:t>алмасу</a:t>
            </a:r>
            <a:r>
              <a:rPr lang="ru-RU" altLang="ru-RU" sz="1400" b="1" dirty="0"/>
              <a:t> </a:t>
            </a:r>
            <a:r>
              <a:rPr lang="ru-RU" altLang="ru-RU" sz="1400" b="1" dirty="0" err="1"/>
              <a:t>өнімдерімен</a:t>
            </a:r>
            <a:r>
              <a:rPr lang="ru-RU" altLang="ru-RU" sz="1400" b="1" dirty="0"/>
              <a:t> </a:t>
            </a:r>
            <a:r>
              <a:rPr lang="ru-RU" altLang="ru-RU" sz="1400" b="1" dirty="0" err="1"/>
              <a:t>шығарылатын</a:t>
            </a:r>
            <a:r>
              <a:rPr lang="ru-RU" altLang="ru-RU" sz="1400" b="1" dirty="0"/>
              <a:t> энергия</a:t>
            </a:r>
          </a:p>
        </p:txBody>
      </p:sp>
      <p:sp>
        <p:nvSpPr>
          <p:cNvPr id="18494" name="Text Box 64"/>
          <p:cNvSpPr txBox="1">
            <a:spLocks noChangeArrowheads="1"/>
          </p:cNvSpPr>
          <p:nvPr/>
        </p:nvSpPr>
        <p:spPr bwMode="auto">
          <a:xfrm>
            <a:off x="1987779" y="115888"/>
            <a:ext cx="57637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err="1"/>
              <a:t>Заттардың</a:t>
            </a:r>
            <a:r>
              <a:rPr lang="ru-RU" altLang="ru-RU" sz="2000" b="1" dirty="0"/>
              <a:t> </a:t>
            </a:r>
            <a:r>
              <a:rPr lang="ru-RU" altLang="ru-RU" sz="2000" b="1" dirty="0" err="1"/>
              <a:t>биологиялық</a:t>
            </a:r>
            <a:r>
              <a:rPr lang="ru-RU" altLang="ru-RU" sz="2000" b="1" dirty="0"/>
              <a:t> </a:t>
            </a:r>
            <a:r>
              <a:rPr lang="ru-RU" altLang="ru-RU" sz="2000" b="1" dirty="0" err="1"/>
              <a:t>айналымы</a:t>
            </a:r>
            <a:endParaRPr lang="ru-RU" altLang="ru-RU" sz="2000" b="1" dirty="0"/>
          </a:p>
          <a:p>
            <a:pPr algn="ctr" eaLnBrk="1" hangingPunct="1"/>
            <a:r>
              <a:rPr lang="ru-RU" altLang="ru-RU" sz="2000" dirty="0"/>
              <a:t>(</a:t>
            </a:r>
            <a:r>
              <a:rPr lang="ru-RU" altLang="ru-RU" sz="2000" dirty="0" err="1"/>
              <a:t>жайылым</a:t>
            </a:r>
            <a:r>
              <a:rPr lang="ru-RU" altLang="ru-RU" sz="2000" dirty="0"/>
              <a:t> </a:t>
            </a:r>
            <a:r>
              <a:rPr lang="ru-RU" altLang="ru-RU" sz="2000" dirty="0" err="1"/>
              <a:t>тізбегі</a:t>
            </a:r>
            <a:r>
              <a:rPr lang="ru-RU" altLang="ru-RU" sz="2000" dirty="0"/>
              <a:t> </a:t>
            </a:r>
            <a:r>
              <a:rPr lang="ru-RU" altLang="ru-RU" sz="2000" dirty="0" err="1"/>
              <a:t>мысалында</a:t>
            </a:r>
            <a:r>
              <a:rPr lang="ru-RU" altLang="ru-RU" sz="2000" dirty="0"/>
              <a:t> </a:t>
            </a:r>
            <a:r>
              <a:rPr lang="ru-RU" altLang="ru-RU" sz="2000" dirty="0" err="1"/>
              <a:t>қарастырылады</a:t>
            </a:r>
            <a:r>
              <a:rPr lang="ru-RU" altLang="ru-RU" sz="2000" dirty="0"/>
              <a:t>)</a:t>
            </a:r>
          </a:p>
        </p:txBody>
      </p:sp>
      <p:sp>
        <p:nvSpPr>
          <p:cNvPr id="12353" name="AutoShape 65"/>
          <p:cNvSpPr>
            <a:spLocks noChangeArrowheads="1"/>
          </p:cNvSpPr>
          <p:nvPr/>
        </p:nvSpPr>
        <p:spPr bwMode="auto">
          <a:xfrm rot="10657208">
            <a:off x="8201025" y="898525"/>
            <a:ext cx="782638" cy="4273550"/>
          </a:xfrm>
          <a:prstGeom prst="curvedRightArrow">
            <a:avLst>
              <a:gd name="adj1" fmla="val 28490"/>
              <a:gd name="adj2" fmla="val 137699"/>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54" name="Text Box 66"/>
          <p:cNvSpPr txBox="1">
            <a:spLocks noChangeArrowheads="1"/>
          </p:cNvSpPr>
          <p:nvPr/>
        </p:nvSpPr>
        <p:spPr bwMode="auto">
          <a:xfrm>
            <a:off x="8459788" y="6921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8497" name="Text Box 67"/>
          <p:cNvSpPr txBox="1">
            <a:spLocks noChangeArrowheads="1"/>
          </p:cNvSpPr>
          <p:nvPr/>
        </p:nvSpPr>
        <p:spPr bwMode="auto">
          <a:xfrm>
            <a:off x="1262063" y="14366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a:t>0</a:t>
            </a:r>
            <a:r>
              <a:rPr lang="ru-RU" altLang="ru-RU" sz="1600" b="1"/>
              <a:t>,2%</a:t>
            </a:r>
          </a:p>
        </p:txBody>
      </p:sp>
    </p:spTree>
    <p:extLst>
      <p:ext uri="{BB962C8B-B14F-4D97-AF65-F5344CB8AC3E}">
        <p14:creationId xmlns:p14="http://schemas.microsoft.com/office/powerpoint/2010/main" val="101037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31"/>
                                        </p:tgtEl>
                                        <p:attrNameLst>
                                          <p:attrName>style.visibility</p:attrName>
                                        </p:attrNameLst>
                                      </p:cBhvr>
                                      <p:to>
                                        <p:strVal val="visible"/>
                                      </p:to>
                                    </p:set>
                                    <p:animEffect transition="in" filter="wipe(left)">
                                      <p:cBhvr>
                                        <p:cTn id="7" dur="500"/>
                                        <p:tgtEl>
                                          <p:spTgt spid="1233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332"/>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330"/>
                                        </p:tgtEl>
                                        <p:attrNameLst>
                                          <p:attrName>style.visibility</p:attrName>
                                        </p:attrNameLst>
                                      </p:cBhvr>
                                      <p:to>
                                        <p:strVal val="visible"/>
                                      </p:to>
                                    </p:set>
                                    <p:animEffect transition="in" filter="wipe(down)">
                                      <p:cBhvr>
                                        <p:cTn id="14" dur="500"/>
                                        <p:tgtEl>
                                          <p:spTgt spid="12330"/>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2344"/>
                                        </p:tgtEl>
                                        <p:attrNameLst>
                                          <p:attrName>style.visibility</p:attrName>
                                        </p:attrNameLst>
                                      </p:cBhvr>
                                      <p:to>
                                        <p:strVal val="visible"/>
                                      </p:to>
                                    </p:set>
                                    <p:animEffect transition="in" filter="wipe(up)">
                                      <p:cBhvr>
                                        <p:cTn id="18" dur="500"/>
                                        <p:tgtEl>
                                          <p:spTgt spid="12344"/>
                                        </p:tgtEl>
                                      </p:cBhvr>
                                    </p:animEffec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23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346"/>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23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51"/>
                                        </p:tgtEl>
                                        <p:attrNameLst>
                                          <p:attrName>style.visibility</p:attrName>
                                        </p:attrNameLst>
                                      </p:cBhvr>
                                      <p:to>
                                        <p:strVal val="visible"/>
                                      </p:to>
                                    </p:set>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2323"/>
                                        </p:tgtEl>
                                        <p:attrNameLst>
                                          <p:attrName>style.visibility</p:attrName>
                                        </p:attrNameLst>
                                      </p:cBhvr>
                                      <p:to>
                                        <p:strVal val="visible"/>
                                      </p:to>
                                    </p:set>
                                    <p:animEffect transition="in" filter="wipe(left)">
                                      <p:cBhvr>
                                        <p:cTn id="34" dur="500"/>
                                        <p:tgtEl>
                                          <p:spTgt spid="12323"/>
                                        </p:tgtEl>
                                      </p:cBhvr>
                                    </p:animEffect>
                                  </p:childTnLst>
                                </p:cTn>
                              </p:par>
                            </p:childTnLst>
                          </p:cTn>
                        </p:par>
                        <p:par>
                          <p:cTn id="35" fill="hold" nodeType="afterGroup">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12322"/>
                                        </p:tgtEl>
                                        <p:attrNameLst>
                                          <p:attrName>style.visibility</p:attrName>
                                        </p:attrNameLst>
                                      </p:cBhvr>
                                      <p:to>
                                        <p:strVal val="visible"/>
                                      </p:to>
                                    </p:set>
                                    <p:animEffect transition="in" filter="wipe(down)">
                                      <p:cBhvr>
                                        <p:cTn id="38" dur="500"/>
                                        <p:tgtEl>
                                          <p:spTgt spid="12322"/>
                                        </p:tgtEl>
                                      </p:cBhvr>
                                    </p:animEffect>
                                  </p:childTnLst>
                                </p:cTn>
                              </p:par>
                            </p:childTnLst>
                          </p:cTn>
                        </p:par>
                        <p:par>
                          <p:cTn id="39" fill="hold" nodeType="afterGroup">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2333"/>
                                        </p:tgtEl>
                                        <p:attrNameLst>
                                          <p:attrName>style.visibility</p:attrName>
                                        </p:attrNameLst>
                                      </p:cBhvr>
                                      <p:to>
                                        <p:strVal val="visible"/>
                                      </p:to>
                                    </p:set>
                                  </p:childTnLst>
                                </p:cTn>
                              </p:par>
                            </p:childTnLst>
                          </p:cTn>
                        </p:par>
                        <p:par>
                          <p:cTn id="42" fill="hold" nodeType="afterGroup">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12341"/>
                                        </p:tgtEl>
                                        <p:attrNameLst>
                                          <p:attrName>style.visibility</p:attrName>
                                        </p:attrNameLst>
                                      </p:cBhvr>
                                      <p:to>
                                        <p:strVal val="visible"/>
                                      </p:to>
                                    </p:set>
                                    <p:animEffect transition="in" filter="wipe(up)">
                                      <p:cBhvr>
                                        <p:cTn id="45" dur="500"/>
                                        <p:tgtEl>
                                          <p:spTgt spid="12341"/>
                                        </p:tgtEl>
                                      </p:cBhvr>
                                    </p:animEffect>
                                  </p:childTnLst>
                                </p:cTn>
                              </p:par>
                            </p:childTnLst>
                          </p:cTn>
                        </p:par>
                        <p:par>
                          <p:cTn id="46" fill="hold" nodeType="afterGroup">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123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343"/>
                                        </p:tgtEl>
                                        <p:attrNameLst>
                                          <p:attrName>style.visibility</p:attrName>
                                        </p:attrNameLst>
                                      </p:cBhvr>
                                      <p:to>
                                        <p:strVal val="visible"/>
                                      </p:to>
                                    </p:set>
                                  </p:childTnLst>
                                </p:cTn>
                              </p:par>
                            </p:childTnLst>
                          </p:cTn>
                        </p:par>
                        <p:par>
                          <p:cTn id="51" fill="hold" nodeType="afterGroup">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2326"/>
                                        </p:tgtEl>
                                        <p:attrNameLst>
                                          <p:attrName>style.visibility</p:attrName>
                                        </p:attrNameLst>
                                      </p:cBhvr>
                                      <p:to>
                                        <p:strVal val="visible"/>
                                      </p:to>
                                    </p:set>
                                    <p:animEffect transition="in" filter="wipe(left)">
                                      <p:cBhvr>
                                        <p:cTn id="54" dur="500"/>
                                        <p:tgtEl>
                                          <p:spTgt spid="12326"/>
                                        </p:tgtEl>
                                      </p:cBhvr>
                                    </p:animEffect>
                                  </p:childTnLst>
                                </p:cTn>
                              </p:par>
                            </p:childTnLst>
                          </p:cTn>
                        </p:par>
                        <p:par>
                          <p:cTn id="55" fill="hold" nodeType="afterGroup">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12325"/>
                                        </p:tgtEl>
                                        <p:attrNameLst>
                                          <p:attrName>style.visibility</p:attrName>
                                        </p:attrNameLst>
                                      </p:cBhvr>
                                      <p:to>
                                        <p:strVal val="visible"/>
                                      </p:to>
                                    </p:set>
                                    <p:animEffect transition="in" filter="wipe(down)">
                                      <p:cBhvr>
                                        <p:cTn id="58" dur="500"/>
                                        <p:tgtEl>
                                          <p:spTgt spid="12325"/>
                                        </p:tgtEl>
                                      </p:cBhvr>
                                    </p:animEffect>
                                  </p:childTnLst>
                                </p:cTn>
                              </p:par>
                            </p:childTnLst>
                          </p:cTn>
                        </p:par>
                        <p:par>
                          <p:cTn id="59" fill="hold" nodeType="afterGroup">
                            <p:stCondLst>
                              <p:cond delay="4000"/>
                            </p:stCondLst>
                            <p:childTnLst>
                              <p:par>
                                <p:cTn id="60" presetID="1" presetClass="entr" presetSubtype="0" fill="hold" grpId="0" nodeType="afterEffect">
                                  <p:stCondLst>
                                    <p:cond delay="0"/>
                                  </p:stCondLst>
                                  <p:childTnLst>
                                    <p:set>
                                      <p:cBhvr>
                                        <p:cTn id="61" dur="1" fill="hold">
                                          <p:stCondLst>
                                            <p:cond delay="0"/>
                                          </p:stCondLst>
                                        </p:cTn>
                                        <p:tgtEl>
                                          <p:spTgt spid="12334"/>
                                        </p:tgtEl>
                                        <p:attrNameLst>
                                          <p:attrName>style.visibility</p:attrName>
                                        </p:attrNameLst>
                                      </p:cBhvr>
                                      <p:to>
                                        <p:strVal val="visible"/>
                                      </p:to>
                                    </p:set>
                                  </p:childTnLst>
                                </p:cTn>
                              </p:par>
                            </p:childTnLst>
                          </p:cTn>
                        </p:par>
                        <p:par>
                          <p:cTn id="62" fill="hold" nodeType="afterGroup">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338"/>
                                        </p:tgtEl>
                                        <p:attrNameLst>
                                          <p:attrName>style.visibility</p:attrName>
                                        </p:attrNameLst>
                                      </p:cBhvr>
                                      <p:to>
                                        <p:strVal val="visible"/>
                                      </p:to>
                                    </p:set>
                                    <p:animEffect transition="in" filter="wipe(up)">
                                      <p:cBhvr>
                                        <p:cTn id="65" dur="500"/>
                                        <p:tgtEl>
                                          <p:spTgt spid="12338"/>
                                        </p:tgtEl>
                                      </p:cBhvr>
                                    </p:animEffect>
                                  </p:childTnLst>
                                </p:cTn>
                              </p:par>
                            </p:childTnLst>
                          </p:cTn>
                        </p:par>
                        <p:par>
                          <p:cTn id="66" fill="hold" nodeType="afterGroup">
                            <p:stCondLst>
                              <p:cond delay="4500"/>
                            </p:stCondLst>
                            <p:childTnLst>
                              <p:par>
                                <p:cTn id="67" presetID="1" presetClass="entr" presetSubtype="0" fill="hold" grpId="0" nodeType="afterEffect">
                                  <p:stCondLst>
                                    <p:cond delay="0"/>
                                  </p:stCondLst>
                                  <p:childTnLst>
                                    <p:set>
                                      <p:cBhvr>
                                        <p:cTn id="68" dur="1" fill="hold">
                                          <p:stCondLst>
                                            <p:cond delay="0"/>
                                          </p:stCondLst>
                                        </p:cTn>
                                        <p:tgtEl>
                                          <p:spTgt spid="123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339"/>
                                        </p:tgtEl>
                                        <p:attrNameLst>
                                          <p:attrName>style.visibility</p:attrName>
                                        </p:attrNameLst>
                                      </p:cBhvr>
                                      <p:to>
                                        <p:strVal val="visible"/>
                                      </p:to>
                                    </p:set>
                                  </p:childTnLst>
                                </p:cTn>
                              </p:par>
                            </p:childTnLst>
                          </p:cTn>
                        </p:par>
                        <p:par>
                          <p:cTn id="71" fill="hold" nodeType="afterGroup">
                            <p:stCondLst>
                              <p:cond delay="4500"/>
                            </p:stCondLst>
                            <p:childTnLst>
                              <p:par>
                                <p:cTn id="72" presetID="22" presetClass="entr" presetSubtype="8" fill="hold" grpId="0" nodeType="afterEffect">
                                  <p:stCondLst>
                                    <p:cond delay="0"/>
                                  </p:stCondLst>
                                  <p:childTnLst>
                                    <p:set>
                                      <p:cBhvr>
                                        <p:cTn id="73" dur="1" fill="hold">
                                          <p:stCondLst>
                                            <p:cond delay="0"/>
                                          </p:stCondLst>
                                        </p:cTn>
                                        <p:tgtEl>
                                          <p:spTgt spid="12327"/>
                                        </p:tgtEl>
                                        <p:attrNameLst>
                                          <p:attrName>style.visibility</p:attrName>
                                        </p:attrNameLst>
                                      </p:cBhvr>
                                      <p:to>
                                        <p:strVal val="visible"/>
                                      </p:to>
                                    </p:set>
                                    <p:animEffect transition="in" filter="wipe(left)">
                                      <p:cBhvr>
                                        <p:cTn id="74" dur="500"/>
                                        <p:tgtEl>
                                          <p:spTgt spid="12327"/>
                                        </p:tgtEl>
                                      </p:cBhvr>
                                    </p:animEffect>
                                  </p:childTnLst>
                                </p:cTn>
                              </p:par>
                            </p:childTnLst>
                          </p:cTn>
                        </p:par>
                        <p:par>
                          <p:cTn id="75" fill="hold" nodeType="afterGroup">
                            <p:stCondLst>
                              <p:cond delay="5000"/>
                            </p:stCondLst>
                            <p:childTnLst>
                              <p:par>
                                <p:cTn id="76" presetID="22" presetClass="entr" presetSubtype="4" fill="hold" grpId="0" nodeType="afterEffect">
                                  <p:stCondLst>
                                    <p:cond delay="0"/>
                                  </p:stCondLst>
                                  <p:childTnLst>
                                    <p:set>
                                      <p:cBhvr>
                                        <p:cTn id="77" dur="1" fill="hold">
                                          <p:stCondLst>
                                            <p:cond delay="0"/>
                                          </p:stCondLst>
                                        </p:cTn>
                                        <p:tgtEl>
                                          <p:spTgt spid="12324"/>
                                        </p:tgtEl>
                                        <p:attrNameLst>
                                          <p:attrName>style.visibility</p:attrName>
                                        </p:attrNameLst>
                                      </p:cBhvr>
                                      <p:to>
                                        <p:strVal val="visible"/>
                                      </p:to>
                                    </p:set>
                                    <p:animEffect transition="in" filter="wipe(down)">
                                      <p:cBhvr>
                                        <p:cTn id="78" dur="500"/>
                                        <p:tgtEl>
                                          <p:spTgt spid="12324"/>
                                        </p:tgtEl>
                                      </p:cBhvr>
                                    </p:animEffect>
                                  </p:childTnLst>
                                </p:cTn>
                              </p:par>
                            </p:childTnLst>
                          </p:cTn>
                        </p:par>
                        <p:par>
                          <p:cTn id="79" fill="hold" nodeType="afterGroup">
                            <p:stCondLst>
                              <p:cond delay="5500"/>
                            </p:stCondLst>
                            <p:childTnLst>
                              <p:par>
                                <p:cTn id="80" presetID="1" presetClass="entr" presetSubtype="0" fill="hold" grpId="0" nodeType="afterEffect">
                                  <p:stCondLst>
                                    <p:cond delay="0"/>
                                  </p:stCondLst>
                                  <p:childTnLst>
                                    <p:set>
                                      <p:cBhvr>
                                        <p:cTn id="81" dur="1" fill="hold">
                                          <p:stCondLst>
                                            <p:cond delay="0"/>
                                          </p:stCondLst>
                                        </p:cTn>
                                        <p:tgtEl>
                                          <p:spTgt spid="12335"/>
                                        </p:tgtEl>
                                        <p:attrNameLst>
                                          <p:attrName>style.visibility</p:attrName>
                                        </p:attrNameLst>
                                      </p:cBhvr>
                                      <p:to>
                                        <p:strVal val="visible"/>
                                      </p:to>
                                    </p:set>
                                  </p:childTnLst>
                                </p:cTn>
                              </p:par>
                            </p:childTnLst>
                          </p:cTn>
                        </p:par>
                        <p:par>
                          <p:cTn id="82" fill="hold" nodeType="afterGroup">
                            <p:stCondLst>
                              <p:cond delay="5500"/>
                            </p:stCondLst>
                            <p:childTnLst>
                              <p:par>
                                <p:cTn id="83" presetID="22" presetClass="entr" presetSubtype="1" fill="hold" grpId="0" nodeType="afterEffect">
                                  <p:stCondLst>
                                    <p:cond delay="0"/>
                                  </p:stCondLst>
                                  <p:childTnLst>
                                    <p:set>
                                      <p:cBhvr>
                                        <p:cTn id="84" dur="1" fill="hold">
                                          <p:stCondLst>
                                            <p:cond delay="0"/>
                                          </p:stCondLst>
                                        </p:cTn>
                                        <p:tgtEl>
                                          <p:spTgt spid="12320"/>
                                        </p:tgtEl>
                                        <p:attrNameLst>
                                          <p:attrName>style.visibility</p:attrName>
                                        </p:attrNameLst>
                                      </p:cBhvr>
                                      <p:to>
                                        <p:strVal val="visible"/>
                                      </p:to>
                                    </p:set>
                                    <p:animEffect transition="in" filter="wipe(up)">
                                      <p:cBhvr>
                                        <p:cTn id="85" dur="500"/>
                                        <p:tgtEl>
                                          <p:spTgt spid="12320"/>
                                        </p:tgtEl>
                                      </p:cBhvr>
                                    </p:animEffect>
                                  </p:childTnLst>
                                </p:cTn>
                              </p:par>
                            </p:childTnLst>
                          </p:cTn>
                        </p:par>
                        <p:par>
                          <p:cTn id="86" fill="hold" nodeType="afterGroup">
                            <p:stCondLst>
                              <p:cond delay="6000"/>
                            </p:stCondLst>
                            <p:childTnLst>
                              <p:par>
                                <p:cTn id="87" presetID="1" presetClass="entr" presetSubtype="0" fill="hold" grpId="0" nodeType="afterEffect">
                                  <p:stCondLst>
                                    <p:cond delay="0"/>
                                  </p:stCondLst>
                                  <p:childTnLst>
                                    <p:set>
                                      <p:cBhvr>
                                        <p:cTn id="88" dur="1" fill="hold">
                                          <p:stCondLst>
                                            <p:cond delay="0"/>
                                          </p:stCondLst>
                                        </p:cTn>
                                        <p:tgtEl>
                                          <p:spTgt spid="123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336"/>
                                        </p:tgtEl>
                                        <p:attrNameLst>
                                          <p:attrName>style.visibility</p:attrName>
                                        </p:attrNameLst>
                                      </p:cBhvr>
                                      <p:to>
                                        <p:strVal val="visible"/>
                                      </p:to>
                                    </p:set>
                                  </p:childTnLst>
                                </p:cTn>
                              </p:par>
                            </p:childTnLst>
                          </p:cTn>
                        </p:par>
                        <p:par>
                          <p:cTn id="91" fill="hold" nodeType="afterGroup">
                            <p:stCondLst>
                              <p:cond delay="6000"/>
                            </p:stCondLst>
                            <p:childTnLst>
                              <p:par>
                                <p:cTn id="92" presetID="22" presetClass="entr" presetSubtype="4" fill="hold" grpId="0" nodeType="afterEffect">
                                  <p:stCondLst>
                                    <p:cond delay="0"/>
                                  </p:stCondLst>
                                  <p:childTnLst>
                                    <p:set>
                                      <p:cBhvr>
                                        <p:cTn id="93" dur="1" fill="hold">
                                          <p:stCondLst>
                                            <p:cond delay="0"/>
                                          </p:stCondLst>
                                        </p:cTn>
                                        <p:tgtEl>
                                          <p:spTgt spid="12353"/>
                                        </p:tgtEl>
                                        <p:attrNameLst>
                                          <p:attrName>style.visibility</p:attrName>
                                        </p:attrNameLst>
                                      </p:cBhvr>
                                      <p:to>
                                        <p:strVal val="visible"/>
                                      </p:to>
                                    </p:set>
                                    <p:animEffect transition="in" filter="wipe(down)">
                                      <p:cBhvr>
                                        <p:cTn id="94" dur="500"/>
                                        <p:tgtEl>
                                          <p:spTgt spid="12353"/>
                                        </p:tgtEl>
                                      </p:cBhvr>
                                    </p:animEffect>
                                  </p:childTnLst>
                                </p:cTn>
                              </p:par>
                            </p:childTnLst>
                          </p:cTn>
                        </p:par>
                        <p:par>
                          <p:cTn id="95" fill="hold" nodeType="afterGroup">
                            <p:stCondLst>
                              <p:cond delay="6500"/>
                            </p:stCondLst>
                            <p:childTnLst>
                              <p:par>
                                <p:cTn id="96" presetID="1" presetClass="entr" presetSubtype="0" fill="hold" grpId="0" nodeType="afterEffect">
                                  <p:stCondLst>
                                    <p:cond delay="0"/>
                                  </p:stCondLst>
                                  <p:childTnLst>
                                    <p:set>
                                      <p:cBhvr>
                                        <p:cTn id="97" dur="1" fill="hold">
                                          <p:stCondLst>
                                            <p:cond delay="0"/>
                                          </p:stCondLst>
                                        </p:cTn>
                                        <p:tgtEl>
                                          <p:spTgt spid="12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0" grpId="0" animBg="1"/>
      <p:bldP spid="12322" grpId="0" animBg="1"/>
      <p:bldP spid="12323" grpId="0" animBg="1"/>
      <p:bldP spid="12324" grpId="0" animBg="1"/>
      <p:bldP spid="12325" grpId="0" animBg="1"/>
      <p:bldP spid="12326" grpId="0" animBg="1"/>
      <p:bldP spid="12327" grpId="0" animBg="1"/>
      <p:bldP spid="12330" grpId="0" animBg="1"/>
      <p:bldP spid="12331" grpId="0" animBg="1"/>
      <p:bldP spid="12332" grpId="0"/>
      <p:bldP spid="12333" grpId="0"/>
      <p:bldP spid="12334" grpId="0"/>
      <p:bldP spid="12335" grpId="0"/>
      <p:bldP spid="12336" grpId="0"/>
      <p:bldP spid="12337" grpId="0"/>
      <p:bldP spid="12338" grpId="0" animBg="1"/>
      <p:bldP spid="12339" grpId="0"/>
      <p:bldP spid="12340" grpId="0"/>
      <p:bldP spid="12341" grpId="0" animBg="1"/>
      <p:bldP spid="12342" grpId="0"/>
      <p:bldP spid="12343" grpId="0"/>
      <p:bldP spid="12344" grpId="0" animBg="1"/>
      <p:bldP spid="12345" grpId="0"/>
      <p:bldP spid="12346" grpId="0"/>
      <p:bldP spid="12349" grpId="0"/>
      <p:bldP spid="12350" grpId="0"/>
      <p:bldP spid="12351" grpId="0"/>
      <p:bldP spid="12353" grpId="0" animBg="1"/>
      <p:bldP spid="123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67" y="1556792"/>
            <a:ext cx="9177131" cy="3933056"/>
          </a:xfrm>
        </p:spPr>
      </p:pic>
      <p:sp>
        <p:nvSpPr>
          <p:cNvPr id="5" name="TextBox 4"/>
          <p:cNvSpPr txBox="1"/>
          <p:nvPr/>
        </p:nvSpPr>
        <p:spPr>
          <a:xfrm>
            <a:off x="827584" y="5661248"/>
            <a:ext cx="7696081" cy="800219"/>
          </a:xfrm>
          <a:prstGeom prst="rect">
            <a:avLst/>
          </a:prstGeom>
          <a:noFill/>
        </p:spPr>
        <p:txBody>
          <a:bodyPr wrap="none" rtlCol="0">
            <a:spAutoFit/>
          </a:bodyPr>
          <a:lstStyle/>
          <a:p>
            <a:r>
              <a:rPr lang="kk-KZ" sz="2400" dirty="0"/>
              <a:t>Жайылымдық қоректік тізбек арқылы энергия айналымы</a:t>
            </a:r>
          </a:p>
          <a:p>
            <a:pPr algn="ctr"/>
            <a:r>
              <a:rPr lang="kk-KZ" sz="2200" dirty="0"/>
              <a:t>(барлық сандар </a:t>
            </a:r>
            <a:r>
              <a:rPr lang="kk-KZ" sz="2200" i="1" dirty="0"/>
              <a:t>кДж/м</a:t>
            </a:r>
            <a:r>
              <a:rPr lang="kk-KZ" sz="2200" i="1" baseline="30000" dirty="0"/>
              <a:t>2</a:t>
            </a:r>
            <a:r>
              <a:rPr lang="kk-KZ" sz="2200" i="1" dirty="0"/>
              <a:t>∙жыл </a:t>
            </a:r>
            <a:r>
              <a:rPr lang="kk-KZ" sz="2200" dirty="0"/>
              <a:t>өлшемімен көрсетілген)</a:t>
            </a:r>
            <a:endParaRPr lang="ru-RU" sz="2200" dirty="0"/>
          </a:p>
        </p:txBody>
      </p:sp>
    </p:spTree>
    <p:extLst>
      <p:ext uri="{BB962C8B-B14F-4D97-AF65-F5344CB8AC3E}">
        <p14:creationId xmlns:p14="http://schemas.microsoft.com/office/powerpoint/2010/main" val="1481759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1094814" y="332656"/>
            <a:ext cx="7028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2400" dirty="0" err="1">
                <a:latin typeface="Times New Roman" pitchFamily="18" charset="0"/>
                <a:cs typeface="Times New Roman" pitchFamily="18" charset="0"/>
              </a:rPr>
              <a:t>Химиялық</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айналымдар</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кезінде</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термодинамиканың</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бірінші</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заңынан</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шығатын</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салдар</a:t>
            </a:r>
            <a:r>
              <a:rPr lang="uk-UA" altLang="ru-RU" sz="2400" dirty="0">
                <a:latin typeface="Times New Roman" pitchFamily="18" charset="0"/>
                <a:cs typeface="Times New Roman" pitchFamily="18" charset="0"/>
              </a:rPr>
              <a:t>: </a:t>
            </a:r>
            <a:r>
              <a:rPr lang="uk-UA" altLang="ru-RU" sz="2400" b="1" dirty="0" err="1">
                <a:latin typeface="Times New Roman" pitchFamily="18" charset="0"/>
                <a:cs typeface="Times New Roman" pitchFamily="18" charset="0"/>
              </a:rPr>
              <a:t>Гесс</a:t>
            </a:r>
            <a:r>
              <a:rPr lang="uk-UA" altLang="ru-RU" sz="2400" b="1" dirty="0">
                <a:latin typeface="Times New Roman" pitchFamily="18" charset="0"/>
                <a:cs typeface="Times New Roman" pitchFamily="18" charset="0"/>
              </a:rPr>
              <a:t> </a:t>
            </a:r>
            <a:r>
              <a:rPr lang="uk-UA" altLang="ru-RU" sz="2400" b="1" dirty="0" err="1">
                <a:latin typeface="Times New Roman" pitchFamily="18" charset="0"/>
                <a:cs typeface="Times New Roman" pitchFamily="18" charset="0"/>
              </a:rPr>
              <a:t>заңы</a:t>
            </a:r>
            <a:r>
              <a:rPr lang="uk-UA" altLang="ru-RU" sz="2400" b="1" dirty="0">
                <a:latin typeface="Times New Roman" pitchFamily="18" charset="0"/>
                <a:cs typeface="Times New Roman" pitchFamily="18" charset="0"/>
              </a:rPr>
              <a:t>.  </a:t>
            </a:r>
          </a:p>
        </p:txBody>
      </p:sp>
      <p:sp>
        <p:nvSpPr>
          <p:cNvPr id="30723" name="Rectangle 5"/>
          <p:cNvSpPr>
            <a:spLocks noChangeArrowheads="1"/>
          </p:cNvSpPr>
          <p:nvPr/>
        </p:nvSpPr>
        <p:spPr bwMode="auto">
          <a:xfrm>
            <a:off x="395536" y="1341438"/>
            <a:ext cx="8502402" cy="14465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kk-KZ" sz="2200" b="1" dirty="0">
                <a:latin typeface="+mn-lt"/>
              </a:rPr>
              <a:t>Көптеген сатыдан өткен химиялық реакцияның жылу эффектісі реакцияның жүріп өткен жолына байланысты болмайды, ол тек қана химиялық жүйенің бастапқы күйдегі энергиясы мен соңғы күйдегі энергиясының айырмасына байланысты болады.</a:t>
            </a:r>
            <a:endParaRPr lang="uk-UA" altLang="ru-RU" sz="2200" b="1" dirty="0">
              <a:latin typeface="+mn-lt"/>
            </a:endParaRPr>
          </a:p>
        </p:txBody>
      </p:sp>
      <p:grpSp>
        <p:nvGrpSpPr>
          <p:cNvPr id="30724" name="Группа 39"/>
          <p:cNvGrpSpPr>
            <a:grpSpLocks/>
          </p:cNvGrpSpPr>
          <p:nvPr/>
        </p:nvGrpSpPr>
        <p:grpSpPr bwMode="auto">
          <a:xfrm>
            <a:off x="1857375" y="2781300"/>
            <a:ext cx="6315075" cy="3957638"/>
            <a:chOff x="1857356" y="1623093"/>
            <a:chExt cx="5786478" cy="3665684"/>
          </a:xfrm>
        </p:grpSpPr>
        <p:grpSp>
          <p:nvGrpSpPr>
            <p:cNvPr id="30725" name="Group 10"/>
            <p:cNvGrpSpPr>
              <a:grpSpLocks/>
            </p:cNvGrpSpPr>
            <p:nvPr/>
          </p:nvGrpSpPr>
          <p:grpSpPr bwMode="auto">
            <a:xfrm>
              <a:off x="5643570" y="2713917"/>
              <a:ext cx="445316" cy="462385"/>
              <a:chOff x="932" y="1666"/>
              <a:chExt cx="291" cy="309"/>
            </a:xfrm>
          </p:grpSpPr>
          <p:sp>
            <p:nvSpPr>
              <p:cNvPr id="30752" name="Rectangle 6"/>
              <p:cNvSpPr>
                <a:spLocks noChangeArrowheads="1"/>
              </p:cNvSpPr>
              <p:nvPr/>
            </p:nvSpPr>
            <p:spPr bwMode="auto">
              <a:xfrm>
                <a:off x="979" y="1701"/>
                <a:ext cx="21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latin typeface="Times New Roman" pitchFamily="18" charset="0"/>
                    <a:cs typeface="Times New Roman" pitchFamily="18" charset="0"/>
                  </a:rPr>
                  <a:t>В</a:t>
                </a:r>
              </a:p>
            </p:txBody>
          </p:sp>
          <p:sp>
            <p:nvSpPr>
              <p:cNvPr id="30753" name="Oval 8"/>
              <p:cNvSpPr>
                <a:spLocks noChangeArrowheads="1"/>
              </p:cNvSpPr>
              <p:nvPr/>
            </p:nvSpPr>
            <p:spPr bwMode="auto">
              <a:xfrm>
                <a:off x="932" y="1666"/>
                <a:ext cx="291" cy="309"/>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000">
                  <a:latin typeface="Times New Roman" pitchFamily="18" charset="0"/>
                  <a:cs typeface="Times New Roman" pitchFamily="18" charset="0"/>
                </a:endParaRPr>
              </a:p>
            </p:txBody>
          </p:sp>
        </p:grpSp>
        <p:grpSp>
          <p:nvGrpSpPr>
            <p:cNvPr id="30726" name="Group 11"/>
            <p:cNvGrpSpPr>
              <a:grpSpLocks/>
            </p:cNvGrpSpPr>
            <p:nvPr/>
          </p:nvGrpSpPr>
          <p:grpSpPr bwMode="auto">
            <a:xfrm>
              <a:off x="2648107" y="2730374"/>
              <a:ext cx="495815" cy="457895"/>
              <a:chOff x="1429" y="1629"/>
              <a:chExt cx="324" cy="306"/>
            </a:xfrm>
          </p:grpSpPr>
          <p:sp>
            <p:nvSpPr>
              <p:cNvPr id="30750" name="Rectangle 12"/>
              <p:cNvSpPr>
                <a:spLocks noChangeArrowheads="1"/>
              </p:cNvSpPr>
              <p:nvPr/>
            </p:nvSpPr>
            <p:spPr bwMode="auto">
              <a:xfrm>
                <a:off x="1473" y="1653"/>
                <a:ext cx="22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latin typeface="Times New Roman" pitchFamily="18" charset="0"/>
                    <a:cs typeface="Times New Roman" pitchFamily="18" charset="0"/>
                  </a:rPr>
                  <a:t>А</a:t>
                </a:r>
              </a:p>
            </p:txBody>
          </p:sp>
          <p:sp>
            <p:nvSpPr>
              <p:cNvPr id="30751" name="Oval 14"/>
              <p:cNvSpPr>
                <a:spLocks noChangeArrowheads="1"/>
              </p:cNvSpPr>
              <p:nvPr/>
            </p:nvSpPr>
            <p:spPr bwMode="auto">
              <a:xfrm>
                <a:off x="1429" y="1629"/>
                <a:ext cx="324" cy="306"/>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000">
                  <a:latin typeface="Times New Roman" pitchFamily="18" charset="0"/>
                  <a:cs typeface="Times New Roman" pitchFamily="18" charset="0"/>
                </a:endParaRPr>
              </a:p>
            </p:txBody>
          </p:sp>
        </p:grpSp>
        <p:grpSp>
          <p:nvGrpSpPr>
            <p:cNvPr id="30727" name="Group 15"/>
            <p:cNvGrpSpPr>
              <a:grpSpLocks/>
            </p:cNvGrpSpPr>
            <p:nvPr/>
          </p:nvGrpSpPr>
          <p:grpSpPr bwMode="auto">
            <a:xfrm>
              <a:off x="3212808" y="1814629"/>
              <a:ext cx="501936" cy="471363"/>
              <a:chOff x="1220" y="1834"/>
              <a:chExt cx="328" cy="315"/>
            </a:xfrm>
          </p:grpSpPr>
          <p:sp>
            <p:nvSpPr>
              <p:cNvPr id="30748" name="Rectangle 16"/>
              <p:cNvSpPr>
                <a:spLocks noChangeArrowheads="1"/>
              </p:cNvSpPr>
              <p:nvPr/>
            </p:nvSpPr>
            <p:spPr bwMode="auto">
              <a:xfrm>
                <a:off x="1269" y="1845"/>
                <a:ext cx="22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latin typeface="Times New Roman" pitchFamily="18" charset="0"/>
                    <a:cs typeface="Times New Roman" pitchFamily="18" charset="0"/>
                  </a:rPr>
                  <a:t>С</a:t>
                </a:r>
              </a:p>
            </p:txBody>
          </p:sp>
          <p:sp>
            <p:nvSpPr>
              <p:cNvPr id="30749" name="Oval 18"/>
              <p:cNvSpPr>
                <a:spLocks noChangeArrowheads="1"/>
              </p:cNvSpPr>
              <p:nvPr/>
            </p:nvSpPr>
            <p:spPr bwMode="auto">
              <a:xfrm>
                <a:off x="1220" y="1834"/>
                <a:ext cx="328" cy="31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000">
                  <a:latin typeface="Times New Roman" pitchFamily="18" charset="0"/>
                  <a:cs typeface="Times New Roman" pitchFamily="18" charset="0"/>
                </a:endParaRPr>
              </a:p>
            </p:txBody>
          </p:sp>
        </p:grpSp>
        <p:grpSp>
          <p:nvGrpSpPr>
            <p:cNvPr id="30728" name="Group 19"/>
            <p:cNvGrpSpPr>
              <a:grpSpLocks/>
            </p:cNvGrpSpPr>
            <p:nvPr/>
          </p:nvGrpSpPr>
          <p:grpSpPr bwMode="auto">
            <a:xfrm>
              <a:off x="4290112" y="3500438"/>
              <a:ext cx="482043" cy="399537"/>
              <a:chOff x="1158" y="1671"/>
              <a:chExt cx="315" cy="267"/>
            </a:xfrm>
          </p:grpSpPr>
          <p:sp>
            <p:nvSpPr>
              <p:cNvPr id="30746" name="Rectangle 20"/>
              <p:cNvSpPr>
                <a:spLocks noChangeArrowheads="1"/>
              </p:cNvSpPr>
              <p:nvPr/>
            </p:nvSpPr>
            <p:spPr bwMode="auto">
              <a:xfrm>
                <a:off x="1216" y="1671"/>
                <a:ext cx="22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latin typeface="Times New Roman" pitchFamily="18" charset="0"/>
                    <a:cs typeface="Times New Roman" pitchFamily="18" charset="0"/>
                  </a:rPr>
                  <a:t>К</a:t>
                </a:r>
              </a:p>
            </p:txBody>
          </p:sp>
          <p:sp>
            <p:nvSpPr>
              <p:cNvPr id="30747" name="Oval 22"/>
              <p:cNvSpPr>
                <a:spLocks noChangeArrowheads="1"/>
              </p:cNvSpPr>
              <p:nvPr/>
            </p:nvSpPr>
            <p:spPr bwMode="auto">
              <a:xfrm>
                <a:off x="1158" y="1671"/>
                <a:ext cx="315" cy="26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000">
                  <a:latin typeface="Times New Roman" pitchFamily="18" charset="0"/>
                  <a:cs typeface="Times New Roman" pitchFamily="18" charset="0"/>
                </a:endParaRPr>
              </a:p>
            </p:txBody>
          </p:sp>
        </p:grpSp>
        <p:grpSp>
          <p:nvGrpSpPr>
            <p:cNvPr id="30729" name="Group 23"/>
            <p:cNvGrpSpPr>
              <a:grpSpLocks/>
            </p:cNvGrpSpPr>
            <p:nvPr/>
          </p:nvGrpSpPr>
          <p:grpSpPr bwMode="auto">
            <a:xfrm>
              <a:off x="5143504" y="1785926"/>
              <a:ext cx="500066" cy="428628"/>
              <a:chOff x="994" y="1930"/>
              <a:chExt cx="360" cy="315"/>
            </a:xfrm>
          </p:grpSpPr>
          <p:sp>
            <p:nvSpPr>
              <p:cNvPr id="30744" name="Rectangle 24"/>
              <p:cNvSpPr>
                <a:spLocks noChangeArrowheads="1"/>
              </p:cNvSpPr>
              <p:nvPr/>
            </p:nvSpPr>
            <p:spPr bwMode="auto">
              <a:xfrm>
                <a:off x="1041" y="1945"/>
                <a:ext cx="24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000" b="1">
                    <a:latin typeface="Times New Roman" pitchFamily="18" charset="0"/>
                    <a:cs typeface="Times New Roman" pitchFamily="18" charset="0"/>
                  </a:rPr>
                  <a:t>D</a:t>
                </a:r>
                <a:endParaRPr lang="ru-RU" altLang="ru-RU" sz="2000" b="1">
                  <a:latin typeface="Times New Roman" pitchFamily="18" charset="0"/>
                  <a:cs typeface="Times New Roman" pitchFamily="18" charset="0"/>
                </a:endParaRPr>
              </a:p>
            </p:txBody>
          </p:sp>
          <p:sp>
            <p:nvSpPr>
              <p:cNvPr id="30745" name="Oval 26"/>
              <p:cNvSpPr>
                <a:spLocks noChangeArrowheads="1"/>
              </p:cNvSpPr>
              <p:nvPr/>
            </p:nvSpPr>
            <p:spPr bwMode="auto">
              <a:xfrm>
                <a:off x="994" y="1930"/>
                <a:ext cx="360" cy="31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000">
                  <a:latin typeface="Times New Roman" pitchFamily="18" charset="0"/>
                  <a:cs typeface="Times New Roman" pitchFamily="18" charset="0"/>
                </a:endParaRPr>
              </a:p>
            </p:txBody>
          </p:sp>
        </p:grpSp>
        <p:sp>
          <p:nvSpPr>
            <p:cNvPr id="30730" name="Rectangle 27"/>
            <p:cNvSpPr>
              <a:spLocks noChangeArrowheads="1"/>
            </p:cNvSpPr>
            <p:nvPr/>
          </p:nvSpPr>
          <p:spPr bwMode="auto">
            <a:xfrm>
              <a:off x="4280753" y="2480331"/>
              <a:ext cx="424749" cy="3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000" b="1">
                  <a:latin typeface="Times New Roman" pitchFamily="18" charset="0"/>
                  <a:cs typeface="Times New Roman" pitchFamily="18" charset="0"/>
                </a:rPr>
                <a:t>Q</a:t>
              </a:r>
              <a:r>
                <a:rPr lang="en-US" altLang="ru-RU" sz="2000" b="1" baseline="-25000">
                  <a:latin typeface="Times New Roman" pitchFamily="18" charset="0"/>
                  <a:cs typeface="Times New Roman" pitchFamily="18" charset="0"/>
                </a:rPr>
                <a:t>1</a:t>
              </a:r>
              <a:endParaRPr lang="ru-RU" altLang="ru-RU" sz="2000" b="1">
                <a:latin typeface="Times New Roman" pitchFamily="18" charset="0"/>
                <a:cs typeface="Times New Roman" pitchFamily="18" charset="0"/>
              </a:endParaRPr>
            </a:p>
          </p:txBody>
        </p:sp>
        <p:sp>
          <p:nvSpPr>
            <p:cNvPr id="30731" name="Line 28"/>
            <p:cNvSpPr>
              <a:spLocks noChangeShapeType="1"/>
            </p:cNvSpPr>
            <p:nvPr/>
          </p:nvSpPr>
          <p:spPr bwMode="auto">
            <a:xfrm flipV="1">
              <a:off x="3000364" y="2285992"/>
              <a:ext cx="285752" cy="4286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0732" name="Line 29"/>
            <p:cNvSpPr>
              <a:spLocks noChangeShapeType="1"/>
            </p:cNvSpPr>
            <p:nvPr/>
          </p:nvSpPr>
          <p:spPr bwMode="auto">
            <a:xfrm>
              <a:off x="3775504" y="2071678"/>
              <a:ext cx="1368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0733" name="Line 30"/>
            <p:cNvSpPr>
              <a:spLocks noChangeShapeType="1"/>
            </p:cNvSpPr>
            <p:nvPr/>
          </p:nvSpPr>
          <p:spPr bwMode="auto">
            <a:xfrm>
              <a:off x="5500694" y="2216757"/>
              <a:ext cx="357190" cy="56930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0734" name="Line 31"/>
            <p:cNvSpPr>
              <a:spLocks noChangeShapeType="1"/>
            </p:cNvSpPr>
            <p:nvPr/>
          </p:nvSpPr>
          <p:spPr bwMode="auto">
            <a:xfrm>
              <a:off x="3214678" y="3143248"/>
              <a:ext cx="1000132" cy="5264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0735" name="Line 32"/>
            <p:cNvSpPr>
              <a:spLocks noChangeShapeType="1"/>
            </p:cNvSpPr>
            <p:nvPr/>
          </p:nvSpPr>
          <p:spPr bwMode="auto">
            <a:xfrm flipV="1">
              <a:off x="4786314" y="3071810"/>
              <a:ext cx="945427" cy="52353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0736" name="Line 33"/>
            <p:cNvSpPr>
              <a:spLocks noChangeShapeType="1"/>
            </p:cNvSpPr>
            <p:nvPr/>
          </p:nvSpPr>
          <p:spPr bwMode="auto">
            <a:xfrm flipV="1">
              <a:off x="3214679" y="2918915"/>
              <a:ext cx="2428891" cy="457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0737" name="Rectangle 34"/>
            <p:cNvSpPr>
              <a:spLocks noChangeArrowheads="1"/>
            </p:cNvSpPr>
            <p:nvPr/>
          </p:nvSpPr>
          <p:spPr bwMode="auto">
            <a:xfrm>
              <a:off x="4192021" y="1623093"/>
              <a:ext cx="424749" cy="36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000" b="1">
                  <a:latin typeface="Times New Roman" pitchFamily="18" charset="0"/>
                  <a:cs typeface="Times New Roman" pitchFamily="18" charset="0"/>
                </a:rPr>
                <a:t>Q</a:t>
              </a:r>
              <a:r>
                <a:rPr lang="en-US" altLang="ru-RU" sz="2000" b="1" baseline="-25000">
                  <a:latin typeface="Times New Roman" pitchFamily="18" charset="0"/>
                  <a:cs typeface="Times New Roman" pitchFamily="18" charset="0"/>
                </a:rPr>
                <a:t>5</a:t>
              </a:r>
              <a:endParaRPr lang="ru-RU" altLang="ru-RU" sz="2000" b="1">
                <a:latin typeface="Times New Roman" pitchFamily="18" charset="0"/>
                <a:cs typeface="Times New Roman" pitchFamily="18" charset="0"/>
              </a:endParaRPr>
            </a:p>
          </p:txBody>
        </p:sp>
        <p:sp>
          <p:nvSpPr>
            <p:cNvPr id="30738" name="Rectangle 35"/>
            <p:cNvSpPr>
              <a:spLocks noChangeArrowheads="1"/>
            </p:cNvSpPr>
            <p:nvPr/>
          </p:nvSpPr>
          <p:spPr bwMode="auto">
            <a:xfrm>
              <a:off x="5715008" y="2265654"/>
              <a:ext cx="424749" cy="3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000" b="1">
                  <a:latin typeface="Times New Roman" pitchFamily="18" charset="0"/>
                  <a:cs typeface="Times New Roman" pitchFamily="18" charset="0"/>
                </a:rPr>
                <a:t>Q</a:t>
              </a:r>
              <a:r>
                <a:rPr lang="en-US" altLang="ru-RU" sz="2000" b="1" baseline="-25000">
                  <a:latin typeface="Times New Roman" pitchFamily="18" charset="0"/>
                  <a:cs typeface="Times New Roman" pitchFamily="18" charset="0"/>
                </a:rPr>
                <a:t>6</a:t>
              </a:r>
              <a:endParaRPr lang="ru-RU" altLang="ru-RU" sz="2000" b="1">
                <a:latin typeface="Times New Roman" pitchFamily="18" charset="0"/>
                <a:cs typeface="Times New Roman" pitchFamily="18" charset="0"/>
              </a:endParaRPr>
            </a:p>
          </p:txBody>
        </p:sp>
        <p:sp>
          <p:nvSpPr>
            <p:cNvPr id="30739" name="Rectangle 36"/>
            <p:cNvSpPr>
              <a:spLocks noChangeArrowheads="1"/>
            </p:cNvSpPr>
            <p:nvPr/>
          </p:nvSpPr>
          <p:spPr bwMode="auto">
            <a:xfrm>
              <a:off x="2692308" y="2143611"/>
              <a:ext cx="424749" cy="36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000" b="1">
                  <a:latin typeface="Times New Roman" pitchFamily="18" charset="0"/>
                  <a:cs typeface="Times New Roman" pitchFamily="18" charset="0"/>
                </a:rPr>
                <a:t>Q</a:t>
              </a:r>
              <a:r>
                <a:rPr lang="en-US" altLang="ru-RU" sz="2000" b="1" baseline="-25000">
                  <a:latin typeface="Times New Roman" pitchFamily="18" charset="0"/>
                  <a:cs typeface="Times New Roman" pitchFamily="18" charset="0"/>
                </a:rPr>
                <a:t>4</a:t>
              </a:r>
              <a:endParaRPr lang="ru-RU" altLang="ru-RU" sz="2000" b="1">
                <a:latin typeface="Times New Roman" pitchFamily="18" charset="0"/>
                <a:cs typeface="Times New Roman" pitchFamily="18" charset="0"/>
              </a:endParaRPr>
            </a:p>
          </p:txBody>
        </p:sp>
        <p:sp>
          <p:nvSpPr>
            <p:cNvPr id="30740" name="Rectangle 37"/>
            <p:cNvSpPr>
              <a:spLocks noChangeArrowheads="1"/>
            </p:cNvSpPr>
            <p:nvPr/>
          </p:nvSpPr>
          <p:spPr bwMode="auto">
            <a:xfrm>
              <a:off x="3119966" y="3214056"/>
              <a:ext cx="424749" cy="3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000" b="1">
                  <a:latin typeface="Times New Roman" pitchFamily="18" charset="0"/>
                  <a:cs typeface="Times New Roman" pitchFamily="18" charset="0"/>
                </a:rPr>
                <a:t>Q</a:t>
              </a:r>
              <a:r>
                <a:rPr lang="en-US" altLang="ru-RU" sz="2000" b="1" baseline="-25000">
                  <a:latin typeface="Times New Roman" pitchFamily="18" charset="0"/>
                  <a:cs typeface="Times New Roman" pitchFamily="18" charset="0"/>
                </a:rPr>
                <a:t>2</a:t>
              </a:r>
              <a:endParaRPr lang="ru-RU" altLang="ru-RU" sz="2000" b="1">
                <a:latin typeface="Times New Roman" pitchFamily="18" charset="0"/>
                <a:cs typeface="Times New Roman" pitchFamily="18" charset="0"/>
              </a:endParaRPr>
            </a:p>
          </p:txBody>
        </p:sp>
        <p:sp>
          <p:nvSpPr>
            <p:cNvPr id="30741" name="Rectangle 38"/>
            <p:cNvSpPr>
              <a:spLocks noChangeArrowheads="1"/>
            </p:cNvSpPr>
            <p:nvPr/>
          </p:nvSpPr>
          <p:spPr bwMode="auto">
            <a:xfrm>
              <a:off x="5143342" y="3266990"/>
              <a:ext cx="424749" cy="3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000" b="1">
                  <a:latin typeface="Times New Roman" pitchFamily="18" charset="0"/>
                  <a:cs typeface="Times New Roman" pitchFamily="18" charset="0"/>
                </a:rPr>
                <a:t>Q</a:t>
              </a:r>
              <a:r>
                <a:rPr lang="en-US" altLang="ru-RU" sz="2000" b="1" baseline="-25000">
                  <a:latin typeface="Times New Roman" pitchFamily="18" charset="0"/>
                  <a:cs typeface="Times New Roman" pitchFamily="18" charset="0"/>
                </a:rPr>
                <a:t>3</a:t>
              </a:r>
              <a:endParaRPr lang="ru-RU" altLang="ru-RU" sz="2000" b="1">
                <a:latin typeface="Times New Roman" pitchFamily="18" charset="0"/>
                <a:cs typeface="Times New Roman" pitchFamily="18" charset="0"/>
              </a:endParaRPr>
            </a:p>
          </p:txBody>
        </p:sp>
        <p:sp>
          <p:nvSpPr>
            <p:cNvPr id="30742" name="Rectangle 39"/>
            <p:cNvSpPr>
              <a:spLocks noChangeArrowheads="1"/>
            </p:cNvSpPr>
            <p:nvPr/>
          </p:nvSpPr>
          <p:spPr bwMode="auto">
            <a:xfrm>
              <a:off x="3071964" y="4000715"/>
              <a:ext cx="2928150" cy="363186"/>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ru-RU" sz="1800" b="1">
                  <a:latin typeface="Times New Roman" pitchFamily="18" charset="0"/>
                  <a:cs typeface="Times New Roman" pitchFamily="18" charset="0"/>
                </a:rPr>
                <a:t>Q</a:t>
              </a:r>
              <a:r>
                <a:rPr lang="en-US" altLang="ru-RU" sz="1800" b="1" baseline="-25000">
                  <a:latin typeface="Times New Roman" pitchFamily="18" charset="0"/>
                  <a:cs typeface="Times New Roman" pitchFamily="18" charset="0"/>
                </a:rPr>
                <a:t>1</a:t>
              </a:r>
              <a:r>
                <a:rPr lang="en-US" altLang="ru-RU" sz="1800" b="1">
                  <a:latin typeface="Times New Roman" pitchFamily="18" charset="0"/>
                  <a:cs typeface="Times New Roman" pitchFamily="18" charset="0"/>
                </a:rPr>
                <a:t> = Q</a:t>
              </a:r>
              <a:r>
                <a:rPr lang="en-US" altLang="ru-RU" sz="1800" b="1" baseline="-25000">
                  <a:latin typeface="Times New Roman" pitchFamily="18" charset="0"/>
                  <a:cs typeface="Times New Roman" pitchFamily="18" charset="0"/>
                </a:rPr>
                <a:t>2</a:t>
              </a:r>
              <a:r>
                <a:rPr lang="en-US" altLang="ru-RU" sz="1800" b="1">
                  <a:latin typeface="Times New Roman" pitchFamily="18" charset="0"/>
                  <a:cs typeface="Times New Roman" pitchFamily="18" charset="0"/>
                </a:rPr>
                <a:t>+ Q</a:t>
              </a:r>
              <a:r>
                <a:rPr lang="en-US" altLang="ru-RU" sz="1800" b="1" baseline="-25000">
                  <a:latin typeface="Times New Roman" pitchFamily="18" charset="0"/>
                  <a:cs typeface="Times New Roman" pitchFamily="18" charset="0"/>
                </a:rPr>
                <a:t>3</a:t>
              </a:r>
              <a:r>
                <a:rPr lang="en-US" altLang="ru-RU" sz="1800" b="1">
                  <a:latin typeface="Times New Roman" pitchFamily="18" charset="0"/>
                  <a:cs typeface="Times New Roman" pitchFamily="18" charset="0"/>
                </a:rPr>
                <a:t> = Q</a:t>
              </a:r>
              <a:r>
                <a:rPr lang="en-US" altLang="ru-RU" sz="1800" b="1" baseline="-25000">
                  <a:latin typeface="Times New Roman" pitchFamily="18" charset="0"/>
                  <a:cs typeface="Times New Roman" pitchFamily="18" charset="0"/>
                </a:rPr>
                <a:t>4</a:t>
              </a:r>
              <a:r>
                <a:rPr lang="en-US" altLang="ru-RU" sz="1800" b="1">
                  <a:latin typeface="Times New Roman" pitchFamily="18" charset="0"/>
                  <a:cs typeface="Times New Roman" pitchFamily="18" charset="0"/>
                </a:rPr>
                <a:t> + Q</a:t>
              </a:r>
              <a:r>
                <a:rPr lang="en-US" altLang="ru-RU" sz="1800" b="1" baseline="-25000">
                  <a:latin typeface="Times New Roman" pitchFamily="18" charset="0"/>
                  <a:cs typeface="Times New Roman" pitchFamily="18" charset="0"/>
                </a:rPr>
                <a:t>5</a:t>
              </a:r>
              <a:r>
                <a:rPr lang="en-US" altLang="ru-RU" sz="1800" b="1">
                  <a:latin typeface="Times New Roman" pitchFamily="18" charset="0"/>
                  <a:cs typeface="Times New Roman" pitchFamily="18" charset="0"/>
                </a:rPr>
                <a:t> + Q</a:t>
              </a:r>
              <a:r>
                <a:rPr lang="en-US" altLang="ru-RU" sz="1800" b="1" baseline="-25000">
                  <a:latin typeface="Times New Roman" pitchFamily="18" charset="0"/>
                  <a:cs typeface="Times New Roman" pitchFamily="18" charset="0"/>
                </a:rPr>
                <a:t>6</a:t>
              </a:r>
              <a:endParaRPr lang="ru-RU" altLang="ru-RU" sz="1800" b="1" baseline="-25000">
                <a:latin typeface="Times New Roman" pitchFamily="18" charset="0"/>
                <a:cs typeface="Times New Roman" pitchFamily="18" charset="0"/>
              </a:endParaRPr>
            </a:p>
          </p:txBody>
        </p:sp>
        <p:sp>
          <p:nvSpPr>
            <p:cNvPr id="30743" name="Rectangle 42"/>
            <p:cNvSpPr>
              <a:spLocks noChangeArrowheads="1"/>
            </p:cNvSpPr>
            <p:nvPr/>
          </p:nvSpPr>
          <p:spPr bwMode="auto">
            <a:xfrm>
              <a:off x="1857356" y="4500648"/>
              <a:ext cx="5786478" cy="788129"/>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1600" b="1" dirty="0">
                  <a:latin typeface="Times New Roman" pitchFamily="18" charset="0"/>
                  <a:cs typeface="Times New Roman" pitchFamily="18" charset="0"/>
                </a:rPr>
                <a:t>А – </a:t>
              </a:r>
              <a:r>
                <a:rPr lang="ru-RU" altLang="ru-RU" sz="1600" b="1" dirty="0" err="1">
                  <a:latin typeface="Times New Roman" pitchFamily="18" charset="0"/>
                  <a:cs typeface="Times New Roman" pitchFamily="18" charset="0"/>
                </a:rPr>
                <a:t>бастапқы</a:t>
              </a:r>
              <a:r>
                <a:rPr lang="ru-RU" altLang="ru-RU" sz="1600" b="1" dirty="0">
                  <a:latin typeface="Times New Roman" pitchFamily="18" charset="0"/>
                  <a:cs typeface="Times New Roman" pitchFamily="18" charset="0"/>
                </a:rPr>
                <a:t> </a:t>
              </a:r>
              <a:r>
                <a:rPr lang="ru-RU" altLang="ru-RU" sz="1600" b="1" dirty="0" err="1">
                  <a:latin typeface="Times New Roman" pitchFamily="18" charset="0"/>
                  <a:cs typeface="Times New Roman" pitchFamily="18" charset="0"/>
                </a:rPr>
                <a:t>өнім</a:t>
              </a:r>
              <a:r>
                <a:rPr lang="ru-RU" altLang="ru-RU" sz="1600" b="1" dirty="0">
                  <a:latin typeface="Times New Roman" pitchFamily="18" charset="0"/>
                  <a:cs typeface="Times New Roman" pitchFamily="18" charset="0"/>
                </a:rPr>
                <a:t>, В – </a:t>
              </a:r>
              <a:r>
                <a:rPr lang="ru-RU" altLang="ru-RU" sz="1600" b="1" dirty="0" err="1">
                  <a:latin typeface="Times New Roman" pitchFamily="18" charset="0"/>
                  <a:cs typeface="Times New Roman" pitchFamily="18" charset="0"/>
                </a:rPr>
                <a:t>соңғы</a:t>
              </a:r>
              <a:r>
                <a:rPr lang="ru-RU" altLang="ru-RU" sz="1600" b="1" dirty="0">
                  <a:latin typeface="Times New Roman" pitchFamily="18" charset="0"/>
                  <a:cs typeface="Times New Roman" pitchFamily="18" charset="0"/>
                </a:rPr>
                <a:t> </a:t>
              </a:r>
              <a:r>
                <a:rPr lang="ru-RU" altLang="ru-RU" sz="1600" b="1" dirty="0" err="1">
                  <a:latin typeface="Times New Roman" pitchFamily="18" charset="0"/>
                  <a:cs typeface="Times New Roman" pitchFamily="18" charset="0"/>
                </a:rPr>
                <a:t>өнім</a:t>
              </a:r>
              <a:r>
                <a:rPr lang="ru-RU" altLang="ru-RU" sz="1600" b="1" dirty="0">
                  <a:latin typeface="Times New Roman" pitchFamily="18" charset="0"/>
                  <a:cs typeface="Times New Roman" pitchFamily="18" charset="0"/>
                </a:rPr>
                <a:t>, </a:t>
              </a:r>
            </a:p>
            <a:p>
              <a:pPr algn="ctr" eaLnBrk="1" hangingPunct="1">
                <a:spcBef>
                  <a:spcPct val="0"/>
                </a:spcBef>
                <a:buFontTx/>
                <a:buNone/>
              </a:pPr>
              <a:r>
                <a:rPr lang="ru-RU" altLang="ru-RU" sz="1600" b="1" dirty="0">
                  <a:latin typeface="Times New Roman" pitchFamily="18" charset="0"/>
                  <a:cs typeface="Times New Roman" pitchFamily="18" charset="0"/>
                </a:rPr>
                <a:t>К,С, </a:t>
              </a:r>
              <a:r>
                <a:rPr lang="en-US" altLang="ru-RU" sz="1600" b="1" dirty="0">
                  <a:latin typeface="Times New Roman" pitchFamily="18" charset="0"/>
                  <a:cs typeface="Times New Roman" pitchFamily="18" charset="0"/>
                </a:rPr>
                <a:t>D</a:t>
              </a:r>
              <a:r>
                <a:rPr lang="ru-RU" altLang="ru-RU" sz="1600" b="1" dirty="0">
                  <a:latin typeface="Times New Roman" pitchFamily="18" charset="0"/>
                  <a:cs typeface="Times New Roman" pitchFamily="18" charset="0"/>
                </a:rPr>
                <a:t> – </a:t>
              </a:r>
              <a:r>
                <a:rPr lang="ru-RU" altLang="ru-RU" sz="1600" b="1" dirty="0" err="1">
                  <a:latin typeface="Times New Roman" pitchFamily="18" charset="0"/>
                  <a:cs typeface="Times New Roman" pitchFamily="18" charset="0"/>
                </a:rPr>
                <a:t>аралық</a:t>
              </a:r>
              <a:r>
                <a:rPr lang="ru-RU" altLang="ru-RU" sz="1600" b="1" dirty="0">
                  <a:latin typeface="Times New Roman" pitchFamily="18" charset="0"/>
                  <a:cs typeface="Times New Roman" pitchFamily="18" charset="0"/>
                </a:rPr>
                <a:t> </a:t>
              </a:r>
              <a:r>
                <a:rPr lang="ru-RU" altLang="ru-RU" sz="1600" b="1" dirty="0" err="1">
                  <a:latin typeface="Times New Roman" pitchFamily="18" charset="0"/>
                  <a:cs typeface="Times New Roman" pitchFamily="18" charset="0"/>
                </a:rPr>
                <a:t>өнімдер</a:t>
              </a:r>
              <a:r>
                <a:rPr lang="ru-RU" altLang="ru-RU" sz="1600" b="1" dirty="0">
                  <a:latin typeface="Times New Roman" pitchFamily="18" charset="0"/>
                  <a:cs typeface="Times New Roman" pitchFamily="18" charset="0"/>
                </a:rPr>
                <a:t>; </a:t>
              </a:r>
            </a:p>
            <a:p>
              <a:pPr algn="ctr" eaLnBrk="1" hangingPunct="1">
                <a:spcBef>
                  <a:spcPct val="0"/>
                </a:spcBef>
                <a:buFontTx/>
                <a:buNone/>
              </a:pPr>
              <a:r>
                <a:rPr lang="en-US" altLang="ru-RU" sz="1600" b="1" dirty="0">
                  <a:latin typeface="Times New Roman" pitchFamily="18" charset="0"/>
                  <a:cs typeface="Times New Roman" pitchFamily="18" charset="0"/>
                </a:rPr>
                <a:t>Q</a:t>
              </a:r>
              <a:r>
                <a:rPr lang="en-US" altLang="ru-RU" sz="1600" b="1" baseline="-25000" dirty="0">
                  <a:latin typeface="Times New Roman" pitchFamily="18" charset="0"/>
                  <a:cs typeface="Times New Roman" pitchFamily="18" charset="0"/>
                </a:rPr>
                <a:t>1</a:t>
              </a:r>
              <a:r>
                <a:rPr lang="ru-RU" altLang="ru-RU" sz="1600" b="1" dirty="0">
                  <a:latin typeface="Times New Roman" pitchFamily="18" charset="0"/>
                  <a:cs typeface="Times New Roman" pitchFamily="18" charset="0"/>
                </a:rPr>
                <a:t>,</a:t>
              </a:r>
              <a:r>
                <a:rPr lang="en-US" altLang="ru-RU" sz="1600" b="1" dirty="0">
                  <a:latin typeface="Times New Roman" pitchFamily="18" charset="0"/>
                  <a:cs typeface="Times New Roman" pitchFamily="18" charset="0"/>
                </a:rPr>
                <a:t> Q</a:t>
              </a:r>
              <a:r>
                <a:rPr lang="en-US" altLang="ru-RU" sz="1600" b="1" baseline="-25000" dirty="0">
                  <a:latin typeface="Times New Roman" pitchFamily="18" charset="0"/>
                  <a:cs typeface="Times New Roman" pitchFamily="18" charset="0"/>
                </a:rPr>
                <a:t>2</a:t>
              </a:r>
              <a:r>
                <a:rPr lang="ru-RU" altLang="ru-RU" sz="1600" b="1" dirty="0">
                  <a:latin typeface="Times New Roman" pitchFamily="18" charset="0"/>
                  <a:cs typeface="Times New Roman" pitchFamily="18" charset="0"/>
                </a:rPr>
                <a:t>,</a:t>
              </a:r>
              <a:r>
                <a:rPr lang="en-US" altLang="ru-RU" sz="1600" b="1" dirty="0">
                  <a:latin typeface="Times New Roman" pitchFamily="18" charset="0"/>
                  <a:cs typeface="Times New Roman" pitchFamily="18" charset="0"/>
                </a:rPr>
                <a:t> Q</a:t>
              </a:r>
              <a:r>
                <a:rPr lang="en-US" altLang="ru-RU" sz="1600" b="1" baseline="-25000" dirty="0">
                  <a:latin typeface="Times New Roman" pitchFamily="18" charset="0"/>
                  <a:cs typeface="Times New Roman" pitchFamily="18" charset="0"/>
                </a:rPr>
                <a:t>3</a:t>
              </a:r>
              <a:r>
                <a:rPr lang="ru-RU" altLang="ru-RU" sz="1600" b="1" dirty="0">
                  <a:latin typeface="Times New Roman" pitchFamily="18" charset="0"/>
                  <a:cs typeface="Times New Roman" pitchFamily="18" charset="0"/>
                </a:rPr>
                <a:t>,</a:t>
              </a:r>
              <a:r>
                <a:rPr lang="en-US" altLang="ru-RU" sz="1600" b="1" dirty="0">
                  <a:latin typeface="Times New Roman" pitchFamily="18" charset="0"/>
                  <a:cs typeface="Times New Roman" pitchFamily="18" charset="0"/>
                </a:rPr>
                <a:t> Q</a:t>
              </a:r>
              <a:r>
                <a:rPr lang="en-US" altLang="ru-RU" sz="1600" b="1" baseline="-25000" dirty="0">
                  <a:latin typeface="Times New Roman" pitchFamily="18" charset="0"/>
                  <a:cs typeface="Times New Roman" pitchFamily="18" charset="0"/>
                </a:rPr>
                <a:t>4</a:t>
              </a:r>
              <a:r>
                <a:rPr lang="ru-RU" altLang="ru-RU" sz="1600" b="1" dirty="0">
                  <a:latin typeface="Times New Roman" pitchFamily="18" charset="0"/>
                  <a:cs typeface="Times New Roman" pitchFamily="18" charset="0"/>
                </a:rPr>
                <a:t>,</a:t>
              </a:r>
              <a:r>
                <a:rPr lang="en-US" altLang="ru-RU" sz="1600" b="1" dirty="0">
                  <a:latin typeface="Times New Roman" pitchFamily="18" charset="0"/>
                  <a:cs typeface="Times New Roman" pitchFamily="18" charset="0"/>
                </a:rPr>
                <a:t> Q</a:t>
              </a:r>
              <a:r>
                <a:rPr lang="en-US" altLang="ru-RU" sz="1600" b="1" baseline="-25000" dirty="0">
                  <a:latin typeface="Times New Roman" pitchFamily="18" charset="0"/>
                  <a:cs typeface="Times New Roman" pitchFamily="18" charset="0"/>
                </a:rPr>
                <a:t>5</a:t>
              </a:r>
              <a:r>
                <a:rPr lang="ru-RU" altLang="ru-RU" sz="1600" b="1" dirty="0">
                  <a:latin typeface="Times New Roman" pitchFamily="18" charset="0"/>
                  <a:cs typeface="Times New Roman" pitchFamily="18" charset="0"/>
                </a:rPr>
                <a:t>,</a:t>
              </a:r>
              <a:r>
                <a:rPr lang="en-US" altLang="ru-RU" sz="1600" b="1" dirty="0">
                  <a:latin typeface="Times New Roman" pitchFamily="18" charset="0"/>
                  <a:cs typeface="Times New Roman" pitchFamily="18" charset="0"/>
                </a:rPr>
                <a:t> Q</a:t>
              </a:r>
              <a:r>
                <a:rPr lang="en-US" altLang="ru-RU" sz="1600" b="1" baseline="-25000" dirty="0">
                  <a:latin typeface="Times New Roman" pitchFamily="18" charset="0"/>
                  <a:cs typeface="Times New Roman" pitchFamily="18" charset="0"/>
                </a:rPr>
                <a:t>6</a:t>
              </a:r>
              <a:r>
                <a:rPr lang="ru-RU" altLang="ru-RU" sz="1600" b="1" dirty="0">
                  <a:latin typeface="Times New Roman" pitchFamily="18" charset="0"/>
                  <a:cs typeface="Times New Roman" pitchFamily="18" charset="0"/>
                </a:rPr>
                <a:t> – </a:t>
              </a:r>
              <a:r>
                <a:rPr lang="ru-RU" altLang="ru-RU" sz="1600" b="1" dirty="0" err="1">
                  <a:latin typeface="Times New Roman" pitchFamily="18" charset="0"/>
                  <a:cs typeface="Times New Roman" pitchFamily="18" charset="0"/>
                </a:rPr>
                <a:t>жекелеген</a:t>
              </a:r>
              <a:r>
                <a:rPr lang="ru-RU" altLang="ru-RU" sz="1600" b="1" dirty="0">
                  <a:latin typeface="Times New Roman" pitchFamily="18" charset="0"/>
                  <a:cs typeface="Times New Roman" pitchFamily="18" charset="0"/>
                </a:rPr>
                <a:t> </a:t>
              </a:r>
              <a:r>
                <a:rPr lang="ru-RU" altLang="ru-RU" sz="1600" b="1" dirty="0" err="1">
                  <a:latin typeface="Times New Roman" pitchFamily="18" charset="0"/>
                  <a:cs typeface="Times New Roman" pitchFamily="18" charset="0"/>
                </a:rPr>
                <a:t>сатылардың</a:t>
              </a:r>
              <a:r>
                <a:rPr lang="ru-RU" altLang="ru-RU" sz="1600" b="1" dirty="0">
                  <a:latin typeface="Times New Roman" pitchFamily="18" charset="0"/>
                  <a:cs typeface="Times New Roman" pitchFamily="18" charset="0"/>
                </a:rPr>
                <a:t> </a:t>
              </a:r>
              <a:r>
                <a:rPr lang="ru-RU" altLang="ru-RU" sz="1600" b="1" dirty="0" err="1">
                  <a:latin typeface="Times New Roman" pitchFamily="18" charset="0"/>
                  <a:cs typeface="Times New Roman" pitchFamily="18" charset="0"/>
                </a:rPr>
                <a:t>жылу</a:t>
              </a:r>
              <a:r>
                <a:rPr lang="ru-RU" altLang="ru-RU" sz="1600" b="1" dirty="0">
                  <a:latin typeface="Times New Roman" pitchFamily="18" charset="0"/>
                  <a:cs typeface="Times New Roman" pitchFamily="18" charset="0"/>
                </a:rPr>
                <a:t> </a:t>
              </a:r>
              <a:r>
                <a:rPr lang="ru-RU" altLang="ru-RU" sz="1600" b="1" dirty="0" err="1">
                  <a:latin typeface="Times New Roman" pitchFamily="18" charset="0"/>
                  <a:cs typeface="Times New Roman" pitchFamily="18" charset="0"/>
                </a:rPr>
                <a:t>эффектісі</a:t>
              </a:r>
              <a:endParaRPr lang="ru-RU" altLang="ru-RU" sz="1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61345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style>
          <a:lnRef idx="2">
            <a:schemeClr val="accent6"/>
          </a:lnRef>
          <a:fillRef idx="1">
            <a:schemeClr val="lt1"/>
          </a:fillRef>
          <a:effectRef idx="0">
            <a:schemeClr val="accent6"/>
          </a:effectRef>
          <a:fontRef idx="minor">
            <a:schemeClr val="dk1"/>
          </a:fontRef>
        </p:style>
        <p:txBody>
          <a:bodyPr>
            <a:noAutofit/>
          </a:bodyPr>
          <a:lstStyle/>
          <a:p>
            <a:r>
              <a:rPr lang="ru-RU" sz="2400" b="1" dirty="0"/>
              <a:t>ЮНЕСКО </a:t>
            </a:r>
            <a:r>
              <a:rPr lang="ru-RU" sz="2400" b="1" dirty="0" err="1"/>
              <a:t>номенклатурасына</a:t>
            </a:r>
            <a:r>
              <a:rPr lang="ru-RU" sz="2400" b="1" dirty="0"/>
              <a:t> </a:t>
            </a:r>
            <a:r>
              <a:rPr lang="ru-RU" sz="2400" b="1" dirty="0" err="1"/>
              <a:t>сәйкес</a:t>
            </a:r>
            <a:r>
              <a:rPr lang="ru-RU" sz="2400" b="1" dirty="0"/>
              <a:t> </a:t>
            </a:r>
            <a:r>
              <a:rPr lang="ru-RU" sz="2200" dirty="0" err="1"/>
              <a:t>биофизиканың</a:t>
            </a:r>
            <a:r>
              <a:rPr lang="ru-RU" sz="2200" dirty="0"/>
              <a:t> </a:t>
            </a:r>
            <a:r>
              <a:rPr lang="ru-RU" sz="2200" dirty="0" err="1"/>
              <a:t>келесі</a:t>
            </a:r>
            <a:r>
              <a:rPr lang="ru-RU" sz="2200" dirty="0"/>
              <a:t> </a:t>
            </a:r>
            <a:r>
              <a:rPr lang="ru-RU" sz="2200" dirty="0" err="1"/>
              <a:t>тарауларын</a:t>
            </a:r>
            <a:r>
              <a:rPr lang="ru-RU" sz="2200" dirty="0"/>
              <a:t> </a:t>
            </a:r>
            <a:r>
              <a:rPr lang="ru-RU" sz="2200" dirty="0" err="1"/>
              <a:t>бөліп</a:t>
            </a:r>
            <a:r>
              <a:rPr lang="ru-RU" sz="2200" dirty="0"/>
              <a:t> </a:t>
            </a:r>
            <a:r>
              <a:rPr lang="ru-RU" sz="2200" dirty="0" err="1"/>
              <a:t>қарастырады</a:t>
            </a:r>
            <a:r>
              <a:rPr lang="ru-RU" sz="2200" dirty="0"/>
              <a:t>:</a:t>
            </a:r>
          </a:p>
        </p:txBody>
      </p:sp>
      <p:sp>
        <p:nvSpPr>
          <p:cNvPr id="3" name="Объект 2"/>
          <p:cNvSpPr>
            <a:spLocks noGrp="1"/>
          </p:cNvSpPr>
          <p:nvPr>
            <p:ph idx="1"/>
          </p:nvPr>
        </p:nvSpPr>
        <p:spPr>
          <a:xfrm>
            <a:off x="0" y="1124744"/>
            <a:ext cx="9144000" cy="5733256"/>
          </a:xfrm>
        </p:spPr>
        <p:style>
          <a:lnRef idx="2">
            <a:schemeClr val="accent6"/>
          </a:lnRef>
          <a:fillRef idx="1">
            <a:schemeClr val="lt1"/>
          </a:fillRef>
          <a:effectRef idx="0">
            <a:schemeClr val="accent6"/>
          </a:effectRef>
          <a:fontRef idx="minor">
            <a:schemeClr val="dk1"/>
          </a:fontRef>
        </p:style>
        <p:txBody>
          <a:bodyPr>
            <a:noAutofit/>
          </a:bodyPr>
          <a:lstStyle/>
          <a:p>
            <a:pPr algn="just"/>
            <a:r>
              <a:rPr lang="ru-RU" sz="2000" dirty="0"/>
              <a:t>2406.01 </a:t>
            </a:r>
            <a:r>
              <a:rPr lang="ru-RU" sz="2000" b="1" dirty="0"/>
              <a:t>Биоакустика</a:t>
            </a:r>
            <a:r>
              <a:rPr lang="ru-RU" sz="2000" dirty="0"/>
              <a:t> (су </a:t>
            </a:r>
            <a:r>
              <a:rPr lang="ru-RU" sz="2000" dirty="0" err="1"/>
              <a:t>және</a:t>
            </a:r>
            <a:r>
              <a:rPr lang="ru-RU" sz="2000" dirty="0"/>
              <a:t> </a:t>
            </a:r>
            <a:r>
              <a:rPr lang="ru-RU" sz="2000" dirty="0" err="1"/>
              <a:t>әуе</a:t>
            </a:r>
            <a:r>
              <a:rPr lang="ru-RU" sz="2000" dirty="0"/>
              <a:t> </a:t>
            </a:r>
            <a:r>
              <a:rPr lang="ru-RU" sz="2000" dirty="0" err="1"/>
              <a:t>ортасындағы</a:t>
            </a:r>
            <a:r>
              <a:rPr lang="ru-RU" sz="2000" dirty="0"/>
              <a:t> </a:t>
            </a:r>
            <a:r>
              <a:rPr lang="ru-RU" sz="2000" dirty="0" err="1"/>
              <a:t>байланыс</a:t>
            </a:r>
            <a:r>
              <a:rPr lang="ru-RU" sz="2000" dirty="0"/>
              <a:t>)</a:t>
            </a:r>
          </a:p>
          <a:p>
            <a:pPr algn="just"/>
            <a:r>
              <a:rPr lang="ru-RU" sz="2000" dirty="0"/>
              <a:t>2406.02 </a:t>
            </a:r>
            <a:r>
              <a:rPr lang="ru-RU" sz="2000" b="1" dirty="0" err="1"/>
              <a:t>Биоэлектрлік</a:t>
            </a:r>
            <a:r>
              <a:rPr lang="ru-RU" sz="2000" dirty="0"/>
              <a:t> (</a:t>
            </a:r>
            <a:r>
              <a:rPr lang="ru-RU" sz="2000" dirty="0" err="1"/>
              <a:t>мембраналық</a:t>
            </a:r>
            <a:r>
              <a:rPr lang="ru-RU" sz="2000" dirty="0"/>
              <a:t> потенциал, </a:t>
            </a:r>
            <a:r>
              <a:rPr lang="ru-RU" sz="2000" dirty="0" err="1"/>
              <a:t>ақпараттық</a:t>
            </a:r>
            <a:r>
              <a:rPr lang="ru-RU" sz="2000" dirty="0"/>
              <a:t> </a:t>
            </a:r>
            <a:r>
              <a:rPr lang="ru-RU" sz="2000" dirty="0" err="1"/>
              <a:t>және</a:t>
            </a:r>
            <a:r>
              <a:rPr lang="ru-RU" sz="2000" dirty="0"/>
              <a:t> </a:t>
            </a:r>
            <a:r>
              <a:rPr lang="ru-RU" sz="2000" dirty="0" err="1"/>
              <a:t>интегралды</a:t>
            </a:r>
            <a:r>
              <a:rPr lang="ru-RU" sz="2000" dirty="0"/>
              <a:t> </a:t>
            </a:r>
            <a:r>
              <a:rPr lang="ru-RU" sz="2000" dirty="0" err="1"/>
              <a:t>процестер</a:t>
            </a:r>
            <a:r>
              <a:rPr lang="ru-RU" sz="2000" dirty="0"/>
              <a:t>, ОЖЖ </a:t>
            </a:r>
            <a:r>
              <a:rPr lang="ru-RU" sz="2000" dirty="0" err="1"/>
              <a:t>және</a:t>
            </a:r>
            <a:r>
              <a:rPr lang="ru-RU" sz="2000" dirty="0"/>
              <a:t> ВЖЖ)</a:t>
            </a:r>
          </a:p>
          <a:p>
            <a:pPr algn="just"/>
            <a:r>
              <a:rPr lang="ru-RU" sz="2000" dirty="0"/>
              <a:t>2406.03 </a:t>
            </a:r>
            <a:r>
              <a:rPr lang="ru-RU" sz="2000" b="1" dirty="0"/>
              <a:t>Биоэнергетика</a:t>
            </a:r>
            <a:r>
              <a:rPr lang="ru-RU" sz="2000" dirty="0"/>
              <a:t> (</a:t>
            </a:r>
            <a:r>
              <a:rPr lang="ru-RU" sz="2000" dirty="0" err="1"/>
              <a:t>энергиямен</a:t>
            </a:r>
            <a:r>
              <a:rPr lang="ru-RU" sz="2000" dirty="0"/>
              <a:t> </a:t>
            </a:r>
            <a:r>
              <a:rPr lang="ru-RU" sz="2000" dirty="0" err="1"/>
              <a:t>қамтамасыз</a:t>
            </a:r>
            <a:r>
              <a:rPr lang="ru-RU" sz="2000" dirty="0"/>
              <a:t> </a:t>
            </a:r>
            <a:r>
              <a:rPr lang="ru-RU" sz="2000" dirty="0" err="1"/>
              <a:t>ету</a:t>
            </a:r>
            <a:r>
              <a:rPr lang="ru-RU" sz="2000" dirty="0"/>
              <a:t> </a:t>
            </a:r>
            <a:r>
              <a:rPr lang="ru-RU" sz="2000" dirty="0" err="1"/>
              <a:t>және</a:t>
            </a:r>
            <a:r>
              <a:rPr lang="ru-RU" sz="2000" dirty="0"/>
              <a:t> </a:t>
            </a:r>
            <a:r>
              <a:rPr lang="ru-RU" sz="2000" dirty="0" err="1"/>
              <a:t>жылу</a:t>
            </a:r>
            <a:r>
              <a:rPr lang="ru-RU" sz="2000" dirty="0"/>
              <a:t> </a:t>
            </a:r>
            <a:r>
              <a:rPr lang="ru-RU" sz="2000" dirty="0" err="1"/>
              <a:t>өндіру</a:t>
            </a:r>
            <a:r>
              <a:rPr lang="ru-RU" sz="2000" dirty="0"/>
              <a:t>)</a:t>
            </a:r>
          </a:p>
          <a:p>
            <a:pPr algn="just"/>
            <a:r>
              <a:rPr lang="ru-RU" sz="2000" dirty="0"/>
              <a:t>2406.04 </a:t>
            </a:r>
            <a:r>
              <a:rPr lang="ru-RU" sz="2000" b="1" dirty="0"/>
              <a:t>Биомеханика</a:t>
            </a:r>
          </a:p>
          <a:p>
            <a:pPr algn="just"/>
            <a:r>
              <a:rPr lang="ru-RU" sz="2000" dirty="0"/>
              <a:t>2406.05 </a:t>
            </a:r>
            <a:r>
              <a:rPr lang="ru-RU" sz="2000" b="1" dirty="0" err="1"/>
              <a:t>Биооптика</a:t>
            </a:r>
            <a:r>
              <a:rPr lang="ru-RU" sz="2000" dirty="0"/>
              <a:t> (биолюминесценция, </a:t>
            </a:r>
            <a:r>
              <a:rPr lang="ru-RU" sz="2000" dirty="0" err="1"/>
              <a:t>көру</a:t>
            </a:r>
            <a:r>
              <a:rPr lang="ru-RU" sz="2000" dirty="0"/>
              <a:t> </a:t>
            </a:r>
            <a:r>
              <a:rPr lang="ru-RU" sz="2000" dirty="0" err="1"/>
              <a:t>және</a:t>
            </a:r>
            <a:r>
              <a:rPr lang="ru-RU" sz="2000" dirty="0"/>
              <a:t> </a:t>
            </a:r>
            <a:r>
              <a:rPr lang="ru-RU" sz="2000" dirty="0" err="1"/>
              <a:t>ақпаратты</a:t>
            </a:r>
            <a:r>
              <a:rPr lang="ru-RU" sz="2000" dirty="0"/>
              <a:t> </a:t>
            </a:r>
            <a:r>
              <a:rPr lang="ru-RU" sz="2000" dirty="0" err="1"/>
              <a:t>өңдеу</a:t>
            </a:r>
            <a:r>
              <a:rPr lang="ru-RU" sz="2000" dirty="0"/>
              <a:t>)</a:t>
            </a:r>
          </a:p>
          <a:p>
            <a:pPr algn="just"/>
            <a:r>
              <a:rPr lang="ru-RU" sz="2000" dirty="0"/>
              <a:t>2406.06 </a:t>
            </a:r>
            <a:r>
              <a:rPr lang="ru-RU" sz="2000" b="1" dirty="0" err="1"/>
              <a:t>Медициналық </a:t>
            </a:r>
            <a:r>
              <a:rPr lang="ru-RU" sz="2000" b="1" dirty="0"/>
              <a:t>физика </a:t>
            </a:r>
            <a:r>
              <a:rPr lang="ru-RU" sz="2000" dirty="0"/>
              <a:t>(диагностика, физиотерапия </a:t>
            </a:r>
            <a:r>
              <a:rPr lang="ru-RU" sz="2000" dirty="0" err="1"/>
              <a:t>әдістері және </a:t>
            </a:r>
            <a:r>
              <a:rPr lang="ru-RU" sz="2000" dirty="0"/>
              <a:t>патогенез)</a:t>
            </a:r>
          </a:p>
          <a:p>
            <a:pPr algn="just"/>
            <a:r>
              <a:rPr lang="ru-RU" sz="2000" dirty="0"/>
              <a:t>2406. </a:t>
            </a:r>
            <a:r>
              <a:rPr lang="ru-RU" sz="2000" b="1" dirty="0" err="1"/>
              <a:t>Күрделі</a:t>
            </a:r>
            <a:r>
              <a:rPr lang="ru-RU" sz="2000" b="1" dirty="0"/>
              <a:t> </a:t>
            </a:r>
            <a:r>
              <a:rPr lang="ru-RU" sz="2000" b="1" dirty="0" err="1"/>
              <a:t>жүйелер</a:t>
            </a:r>
            <a:r>
              <a:rPr lang="ru-RU" sz="2000" b="1" dirty="0"/>
              <a:t> </a:t>
            </a:r>
            <a:r>
              <a:rPr lang="ru-RU" sz="2000" b="1" dirty="0" err="1"/>
              <a:t>биофизикасы</a:t>
            </a:r>
            <a:r>
              <a:rPr lang="ru-RU" sz="2000" b="1" dirty="0"/>
              <a:t> </a:t>
            </a:r>
            <a:r>
              <a:rPr lang="ru-RU" sz="2000" dirty="0"/>
              <a:t>(</a:t>
            </a:r>
            <a:r>
              <a:rPr lang="ru-RU" sz="2000" dirty="0" err="1"/>
              <a:t>системогенез</a:t>
            </a:r>
            <a:r>
              <a:rPr lang="ru-RU" sz="2000" dirty="0"/>
              <a:t>, эволюция, </a:t>
            </a:r>
            <a:r>
              <a:rPr lang="ru-RU" sz="2000" dirty="0" err="1"/>
              <a:t>жеке</a:t>
            </a:r>
            <a:r>
              <a:rPr lang="ru-RU" sz="2000" dirty="0"/>
              <a:t> даму, </a:t>
            </a:r>
            <a:r>
              <a:rPr lang="ru-RU" sz="2000" dirty="0" err="1"/>
              <a:t>биожүйелердің</a:t>
            </a:r>
            <a:r>
              <a:rPr lang="ru-RU" sz="2000" dirty="0"/>
              <a:t> </a:t>
            </a:r>
            <a:r>
              <a:rPr lang="ru-RU" sz="2000" dirty="0" err="1"/>
              <a:t>ұйымдасу</a:t>
            </a:r>
            <a:r>
              <a:rPr lang="ru-RU" sz="2000" dirty="0"/>
              <a:t> </a:t>
            </a:r>
            <a:r>
              <a:rPr lang="ru-RU" sz="2000" dirty="0" err="1"/>
              <a:t>деңгейлері</a:t>
            </a:r>
            <a:r>
              <a:rPr lang="ru-RU" sz="2000" dirty="0"/>
              <a:t>)</a:t>
            </a:r>
          </a:p>
          <a:p>
            <a:pPr algn="just"/>
            <a:r>
              <a:rPr lang="ru-RU" sz="2000" dirty="0"/>
              <a:t>2406. </a:t>
            </a:r>
            <a:r>
              <a:rPr lang="ru-RU" sz="2000" b="1" dirty="0" err="1"/>
              <a:t>Сенсорлы</a:t>
            </a:r>
            <a:r>
              <a:rPr lang="ru-RU" sz="2000" b="1" dirty="0"/>
              <a:t> </a:t>
            </a:r>
            <a:r>
              <a:rPr lang="ru-RU" sz="2000" b="1" dirty="0" err="1"/>
              <a:t>жүйелер</a:t>
            </a:r>
            <a:r>
              <a:rPr lang="ru-RU" sz="2000" b="1" dirty="0"/>
              <a:t> </a:t>
            </a:r>
            <a:r>
              <a:rPr lang="ru-RU" sz="2000" b="1" dirty="0" err="1"/>
              <a:t>биофизикасы</a:t>
            </a:r>
            <a:r>
              <a:rPr lang="ru-RU" sz="2000" b="1" dirty="0"/>
              <a:t> </a:t>
            </a:r>
            <a:r>
              <a:rPr lang="ru-RU" sz="2000" dirty="0"/>
              <a:t>(психофизика)</a:t>
            </a:r>
          </a:p>
          <a:p>
            <a:pPr algn="just"/>
            <a:r>
              <a:rPr lang="ru-RU" sz="2000" dirty="0"/>
              <a:t>2406. </a:t>
            </a:r>
            <a:r>
              <a:rPr lang="ru-RU" sz="2000" b="1" dirty="0" err="1"/>
              <a:t>Мекен</a:t>
            </a:r>
            <a:r>
              <a:rPr lang="ru-RU" sz="2000" b="1" dirty="0"/>
              <a:t> </a:t>
            </a:r>
            <a:r>
              <a:rPr lang="ru-RU" sz="2000" b="1" dirty="0" err="1"/>
              <a:t>ету</a:t>
            </a:r>
            <a:r>
              <a:rPr lang="ru-RU" sz="2000" b="1" dirty="0"/>
              <a:t> </a:t>
            </a:r>
            <a:r>
              <a:rPr lang="ru-RU" sz="2000" b="1" dirty="0" err="1"/>
              <a:t>ортасының</a:t>
            </a:r>
            <a:r>
              <a:rPr lang="ru-RU" sz="2000" b="1" dirty="0"/>
              <a:t> </a:t>
            </a:r>
            <a:r>
              <a:rPr lang="ru-RU" sz="2000" b="1" dirty="0" err="1"/>
              <a:t>биофизикасы</a:t>
            </a:r>
            <a:r>
              <a:rPr lang="ru-RU" sz="2000" b="1" dirty="0"/>
              <a:t> </a:t>
            </a:r>
            <a:r>
              <a:rPr lang="ru-RU" sz="2000" dirty="0"/>
              <a:t>(экологическая, космофизика)</a:t>
            </a:r>
          </a:p>
          <a:p>
            <a:pPr algn="just"/>
            <a:r>
              <a:rPr lang="ru-RU" sz="2000" dirty="0"/>
              <a:t>2406. </a:t>
            </a:r>
            <a:r>
              <a:rPr lang="ru-RU" sz="2000" b="1" dirty="0" err="1"/>
              <a:t>Мерзімдік</a:t>
            </a:r>
            <a:r>
              <a:rPr lang="ru-RU" sz="2000" b="1" dirty="0"/>
              <a:t> </a:t>
            </a:r>
            <a:r>
              <a:rPr lang="ru-RU" sz="2000" b="1" dirty="0" err="1"/>
              <a:t>процестер</a:t>
            </a:r>
            <a:r>
              <a:rPr lang="ru-RU" sz="2000" b="1" dirty="0"/>
              <a:t> </a:t>
            </a:r>
            <a:r>
              <a:rPr lang="ru-RU" sz="2000" b="1" dirty="0" err="1"/>
              <a:t>биофизикасы</a:t>
            </a:r>
            <a:r>
              <a:rPr lang="ru-RU" sz="2000" b="1" dirty="0"/>
              <a:t> </a:t>
            </a:r>
            <a:r>
              <a:rPr lang="ru-RU" sz="2000" dirty="0"/>
              <a:t>(биоритмология)</a:t>
            </a:r>
          </a:p>
          <a:p>
            <a:pPr algn="just"/>
            <a:r>
              <a:rPr lang="ru-RU" sz="2000" dirty="0"/>
              <a:t>2406. </a:t>
            </a:r>
            <a:r>
              <a:rPr lang="ru-RU" sz="2000" b="1" dirty="0"/>
              <a:t>Даму </a:t>
            </a:r>
            <a:r>
              <a:rPr lang="ru-RU" sz="2000" b="1" dirty="0" err="1"/>
              <a:t>және</a:t>
            </a:r>
            <a:r>
              <a:rPr lang="ru-RU" sz="2000" b="1" dirty="0"/>
              <a:t> эволюция </a:t>
            </a:r>
            <a:r>
              <a:rPr lang="ru-RU" sz="2000" b="1" dirty="0" err="1"/>
              <a:t>биофизикасы</a:t>
            </a:r>
            <a:endParaRPr lang="ru-RU" sz="2000" b="1" dirty="0"/>
          </a:p>
          <a:p>
            <a:pPr algn="just"/>
            <a:r>
              <a:rPr lang="ru-RU" sz="2000" dirty="0"/>
              <a:t>2406. </a:t>
            </a:r>
            <a:r>
              <a:rPr lang="ru-RU" sz="2000" b="1" dirty="0"/>
              <a:t>Метаболизм (</a:t>
            </a:r>
            <a:r>
              <a:rPr lang="ru-RU" sz="2000" b="1" dirty="0" err="1"/>
              <a:t>зат</a:t>
            </a:r>
            <a:r>
              <a:rPr lang="ru-RU" sz="2000" b="1" dirty="0"/>
              <a:t> </a:t>
            </a:r>
            <a:r>
              <a:rPr lang="ru-RU" sz="2000" b="1" dirty="0" err="1"/>
              <a:t>алмасу</a:t>
            </a:r>
            <a:r>
              <a:rPr lang="ru-RU" sz="2000" b="1" dirty="0"/>
              <a:t>) </a:t>
            </a:r>
            <a:r>
              <a:rPr lang="ru-RU" sz="2000" b="1" dirty="0" err="1"/>
              <a:t>биофизикасы</a:t>
            </a:r>
            <a:r>
              <a:rPr lang="ru-RU" sz="2000" b="1" dirty="0"/>
              <a:t> </a:t>
            </a:r>
            <a:r>
              <a:rPr lang="ru-RU" sz="2000" dirty="0"/>
              <a:t>(масса </a:t>
            </a:r>
            <a:r>
              <a:rPr lang="ru-RU" sz="2000" dirty="0" err="1"/>
              <a:t>алмасу</a:t>
            </a:r>
            <a:r>
              <a:rPr lang="ru-RU" sz="2000" dirty="0"/>
              <a:t>, терморегуляция, гемодинамика)</a:t>
            </a:r>
          </a:p>
        </p:txBody>
      </p:sp>
    </p:spTree>
    <p:extLst>
      <p:ext uri="{BB962C8B-B14F-4D97-AF65-F5344CB8AC3E}">
        <p14:creationId xmlns:p14="http://schemas.microsoft.com/office/powerpoint/2010/main" val="3679185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75" y="332656"/>
            <a:ext cx="835292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k-KZ" sz="2400" dirty="0"/>
              <a:t>Гесс заңы </a:t>
            </a:r>
            <a:r>
              <a:rPr lang="kk-KZ" sz="2400" b="1" i="1" dirty="0"/>
              <a:t>тағамның</a:t>
            </a:r>
            <a:r>
              <a:rPr lang="kk-KZ" sz="2400" dirty="0"/>
              <a:t> </a:t>
            </a:r>
            <a:r>
              <a:rPr lang="kk-KZ" sz="2400" b="1" i="1" dirty="0"/>
              <a:t>энергетикалық құндылығын (калориялылығын) анықтау үшін</a:t>
            </a:r>
            <a:r>
              <a:rPr lang="kk-KZ" sz="2400" dirty="0"/>
              <a:t> ветеринария мен медицинада қолданылады. </a:t>
            </a:r>
          </a:p>
        </p:txBody>
      </p:sp>
      <p:sp>
        <p:nvSpPr>
          <p:cNvPr id="3" name="Прямоугольник 2"/>
          <p:cNvSpPr/>
          <p:nvPr/>
        </p:nvSpPr>
        <p:spPr>
          <a:xfrm>
            <a:off x="399575" y="1844824"/>
            <a:ext cx="8352928"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400" dirty="0" err="1"/>
              <a:t>Тағамның</a:t>
            </a:r>
            <a:r>
              <a:rPr lang="ru-RU" sz="2400" dirty="0"/>
              <a:t> </a:t>
            </a:r>
            <a:r>
              <a:rPr lang="ru-RU" sz="2400" dirty="0" err="1"/>
              <a:t>энергетикалық</a:t>
            </a:r>
            <a:r>
              <a:rPr lang="ru-RU" sz="2400" dirty="0"/>
              <a:t> </a:t>
            </a:r>
            <a:r>
              <a:rPr lang="ru-RU" sz="2400" dirty="0" err="1"/>
              <a:t>құндылығын</a:t>
            </a:r>
            <a:r>
              <a:rPr lang="ru-RU" sz="2400" dirty="0"/>
              <a:t> </a:t>
            </a:r>
            <a:r>
              <a:rPr lang="ru-RU" sz="2400" dirty="0" err="1"/>
              <a:t>анықтауда</a:t>
            </a:r>
            <a:r>
              <a:rPr lang="ru-RU" sz="2400" dirty="0"/>
              <a:t> </a:t>
            </a:r>
            <a:r>
              <a:rPr lang="ru-RU" sz="2400" dirty="0" err="1"/>
              <a:t>калориметриялық</a:t>
            </a:r>
            <a:r>
              <a:rPr lang="ru-RU" sz="2400" dirty="0"/>
              <a:t> </a:t>
            </a:r>
            <a:r>
              <a:rPr lang="ru-RU" sz="2400" dirty="0" err="1"/>
              <a:t>бомбада</a:t>
            </a:r>
            <a:r>
              <a:rPr lang="ru-RU" sz="2400" dirty="0"/>
              <a:t> </a:t>
            </a:r>
            <a:r>
              <a:rPr lang="ru-RU" sz="2400" dirty="0" err="1"/>
              <a:t>тамақты</a:t>
            </a:r>
            <a:r>
              <a:rPr lang="ru-RU" sz="2400" dirty="0"/>
              <a:t> </a:t>
            </a:r>
            <a:r>
              <a:rPr lang="ru-RU" sz="2400" dirty="0" err="1"/>
              <a:t>өрттейді</a:t>
            </a:r>
            <a:r>
              <a:rPr lang="ru-RU" sz="2400" dirty="0"/>
              <a:t>. Сонда  </a:t>
            </a:r>
            <a:r>
              <a:rPr lang="ru-RU" sz="2400" dirty="0" err="1"/>
              <a:t>бөлініп</a:t>
            </a:r>
            <a:r>
              <a:rPr lang="ru-RU" sz="2400" dirty="0"/>
              <a:t> </a:t>
            </a:r>
            <a:r>
              <a:rPr lang="ru-RU" sz="2400" dirty="0" err="1"/>
              <a:t>шыққан</a:t>
            </a:r>
            <a:r>
              <a:rPr lang="ru-RU" sz="2400" dirty="0"/>
              <a:t> </a:t>
            </a:r>
            <a:r>
              <a:rPr lang="ru-RU" sz="2400" dirty="0" err="1"/>
              <a:t>жылу</a:t>
            </a:r>
            <a:r>
              <a:rPr lang="ru-RU" sz="2400" dirty="0"/>
              <a:t> </a:t>
            </a:r>
            <a:r>
              <a:rPr lang="ru-RU" sz="2400" dirty="0" err="1"/>
              <a:t>мөлшерін</a:t>
            </a:r>
            <a:r>
              <a:rPr lang="ru-RU" sz="2400" dirty="0"/>
              <a:t> </a:t>
            </a:r>
            <a:r>
              <a:rPr lang="ru-RU" sz="2400" dirty="0" err="1"/>
              <a:t>тіркеп</a:t>
            </a:r>
            <a:r>
              <a:rPr lang="ru-RU" sz="2400" dirty="0"/>
              <a:t> </a:t>
            </a:r>
            <a:r>
              <a:rPr lang="ru-RU" sz="2400" dirty="0" err="1"/>
              <a:t>алады</a:t>
            </a:r>
            <a:r>
              <a:rPr lang="ru-RU" sz="2400" dirty="0"/>
              <a:t>. Ал </a:t>
            </a:r>
            <a:r>
              <a:rPr lang="ru-RU" sz="2400" dirty="0" err="1"/>
              <a:t>егер</a:t>
            </a:r>
            <a:r>
              <a:rPr lang="ru-RU" sz="2400" dirty="0"/>
              <a:t> </a:t>
            </a:r>
            <a:r>
              <a:rPr lang="ru-RU" sz="2400" dirty="0" err="1"/>
              <a:t>тамақты</a:t>
            </a:r>
            <a:r>
              <a:rPr lang="ru-RU" sz="2400" dirty="0"/>
              <a:t> </a:t>
            </a:r>
            <a:r>
              <a:rPr lang="ru-RU" sz="2400" dirty="0" err="1"/>
              <a:t>адам</a:t>
            </a:r>
            <a:r>
              <a:rPr lang="ru-RU" sz="2400" dirty="0"/>
              <a:t> </a:t>
            </a:r>
            <a:r>
              <a:rPr lang="ru-RU" sz="2400" dirty="0" err="1"/>
              <a:t>жесе</a:t>
            </a:r>
            <a:r>
              <a:rPr lang="ru-RU" sz="2400" dirty="0"/>
              <a:t>, </a:t>
            </a:r>
            <a:r>
              <a:rPr lang="ru-RU" sz="2400" dirty="0" err="1"/>
              <a:t>онда</a:t>
            </a:r>
            <a:r>
              <a:rPr lang="ru-RU" sz="2400" dirty="0"/>
              <a:t> </a:t>
            </a:r>
            <a:r>
              <a:rPr lang="ru-RU" sz="2400" dirty="0" err="1"/>
              <a:t>тамақ</a:t>
            </a:r>
            <a:r>
              <a:rPr lang="ru-RU" sz="2400" dirty="0"/>
              <a:t> </a:t>
            </a:r>
            <a:r>
              <a:rPr lang="ru-RU" sz="2400" dirty="0" err="1"/>
              <a:t>организмде</a:t>
            </a:r>
            <a:r>
              <a:rPr lang="ru-RU" sz="2400" dirty="0"/>
              <a:t> </a:t>
            </a:r>
            <a:r>
              <a:rPr lang="ru-RU" sz="2400" dirty="0" err="1"/>
              <a:t>биохимиялық</a:t>
            </a:r>
            <a:r>
              <a:rPr lang="ru-RU" sz="2400" dirty="0"/>
              <a:t> </a:t>
            </a:r>
            <a:r>
              <a:rPr lang="ru-RU" sz="2400" dirty="0" err="1"/>
              <a:t>реакцияға</a:t>
            </a:r>
            <a:r>
              <a:rPr lang="ru-RU" sz="2400" dirty="0"/>
              <a:t> </a:t>
            </a:r>
            <a:r>
              <a:rPr lang="ru-RU" sz="2400" dirty="0" err="1"/>
              <a:t>түсіп</a:t>
            </a:r>
            <a:r>
              <a:rPr lang="ru-RU" sz="2400" dirty="0"/>
              <a:t>, </a:t>
            </a:r>
            <a:r>
              <a:rPr lang="ru-RU" sz="2400" dirty="0" err="1"/>
              <a:t>жылу</a:t>
            </a:r>
            <a:r>
              <a:rPr lang="ru-RU" sz="2400" dirty="0"/>
              <a:t> </a:t>
            </a:r>
            <a:r>
              <a:rPr lang="ru-RU" sz="2400" dirty="0" err="1"/>
              <a:t>бөлініп</a:t>
            </a:r>
            <a:r>
              <a:rPr lang="ru-RU" sz="2400" dirty="0"/>
              <a:t> </a:t>
            </a:r>
            <a:r>
              <a:rPr lang="ru-RU" sz="2400" dirty="0" err="1"/>
              <a:t>шығарады</a:t>
            </a:r>
            <a:r>
              <a:rPr lang="ru-RU" sz="2400" dirty="0"/>
              <a:t>. </a:t>
            </a:r>
          </a:p>
        </p:txBody>
      </p:sp>
      <p:sp>
        <p:nvSpPr>
          <p:cNvPr id="4" name="Прямоугольник 3"/>
          <p:cNvSpPr/>
          <p:nvPr/>
        </p:nvSpPr>
        <p:spPr>
          <a:xfrm>
            <a:off x="380990" y="4005064"/>
            <a:ext cx="8352928" cy="27392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400" b="1" dirty="0"/>
              <a:t>Гесс </a:t>
            </a:r>
            <a:r>
              <a:rPr lang="ru-RU" sz="2400" b="1" dirty="0" err="1"/>
              <a:t>заңы</a:t>
            </a:r>
            <a:r>
              <a:rPr lang="ru-RU" sz="2400" b="1" dirty="0"/>
              <a:t> </a:t>
            </a:r>
            <a:r>
              <a:rPr lang="ru-RU" sz="2400" b="1" dirty="0" err="1"/>
              <a:t>бойынша</a:t>
            </a:r>
            <a:r>
              <a:rPr lang="ru-RU" sz="2400" b="1" dirty="0"/>
              <a:t> осы </a:t>
            </a:r>
            <a:r>
              <a:rPr lang="ru-RU" sz="2400" b="1" dirty="0" err="1"/>
              <a:t>екі</a:t>
            </a:r>
            <a:r>
              <a:rPr lang="ru-RU" sz="2400" b="1" dirty="0"/>
              <a:t> </a:t>
            </a:r>
            <a:r>
              <a:rPr lang="ru-RU" sz="2400" b="1" dirty="0" err="1"/>
              <a:t>жылу</a:t>
            </a:r>
            <a:r>
              <a:rPr lang="ru-RU" sz="2400" b="1" dirty="0"/>
              <a:t> </a:t>
            </a:r>
            <a:r>
              <a:rPr lang="ru-RU" sz="2400" b="1" dirty="0" err="1"/>
              <a:t>бір-біріне</a:t>
            </a:r>
            <a:r>
              <a:rPr lang="ru-RU" sz="2400" b="1" dirty="0"/>
              <a:t> </a:t>
            </a:r>
            <a:r>
              <a:rPr lang="ru-RU" sz="2400" b="1" dirty="0" err="1"/>
              <a:t>тең</a:t>
            </a:r>
            <a:r>
              <a:rPr lang="ru-RU" sz="2400" b="1" dirty="0"/>
              <a:t> </a:t>
            </a:r>
            <a:r>
              <a:rPr lang="ru-RU" sz="2400" b="1" dirty="0" err="1"/>
              <a:t>болуға</a:t>
            </a:r>
            <a:r>
              <a:rPr lang="ru-RU" sz="2400" b="1" dirty="0"/>
              <a:t> </a:t>
            </a:r>
            <a:r>
              <a:rPr lang="ru-RU" sz="2400" b="1" dirty="0" err="1"/>
              <a:t>тиіс</a:t>
            </a:r>
            <a:r>
              <a:rPr lang="ru-RU" sz="2400" b="1" dirty="0"/>
              <a:t>. </a:t>
            </a:r>
          </a:p>
          <a:p>
            <a:pPr algn="just"/>
            <a:r>
              <a:rPr lang="ru-RU" sz="2400" dirty="0" err="1"/>
              <a:t>Бұған</a:t>
            </a:r>
            <a:r>
              <a:rPr lang="ru-RU" sz="2400" dirty="0"/>
              <a:t> </a:t>
            </a:r>
            <a:r>
              <a:rPr lang="ru-RU" sz="2400" dirty="0" err="1"/>
              <a:t>глюкозаның</a:t>
            </a:r>
            <a:r>
              <a:rPr lang="ru-RU" sz="2400" dirty="0"/>
              <a:t> </a:t>
            </a:r>
            <a:r>
              <a:rPr lang="ru-RU" sz="2400" dirty="0" err="1"/>
              <a:t>тотығуы</a:t>
            </a:r>
            <a:r>
              <a:rPr lang="ru-RU" sz="2400" dirty="0"/>
              <a:t> </a:t>
            </a:r>
            <a:r>
              <a:rPr lang="ru-RU" sz="2400" dirty="0" err="1"/>
              <a:t>биохимиялық</a:t>
            </a:r>
            <a:r>
              <a:rPr lang="ru-RU" sz="2400" dirty="0"/>
              <a:t> </a:t>
            </a:r>
            <a:r>
              <a:rPr lang="ru-RU" sz="2400" dirty="0" err="1"/>
              <a:t>реакциясы</a:t>
            </a:r>
            <a:r>
              <a:rPr lang="ru-RU" sz="2400" dirty="0"/>
              <a:t> </a:t>
            </a:r>
            <a:r>
              <a:rPr lang="ru-RU" sz="2400" dirty="0" err="1"/>
              <a:t>мысал</a:t>
            </a:r>
            <a:r>
              <a:rPr lang="ru-RU" sz="2400" dirty="0"/>
              <a:t> бола </a:t>
            </a:r>
            <a:r>
              <a:rPr lang="ru-RU" sz="2400" dirty="0" err="1"/>
              <a:t>алады</a:t>
            </a:r>
            <a:r>
              <a:rPr lang="ru-RU" sz="2400" dirty="0"/>
              <a:t>.</a:t>
            </a:r>
          </a:p>
          <a:p>
            <a:endParaRPr lang="ru-RU" sz="2400" dirty="0"/>
          </a:p>
          <a:p>
            <a:pPr algn="ctr"/>
            <a:r>
              <a:rPr lang="ru-RU" sz="2800" b="1" dirty="0"/>
              <a:t>С</a:t>
            </a:r>
            <a:r>
              <a:rPr lang="ru-RU" sz="2800" b="1" baseline="-25000" dirty="0"/>
              <a:t>6</a:t>
            </a:r>
            <a:r>
              <a:rPr lang="ru-RU" sz="2800" b="1" dirty="0"/>
              <a:t>Н</a:t>
            </a:r>
            <a:r>
              <a:rPr lang="ru-RU" sz="2800" b="1" baseline="-25000" dirty="0"/>
              <a:t>12</a:t>
            </a:r>
            <a:r>
              <a:rPr lang="ru-RU" sz="2800" b="1" dirty="0"/>
              <a:t>О</a:t>
            </a:r>
            <a:r>
              <a:rPr lang="ru-RU" sz="2800" b="1" baseline="-25000" dirty="0"/>
              <a:t>6</a:t>
            </a:r>
            <a:r>
              <a:rPr lang="ru-RU" sz="2800" b="1" dirty="0"/>
              <a:t> + 6 О</a:t>
            </a:r>
            <a:r>
              <a:rPr lang="ru-RU" sz="2800" b="1" baseline="-25000" dirty="0"/>
              <a:t>2</a:t>
            </a:r>
            <a:r>
              <a:rPr lang="ru-RU" sz="2800" b="1" dirty="0"/>
              <a:t> → 6 СО</a:t>
            </a:r>
            <a:r>
              <a:rPr lang="ru-RU" sz="2800" b="1" baseline="-25000" dirty="0"/>
              <a:t>2</a:t>
            </a:r>
            <a:r>
              <a:rPr lang="ru-RU" sz="2800" b="1" dirty="0"/>
              <a:t> + Н</a:t>
            </a:r>
            <a:r>
              <a:rPr lang="ru-RU" sz="2800" b="1" baseline="-25000" dirty="0"/>
              <a:t>2</a:t>
            </a:r>
            <a:r>
              <a:rPr lang="ru-RU" sz="2800" b="1" dirty="0"/>
              <a:t>О + 2820 кДж/моль.</a:t>
            </a:r>
          </a:p>
          <a:p>
            <a:pPr algn="ctr"/>
            <a:endParaRPr lang="ru-RU" sz="2400" dirty="0"/>
          </a:p>
        </p:txBody>
      </p:sp>
    </p:spTree>
    <p:extLst>
      <p:ext uri="{BB962C8B-B14F-4D97-AF65-F5344CB8AC3E}">
        <p14:creationId xmlns:p14="http://schemas.microsoft.com/office/powerpoint/2010/main" val="40212789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857250" y="561112"/>
            <a:ext cx="75009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809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2400" dirty="0">
                <a:latin typeface="Times New Roman" pitchFamily="18" charset="0"/>
                <a:cs typeface="Times New Roman" pitchFamily="18" charset="0"/>
              </a:rPr>
              <a:t>Бос </a:t>
            </a:r>
            <a:r>
              <a:rPr lang="uk-UA" altLang="ru-RU" sz="2400" dirty="0" err="1">
                <a:latin typeface="Times New Roman" pitchFamily="18" charset="0"/>
                <a:cs typeface="Times New Roman" pitchFamily="18" charset="0"/>
              </a:rPr>
              <a:t>энергия</a:t>
            </a:r>
            <a:r>
              <a:rPr lang="uk-UA" altLang="ru-RU" sz="2400" dirty="0">
                <a:latin typeface="Times New Roman" pitchFamily="18" charset="0"/>
                <a:cs typeface="Times New Roman" pitchFamily="18" charset="0"/>
              </a:rPr>
              <a:t> </a:t>
            </a:r>
            <a:r>
              <a:rPr lang="en-US" altLang="ru-RU" b="1" i="1" dirty="0">
                <a:latin typeface="Times New Roman" pitchFamily="18" charset="0"/>
                <a:cs typeface="Times New Roman" pitchFamily="18" charset="0"/>
              </a:rPr>
              <a:t>G</a:t>
            </a:r>
            <a:r>
              <a:rPr lang="ru-RU" altLang="ru-RU" b="1" i="1" dirty="0">
                <a:latin typeface="Times New Roman" pitchFamily="18" charset="0"/>
                <a:cs typeface="Times New Roman" pitchFamily="18" charset="0"/>
              </a:rPr>
              <a:t> </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жүйенің</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жұмыс</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істеу</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қабілеттілігі</a:t>
            </a:r>
            <a:r>
              <a:rPr lang="uk-UA" altLang="ru-RU" sz="2400" dirty="0">
                <a:latin typeface="Times New Roman" pitchFamily="18" charset="0"/>
                <a:cs typeface="Times New Roman" pitchFamily="18" charset="0"/>
              </a:rPr>
              <a:t>. </a:t>
            </a:r>
          </a:p>
          <a:p>
            <a:pPr algn="ctr" eaLnBrk="1" hangingPunct="1">
              <a:spcBef>
                <a:spcPct val="0"/>
              </a:spcBef>
              <a:buFontTx/>
              <a:buNone/>
            </a:pPr>
            <a:endParaRPr lang="uk-UA" altLang="ru-RU" sz="800" dirty="0">
              <a:latin typeface="Times New Roman" pitchFamily="18" charset="0"/>
              <a:cs typeface="Times New Roman" pitchFamily="18" charset="0"/>
            </a:endParaRPr>
          </a:p>
          <a:p>
            <a:pPr algn="ctr" eaLnBrk="1" hangingPunct="1">
              <a:spcBef>
                <a:spcPct val="0"/>
              </a:spcBef>
              <a:buFontTx/>
              <a:buNone/>
            </a:pPr>
            <a:r>
              <a:rPr lang="kk-KZ" altLang="ru-RU" sz="2400" dirty="0">
                <a:latin typeface="Times New Roman" pitchFamily="18" charset="0"/>
                <a:cs typeface="Times New Roman" pitchFamily="18" charset="0"/>
              </a:rPr>
              <a:t>Бос энергия мына формуламен анықталады:</a:t>
            </a:r>
            <a:endParaRPr lang="en-US" altLang="ru-RU" sz="2400" dirty="0">
              <a:latin typeface="Times New Roman" pitchFamily="18" charset="0"/>
              <a:cs typeface="Times New Roman" pitchFamily="18" charset="0"/>
            </a:endParaRPr>
          </a:p>
          <a:p>
            <a:pPr algn="ctr" eaLnBrk="1" hangingPunct="1">
              <a:spcBef>
                <a:spcPct val="0"/>
              </a:spcBef>
              <a:buFontTx/>
              <a:buNone/>
            </a:pPr>
            <a:endParaRPr lang="en-US" altLang="ru-RU" sz="1200" dirty="0">
              <a:latin typeface="Times New Roman" pitchFamily="18" charset="0"/>
              <a:cs typeface="Times New Roman" pitchFamily="18" charset="0"/>
            </a:endParaRPr>
          </a:p>
          <a:p>
            <a:pPr algn="ctr" eaLnBrk="1" hangingPunct="1">
              <a:spcBef>
                <a:spcPct val="0"/>
              </a:spcBef>
              <a:buFontTx/>
              <a:buNone/>
            </a:pPr>
            <a:r>
              <a:rPr lang="en-US" altLang="ru-RU" b="1" i="1" dirty="0">
                <a:latin typeface="Times New Roman" pitchFamily="18" charset="0"/>
                <a:cs typeface="Times New Roman" pitchFamily="18" charset="0"/>
              </a:rPr>
              <a:t>G = U +</a:t>
            </a:r>
            <a:r>
              <a:rPr lang="ru-RU" altLang="ru-RU" b="1" i="1" dirty="0">
                <a:latin typeface="Times New Roman" pitchFamily="18" charset="0"/>
                <a:cs typeface="Times New Roman" pitchFamily="18" charset="0"/>
              </a:rPr>
              <a:t> р</a:t>
            </a:r>
            <a:r>
              <a:rPr lang="en-US" altLang="ru-RU" b="1" i="1" dirty="0">
                <a:latin typeface="Times New Roman" pitchFamily="18" charset="0"/>
                <a:cs typeface="Times New Roman" pitchFamily="18" charset="0"/>
                <a:sym typeface="Symbol" pitchFamily="18" charset="2"/>
              </a:rPr>
              <a:t>V - TS</a:t>
            </a:r>
            <a:r>
              <a:rPr lang="uk-UA" altLang="ru-RU" b="1" i="1" dirty="0">
                <a:latin typeface="Times New Roman" pitchFamily="18" charset="0"/>
                <a:cs typeface="Times New Roman" pitchFamily="18" charset="0"/>
              </a:rPr>
              <a:t> </a:t>
            </a:r>
          </a:p>
        </p:txBody>
      </p:sp>
      <p:sp>
        <p:nvSpPr>
          <p:cNvPr id="34819" name="Rectangle 5"/>
          <p:cNvSpPr>
            <a:spLocks noChangeArrowheads="1"/>
          </p:cNvSpPr>
          <p:nvPr/>
        </p:nvSpPr>
        <p:spPr bwMode="auto">
          <a:xfrm>
            <a:off x="785813" y="2604553"/>
            <a:ext cx="79295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8097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uk-UA" altLang="ru-RU" sz="2400" dirty="0" err="1">
                <a:latin typeface="Times New Roman" pitchFamily="18" charset="0"/>
                <a:cs typeface="Times New Roman" pitchFamily="18" charset="0"/>
              </a:rPr>
              <a:t>Мұндағы</a:t>
            </a:r>
            <a:r>
              <a:rPr lang="uk-UA" altLang="ru-RU" sz="2400" dirty="0">
                <a:latin typeface="Times New Roman" pitchFamily="18" charset="0"/>
                <a:cs typeface="Times New Roman" pitchFamily="18" charset="0"/>
              </a:rPr>
              <a:t>, </a:t>
            </a:r>
            <a:r>
              <a:rPr lang="en-US" altLang="ru-RU" sz="2800" b="1" i="1" dirty="0">
                <a:latin typeface="Times New Roman" pitchFamily="18" charset="0"/>
                <a:cs typeface="Times New Roman" pitchFamily="18" charset="0"/>
              </a:rPr>
              <a:t>U</a:t>
            </a:r>
            <a:r>
              <a:rPr lang="ru-RU" altLang="ru-RU" sz="2400" b="1" i="1" dirty="0">
                <a:latin typeface="Times New Roman" pitchFamily="18" charset="0"/>
                <a:cs typeface="Times New Roman" pitchFamily="18" charset="0"/>
              </a:rPr>
              <a:t> </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жүйенің</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ішкі</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энергиясы</a:t>
            </a:r>
            <a:r>
              <a:rPr lang="ru-RU" altLang="ru-RU" sz="2400" dirty="0">
                <a:latin typeface="Times New Roman" pitchFamily="18" charset="0"/>
                <a:cs typeface="Times New Roman" pitchFamily="18" charset="0"/>
              </a:rPr>
              <a:t>, </a:t>
            </a:r>
          </a:p>
          <a:p>
            <a:pPr eaLnBrk="1" hangingPunct="1">
              <a:spcBef>
                <a:spcPct val="0"/>
              </a:spcBef>
              <a:buFontTx/>
              <a:buNone/>
            </a:pPr>
            <a:r>
              <a:rPr lang="ru-RU" altLang="ru-RU" sz="2800" b="1" i="1" dirty="0">
                <a:latin typeface="Times New Roman" pitchFamily="18" charset="0"/>
                <a:cs typeface="Times New Roman" pitchFamily="18" charset="0"/>
              </a:rPr>
              <a:t>р</a:t>
            </a:r>
            <a:r>
              <a:rPr lang="ru-RU" altLang="ru-RU" sz="2400" dirty="0">
                <a:latin typeface="Times New Roman" pitchFamily="18" charset="0"/>
                <a:cs typeface="Times New Roman" pitchFamily="18" charset="0"/>
              </a:rPr>
              <a:t> – </a:t>
            </a:r>
            <a:r>
              <a:rPr lang="ru-RU" altLang="ru-RU" sz="2400" dirty="0" err="1">
                <a:latin typeface="Times New Roman" pitchFamily="18" charset="0"/>
                <a:cs typeface="Times New Roman" pitchFamily="18" charset="0"/>
              </a:rPr>
              <a:t>қысым</a:t>
            </a:r>
            <a:r>
              <a:rPr lang="ru-RU" altLang="ru-RU" sz="2400" dirty="0">
                <a:latin typeface="Times New Roman" pitchFamily="18" charset="0"/>
                <a:cs typeface="Times New Roman" pitchFamily="18" charset="0"/>
              </a:rPr>
              <a:t>, </a:t>
            </a:r>
            <a:r>
              <a:rPr lang="en-US" altLang="ru-RU" sz="2400" dirty="0">
                <a:latin typeface="Times New Roman" pitchFamily="18" charset="0"/>
                <a:cs typeface="Times New Roman" pitchFamily="18" charset="0"/>
              </a:rPr>
              <a:t> </a:t>
            </a:r>
            <a:r>
              <a:rPr lang="en-US" altLang="ru-RU" sz="2800" b="1" i="1" dirty="0">
                <a:latin typeface="Times New Roman" pitchFamily="18" charset="0"/>
                <a:cs typeface="Times New Roman" pitchFamily="18" charset="0"/>
              </a:rPr>
              <a:t>V</a:t>
            </a:r>
            <a:r>
              <a:rPr lang="ru-RU" altLang="ru-RU" sz="2400" dirty="0">
                <a:latin typeface="Times New Roman" pitchFamily="18" charset="0"/>
                <a:cs typeface="Times New Roman" pitchFamily="18" charset="0"/>
              </a:rPr>
              <a:t> – </a:t>
            </a:r>
            <a:r>
              <a:rPr lang="ru-RU" altLang="ru-RU" sz="2400" dirty="0" err="1">
                <a:latin typeface="Times New Roman" pitchFamily="18" charset="0"/>
                <a:cs typeface="Times New Roman" pitchFamily="18" charset="0"/>
              </a:rPr>
              <a:t>көлем</a:t>
            </a:r>
            <a:r>
              <a:rPr lang="ru-RU" altLang="ru-RU" sz="2400" dirty="0">
                <a:latin typeface="Times New Roman" pitchFamily="18" charset="0"/>
                <a:cs typeface="Times New Roman" pitchFamily="18" charset="0"/>
              </a:rPr>
              <a:t>, </a:t>
            </a:r>
            <a:r>
              <a:rPr lang="ru-RU" altLang="ru-RU" sz="2800" b="1" i="1" dirty="0">
                <a:latin typeface="Times New Roman" pitchFamily="18" charset="0"/>
                <a:cs typeface="Times New Roman" pitchFamily="18" charset="0"/>
              </a:rPr>
              <a:t>Т</a:t>
            </a:r>
            <a:r>
              <a:rPr lang="ru-RU" altLang="ru-RU" sz="2400" b="1" i="1" dirty="0">
                <a:latin typeface="Times New Roman" pitchFamily="18" charset="0"/>
                <a:cs typeface="Times New Roman" pitchFamily="18" charset="0"/>
              </a:rPr>
              <a:t> </a:t>
            </a:r>
            <a:r>
              <a:rPr lang="ru-RU" altLang="ru-RU" sz="2400" dirty="0">
                <a:latin typeface="Times New Roman" pitchFamily="18" charset="0"/>
                <a:cs typeface="Times New Roman" pitchFamily="18" charset="0"/>
              </a:rPr>
              <a:t>– температура, </a:t>
            </a:r>
            <a:r>
              <a:rPr lang="en-US" altLang="ru-RU" sz="2800" b="1" dirty="0">
                <a:latin typeface="Times New Roman" pitchFamily="18" charset="0"/>
                <a:cs typeface="Times New Roman" pitchFamily="18" charset="0"/>
              </a:rPr>
              <a:t>S</a:t>
            </a:r>
            <a:r>
              <a:rPr lang="en-US" altLang="ru-RU" sz="2400" dirty="0">
                <a:latin typeface="Times New Roman" pitchFamily="18" charset="0"/>
                <a:cs typeface="Times New Roman" pitchFamily="18" charset="0"/>
              </a:rPr>
              <a:t> </a:t>
            </a:r>
            <a:r>
              <a:rPr lang="ru-RU" altLang="ru-RU" sz="2400" dirty="0">
                <a:latin typeface="Times New Roman" pitchFamily="18" charset="0"/>
                <a:cs typeface="Times New Roman" pitchFamily="18" charset="0"/>
              </a:rPr>
              <a:t>– энтропия. </a:t>
            </a:r>
          </a:p>
          <a:p>
            <a:pPr eaLnBrk="1" hangingPunct="1">
              <a:spcBef>
                <a:spcPct val="0"/>
              </a:spcBef>
              <a:buFontTx/>
              <a:buNone/>
            </a:pPr>
            <a:r>
              <a:rPr lang="en-US" altLang="ru-RU" sz="2800" b="1" i="1" dirty="0">
                <a:latin typeface="Times New Roman" pitchFamily="18" charset="0"/>
                <a:cs typeface="Times New Roman" pitchFamily="18" charset="0"/>
              </a:rPr>
              <a:t>U</a:t>
            </a:r>
            <a:r>
              <a:rPr lang="ru-RU" altLang="ru-RU" sz="2800" b="1" i="1" dirty="0">
                <a:latin typeface="Times New Roman" pitchFamily="18" charset="0"/>
                <a:cs typeface="Times New Roman" pitchFamily="18" charset="0"/>
              </a:rPr>
              <a:t> + р</a:t>
            </a:r>
            <a:r>
              <a:rPr lang="en-US" altLang="ru-RU" sz="2800" b="1" i="1" dirty="0">
                <a:latin typeface="Times New Roman" pitchFamily="18" charset="0"/>
                <a:cs typeface="Times New Roman" pitchFamily="18" charset="0"/>
              </a:rPr>
              <a:t>v</a:t>
            </a:r>
            <a:r>
              <a:rPr lang="ru-RU" altLang="ru-RU" sz="2800" b="1" dirty="0">
                <a:latin typeface="Times New Roman" pitchFamily="18" charset="0"/>
                <a:cs typeface="Times New Roman" pitchFamily="18" charset="0"/>
              </a:rPr>
              <a:t> = </a:t>
            </a:r>
            <a:r>
              <a:rPr lang="ru-RU" altLang="ru-RU" sz="2800" b="1" i="1" dirty="0">
                <a:latin typeface="Times New Roman" pitchFamily="18" charset="0"/>
                <a:cs typeface="Times New Roman" pitchFamily="18" charset="0"/>
              </a:rPr>
              <a:t>Н</a:t>
            </a:r>
            <a:r>
              <a:rPr lang="ru-RU" altLang="ru-RU" sz="2800" b="1" dirty="0">
                <a:latin typeface="Times New Roman" pitchFamily="18" charset="0"/>
                <a:cs typeface="Times New Roman" pitchFamily="18" charset="0"/>
              </a:rPr>
              <a:t> </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жүйе</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энтальпиясы</a:t>
            </a:r>
            <a:endParaRPr lang="ru-RU" altLang="ru-RU" sz="2400" dirty="0">
              <a:latin typeface="Times New Roman" pitchFamily="18" charset="0"/>
              <a:cs typeface="Times New Roman" pitchFamily="18" charset="0"/>
            </a:endParaRPr>
          </a:p>
          <a:p>
            <a:pPr eaLnBrk="1" hangingPunct="1">
              <a:spcBef>
                <a:spcPct val="0"/>
              </a:spcBef>
              <a:buFontTx/>
              <a:buNone/>
            </a:pPr>
            <a:endParaRPr lang="ru-RU" altLang="ru-RU" sz="2400" dirty="0">
              <a:latin typeface="Times New Roman" pitchFamily="18" charset="0"/>
              <a:cs typeface="Times New Roman" pitchFamily="18" charset="0"/>
            </a:endParaRPr>
          </a:p>
          <a:p>
            <a:pPr eaLnBrk="1" hangingPunct="1">
              <a:spcBef>
                <a:spcPct val="0"/>
              </a:spcBef>
              <a:buFontTx/>
              <a:buNone/>
            </a:pPr>
            <a:r>
              <a:rPr lang="uk-UA" altLang="ru-RU" sz="2400" dirty="0" err="1">
                <a:latin typeface="Times New Roman" pitchFamily="18" charset="0"/>
                <a:cs typeface="Times New Roman" pitchFamily="18" charset="0"/>
              </a:rPr>
              <a:t>Жүйенің</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атқаратын</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максималды</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пайдалы</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жұмысы</a:t>
            </a:r>
            <a:r>
              <a:rPr lang="uk-UA" altLang="ru-RU" sz="2400" dirty="0">
                <a:latin typeface="Times New Roman" pitchFamily="18" charset="0"/>
                <a:cs typeface="Times New Roman" pitchFamily="18" charset="0"/>
              </a:rPr>
              <a:t> </a:t>
            </a:r>
            <a:r>
              <a:rPr lang="uk-UA" altLang="ru-RU" sz="2400" b="1" i="1" dirty="0">
                <a:latin typeface="Times New Roman" pitchFamily="18" charset="0"/>
                <a:cs typeface="Times New Roman" pitchFamily="18" charset="0"/>
                <a:sym typeface="Symbol" pitchFamily="18" charset="2"/>
              </a:rPr>
              <a:t>А</a:t>
            </a:r>
            <a:r>
              <a:rPr lang="en-US" altLang="ru-RU" sz="2400" b="1" i="1" baseline="-25000" dirty="0">
                <a:latin typeface="Times New Roman" pitchFamily="18" charset="0"/>
                <a:cs typeface="Times New Roman" pitchFamily="18" charset="0"/>
                <a:sym typeface="Symbol" pitchFamily="18" charset="2"/>
              </a:rPr>
              <a:t>max</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жүйенің</a:t>
            </a:r>
            <a:r>
              <a:rPr lang="uk-UA" altLang="ru-RU" sz="2400" dirty="0">
                <a:latin typeface="Times New Roman" pitchFamily="18" charset="0"/>
                <a:cs typeface="Times New Roman" pitchFamily="18" charset="0"/>
                <a:sym typeface="Symbol" pitchFamily="18" charset="2"/>
              </a:rPr>
              <a:t> бос </a:t>
            </a:r>
            <a:r>
              <a:rPr lang="uk-UA" altLang="ru-RU" sz="2400" dirty="0" err="1">
                <a:latin typeface="Times New Roman" pitchFamily="18" charset="0"/>
                <a:cs typeface="Times New Roman" pitchFamily="18" charset="0"/>
                <a:sym typeface="Symbol" pitchFamily="18" charset="2"/>
              </a:rPr>
              <a:t>энергиясымен</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тығыз</a:t>
            </a:r>
            <a:r>
              <a:rPr lang="uk-UA" altLang="ru-RU" sz="2400" dirty="0">
                <a:latin typeface="Times New Roman" pitchFamily="18" charset="0"/>
                <a:cs typeface="Times New Roman" pitchFamily="18" charset="0"/>
                <a:sym typeface="Symbol" pitchFamily="18" charset="2"/>
              </a:rPr>
              <a:t> </a:t>
            </a:r>
            <a:r>
              <a:rPr lang="uk-UA" altLang="ru-RU" sz="2400" dirty="0" err="1">
                <a:latin typeface="Times New Roman" pitchFamily="18" charset="0"/>
                <a:cs typeface="Times New Roman" pitchFamily="18" charset="0"/>
                <a:sym typeface="Symbol" pitchFamily="18" charset="2"/>
              </a:rPr>
              <a:t>байланысты</a:t>
            </a:r>
            <a:r>
              <a:rPr lang="ru-RU" altLang="ru-RU" sz="2400" dirty="0">
                <a:latin typeface="Times New Roman" pitchFamily="18" charset="0"/>
                <a:cs typeface="Times New Roman" pitchFamily="18" charset="0"/>
              </a:rPr>
              <a:t>: </a:t>
            </a:r>
          </a:p>
        </p:txBody>
      </p:sp>
      <p:sp>
        <p:nvSpPr>
          <p:cNvPr id="34820" name="Rectangle 6"/>
          <p:cNvSpPr>
            <a:spLocks noChangeArrowheads="1"/>
          </p:cNvSpPr>
          <p:nvPr/>
        </p:nvSpPr>
        <p:spPr bwMode="auto">
          <a:xfrm>
            <a:off x="-342900" y="876300"/>
            <a:ext cx="198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400">
              <a:latin typeface="Times New Roman" pitchFamily="18" charset="0"/>
              <a:cs typeface="Times New Roman" pitchFamily="18" charset="0"/>
            </a:endParaRPr>
          </a:p>
        </p:txBody>
      </p:sp>
      <p:sp>
        <p:nvSpPr>
          <p:cNvPr id="34821" name="Rectangle 7"/>
          <p:cNvSpPr>
            <a:spLocks noChangeArrowheads="1"/>
          </p:cNvSpPr>
          <p:nvPr/>
        </p:nvSpPr>
        <p:spPr bwMode="auto">
          <a:xfrm>
            <a:off x="-342900" y="1047750"/>
            <a:ext cx="198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400">
              <a:latin typeface="Times New Roman" pitchFamily="18" charset="0"/>
              <a:cs typeface="Times New Roman" pitchFamily="18" charset="0"/>
            </a:endParaRPr>
          </a:p>
        </p:txBody>
      </p:sp>
      <p:sp>
        <p:nvSpPr>
          <p:cNvPr id="34822" name="Прямоугольник 8"/>
          <p:cNvSpPr>
            <a:spLocks noChangeArrowheads="1"/>
          </p:cNvSpPr>
          <p:nvPr/>
        </p:nvSpPr>
        <p:spPr bwMode="auto">
          <a:xfrm>
            <a:off x="71438" y="5168900"/>
            <a:ext cx="907256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3000" b="1" i="1" dirty="0">
                <a:latin typeface="Times New Roman" pitchFamily="18" charset="0"/>
                <a:cs typeface="Times New Roman" pitchFamily="18" charset="0"/>
                <a:sym typeface="Symbol" pitchFamily="18" charset="2"/>
              </a:rPr>
              <a:t>А</a:t>
            </a:r>
            <a:r>
              <a:rPr lang="en-US" altLang="ru-RU" sz="3000" b="1" i="1" baseline="-25000" dirty="0">
                <a:latin typeface="Times New Roman" pitchFamily="18" charset="0"/>
                <a:cs typeface="Times New Roman" pitchFamily="18" charset="0"/>
                <a:sym typeface="Symbol" pitchFamily="18" charset="2"/>
              </a:rPr>
              <a:t>max</a:t>
            </a:r>
            <a:r>
              <a:rPr lang="en-US" altLang="ru-RU" sz="3000" b="1" i="1" dirty="0">
                <a:latin typeface="Times New Roman" pitchFamily="18" charset="0"/>
                <a:cs typeface="Times New Roman" pitchFamily="18" charset="0"/>
                <a:sym typeface="Symbol" pitchFamily="18" charset="2"/>
              </a:rPr>
              <a:t>   - (U + </a:t>
            </a:r>
            <a:r>
              <a:rPr lang="en-US" altLang="ru-RU" sz="3000" b="1" i="1" dirty="0" err="1">
                <a:latin typeface="Times New Roman" pitchFamily="18" charset="0"/>
                <a:cs typeface="Times New Roman" pitchFamily="18" charset="0"/>
                <a:sym typeface="Symbol" pitchFamily="18" charset="2"/>
              </a:rPr>
              <a:t>pv</a:t>
            </a:r>
            <a:r>
              <a:rPr lang="en-US" altLang="ru-RU" sz="3000" b="1" i="1" dirty="0">
                <a:latin typeface="Times New Roman" pitchFamily="18" charset="0"/>
                <a:cs typeface="Times New Roman" pitchFamily="18" charset="0"/>
                <a:sym typeface="Symbol" pitchFamily="18" charset="2"/>
              </a:rPr>
              <a:t> – TS) = TS - U -</a:t>
            </a:r>
            <a:r>
              <a:rPr lang="ru-RU" altLang="ru-RU" sz="3000" b="1" i="1" dirty="0">
                <a:latin typeface="Times New Roman" pitchFamily="18" charset="0"/>
                <a:cs typeface="Times New Roman" pitchFamily="18" charset="0"/>
                <a:sym typeface="Symbol" pitchFamily="18" charset="2"/>
              </a:rPr>
              <a:t> </a:t>
            </a:r>
            <a:r>
              <a:rPr lang="en-US" altLang="ru-RU" sz="3000" b="1" i="1" dirty="0" err="1">
                <a:latin typeface="Times New Roman" pitchFamily="18" charset="0"/>
                <a:cs typeface="Times New Roman" pitchFamily="18" charset="0"/>
                <a:sym typeface="Symbol" pitchFamily="18" charset="2"/>
              </a:rPr>
              <a:t>pv</a:t>
            </a:r>
            <a:r>
              <a:rPr lang="ru-RU" altLang="ru-RU" sz="3000" b="1" i="1" dirty="0">
                <a:latin typeface="Times New Roman" pitchFamily="18" charset="0"/>
                <a:cs typeface="Times New Roman" pitchFamily="18" charset="0"/>
                <a:sym typeface="Symbol" pitchFamily="18" charset="2"/>
              </a:rPr>
              <a:t> </a:t>
            </a:r>
            <a:r>
              <a:rPr lang="en-US" altLang="ru-RU" sz="3000" b="1" i="1" dirty="0">
                <a:latin typeface="Times New Roman" pitchFamily="18" charset="0"/>
                <a:cs typeface="Times New Roman" pitchFamily="18" charset="0"/>
                <a:sym typeface="Symbol" pitchFamily="18" charset="2"/>
              </a:rPr>
              <a:t>= - ( G), </a:t>
            </a:r>
          </a:p>
          <a:p>
            <a:pPr algn="ctr" eaLnBrk="1" hangingPunct="1">
              <a:spcBef>
                <a:spcPct val="0"/>
              </a:spcBef>
              <a:buFontTx/>
              <a:buNone/>
            </a:pPr>
            <a:endParaRPr lang="en-US" altLang="ru-RU" sz="800" b="1" i="1" dirty="0">
              <a:latin typeface="Times New Roman" pitchFamily="18" charset="0"/>
              <a:cs typeface="Times New Roman" pitchFamily="18" charset="0"/>
              <a:sym typeface="Symbol" pitchFamily="18" charset="2"/>
            </a:endParaRPr>
          </a:p>
          <a:p>
            <a:pPr algn="ctr" eaLnBrk="1" hangingPunct="1">
              <a:spcBef>
                <a:spcPct val="0"/>
              </a:spcBef>
              <a:buFontTx/>
              <a:buNone/>
            </a:pPr>
            <a:r>
              <a:rPr lang="ru-RU" altLang="ru-RU" sz="2400" dirty="0">
                <a:latin typeface="Times New Roman" pitchFamily="18" charset="0"/>
                <a:cs typeface="Times New Roman" pitchFamily="18" charset="0"/>
                <a:sym typeface="Symbol" pitchFamily="18" charset="2"/>
              </a:rPr>
              <a:t> </a:t>
            </a:r>
            <a:r>
              <a:rPr lang="en-US" altLang="ru-RU" sz="2400" dirty="0">
                <a:latin typeface="Times New Roman" pitchFamily="18" charset="0"/>
                <a:cs typeface="Times New Roman" pitchFamily="18" charset="0"/>
                <a:sym typeface="Symbol" pitchFamily="18" charset="2"/>
              </a:rPr>
              <a:t>“</a:t>
            </a:r>
            <a:r>
              <a:rPr lang="en-US" altLang="ru-RU" sz="2400" b="1" dirty="0">
                <a:latin typeface="Times New Roman" pitchFamily="18" charset="0"/>
                <a:cs typeface="Times New Roman" pitchFamily="18" charset="0"/>
                <a:sym typeface="Symbol" pitchFamily="18" charset="2"/>
              </a:rPr>
              <a:t>&lt;</a:t>
            </a:r>
            <a:r>
              <a:rPr lang="ru-RU" altLang="ru-RU" sz="2400" i="1" dirty="0">
                <a:latin typeface="Times New Roman" pitchFamily="18" charset="0"/>
                <a:cs typeface="Times New Roman" pitchFamily="18" charset="0"/>
                <a:sym typeface="Symbol" pitchFamily="18" charset="2"/>
              </a:rPr>
              <a:t> </a:t>
            </a:r>
            <a:r>
              <a:rPr lang="en-US" altLang="ru-RU" sz="2400" i="1" dirty="0">
                <a:latin typeface="Times New Roman" pitchFamily="18" charset="0"/>
                <a:cs typeface="Times New Roman" pitchFamily="18" charset="0"/>
                <a:sym typeface="Symbol" pitchFamily="18" charset="2"/>
              </a:rPr>
              <a:t>“</a:t>
            </a:r>
            <a:r>
              <a:rPr lang="kk-KZ" altLang="ru-RU" sz="2400" i="1" dirty="0">
                <a:latin typeface="Times New Roman" pitchFamily="18" charset="0"/>
                <a:cs typeface="Times New Roman" pitchFamily="18" charset="0"/>
                <a:sym typeface="Symbol" pitchFamily="18" charset="2"/>
              </a:rPr>
              <a:t> </a:t>
            </a:r>
            <a:r>
              <a:rPr lang="kk-KZ" altLang="ru-RU" sz="2400" dirty="0">
                <a:latin typeface="Times New Roman" pitchFamily="18" charset="0"/>
                <a:cs typeface="Times New Roman" pitchFamily="18" charset="0"/>
                <a:sym typeface="Symbol" pitchFamily="18" charset="2"/>
              </a:rPr>
              <a:t>таңбасы қайтымсыз процестерге тән.</a:t>
            </a:r>
            <a:endParaRPr lang="ru-RU" altLang="ru-RU" sz="2400" dirty="0">
              <a:latin typeface="Arial" charset="0"/>
            </a:endParaRPr>
          </a:p>
        </p:txBody>
      </p:sp>
      <p:sp>
        <p:nvSpPr>
          <p:cNvPr id="34823" name="Rectangle 6"/>
          <p:cNvSpPr>
            <a:spLocks noChangeArrowheads="1"/>
          </p:cNvSpPr>
          <p:nvPr/>
        </p:nvSpPr>
        <p:spPr bwMode="auto">
          <a:xfrm>
            <a:off x="-342900" y="857250"/>
            <a:ext cx="198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400">
              <a:latin typeface="Times New Roman" pitchFamily="18" charset="0"/>
              <a:cs typeface="Times New Roman" pitchFamily="18" charset="0"/>
            </a:endParaRPr>
          </a:p>
        </p:txBody>
      </p:sp>
      <p:sp>
        <p:nvSpPr>
          <p:cNvPr id="34824" name="Rectangle 7"/>
          <p:cNvSpPr>
            <a:spLocks noChangeArrowheads="1"/>
          </p:cNvSpPr>
          <p:nvPr/>
        </p:nvSpPr>
        <p:spPr bwMode="auto">
          <a:xfrm>
            <a:off x="-342900" y="1028700"/>
            <a:ext cx="198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2400">
              <a:latin typeface="Times New Roman" pitchFamily="18" charset="0"/>
              <a:cs typeface="Times New Roman" pitchFamily="18" charset="0"/>
            </a:endParaRPr>
          </a:p>
        </p:txBody>
      </p:sp>
    </p:spTree>
    <p:extLst>
      <p:ext uri="{BB962C8B-B14F-4D97-AF65-F5344CB8AC3E}">
        <p14:creationId xmlns:p14="http://schemas.microsoft.com/office/powerpoint/2010/main" val="575654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357188" y="1628800"/>
            <a:ext cx="8496300" cy="4832092"/>
          </a:xfrm>
          <a:prstGeom prst="rect">
            <a:avLst/>
          </a:prstGeom>
          <a:ln/>
        </p:spPr>
        <p:style>
          <a:lnRef idx="2">
            <a:schemeClr val="accent5"/>
          </a:lnRef>
          <a:fillRef idx="1">
            <a:schemeClr val="lt1"/>
          </a:fillRef>
          <a:effectRef idx="0">
            <a:schemeClr val="accent5"/>
          </a:effectRef>
          <a:fontRef idx="minor">
            <a:schemeClr val="dk1"/>
          </a:fontRef>
        </p:style>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kk-KZ" altLang="ru-RU" sz="2000" dirty="0">
                <a:latin typeface="Times New Roman" pitchFamily="18" charset="0"/>
                <a:cs typeface="Times New Roman" pitchFamily="18" charset="0"/>
              </a:rPr>
              <a:t>Қандай да бір параметрдің</a:t>
            </a:r>
            <a:r>
              <a:rPr lang="en-US" altLang="ru-RU" sz="2000" dirty="0">
                <a:latin typeface="Times New Roman" pitchFamily="18" charset="0"/>
                <a:cs typeface="Times New Roman" pitchFamily="18" charset="0"/>
              </a:rPr>
              <a:t> </a:t>
            </a:r>
            <a:r>
              <a:rPr lang="uk-UA" altLang="ru-RU" sz="2000" dirty="0" err="1">
                <a:latin typeface="Times New Roman" pitchFamily="18" charset="0"/>
                <a:cs typeface="Times New Roman" pitchFamily="18" charset="0"/>
              </a:rPr>
              <a:t>градиенті</a:t>
            </a:r>
            <a:r>
              <a:rPr lang="uk-UA" altLang="ru-RU" sz="2000" dirty="0">
                <a:latin typeface="Times New Roman" pitchFamily="18" charset="0"/>
                <a:cs typeface="Times New Roman" pitchFamily="18" charset="0"/>
              </a:rPr>
              <a:t> </a:t>
            </a:r>
            <a:r>
              <a:rPr lang="ru-RU" altLang="ru-RU" sz="2800" b="1" i="1" dirty="0">
                <a:latin typeface="Times New Roman" pitchFamily="18" charset="0"/>
                <a:cs typeface="Times New Roman" pitchFamily="18" charset="0"/>
              </a:rPr>
              <a:t>Г</a:t>
            </a:r>
            <a:r>
              <a:rPr lang="uk-UA" altLang="ru-RU" sz="2000" dirty="0">
                <a:latin typeface="Times New Roman" pitchFamily="18" charset="0"/>
                <a:cs typeface="Times New Roman" pitchFamily="18" charset="0"/>
              </a:rPr>
              <a:t> </a:t>
            </a:r>
            <a:r>
              <a:rPr lang="uk-UA" altLang="ru-RU" sz="2000" dirty="0" err="1">
                <a:latin typeface="Times New Roman" pitchFamily="18" charset="0"/>
                <a:cs typeface="Times New Roman" pitchFamily="18" charset="0"/>
              </a:rPr>
              <a:t>оның</a:t>
            </a:r>
            <a:r>
              <a:rPr lang="uk-UA" altLang="ru-RU" sz="2000" dirty="0">
                <a:latin typeface="Times New Roman" pitchFamily="18" charset="0"/>
                <a:cs typeface="Times New Roman" pitchFamily="18" charset="0"/>
              </a:rPr>
              <a:t>  </a:t>
            </a:r>
            <a:r>
              <a:rPr lang="uk-UA" altLang="ru-RU" sz="2800" b="1" i="1" dirty="0">
                <a:latin typeface="Times New Roman" pitchFamily="18" charset="0"/>
                <a:cs typeface="Times New Roman" pitchFamily="18" charset="0"/>
                <a:sym typeface="Symbol" pitchFamily="18" charset="2"/>
              </a:rPr>
              <a:t></a:t>
            </a:r>
            <a:r>
              <a:rPr lang="en-US" altLang="ru-RU" sz="2800" b="1" i="1" dirty="0">
                <a:latin typeface="Times New Roman" pitchFamily="18" charset="0"/>
                <a:cs typeface="Times New Roman" pitchFamily="18" charset="0"/>
              </a:rPr>
              <a:t>I</a:t>
            </a:r>
            <a:r>
              <a:rPr lang="uk-UA" altLang="ru-RU" sz="2000" dirty="0">
                <a:latin typeface="Times New Roman" pitchFamily="18" charset="0"/>
                <a:cs typeface="Times New Roman" pitchFamily="18" charset="0"/>
                <a:sym typeface="Symbol" pitchFamily="18" charset="2"/>
              </a:rPr>
              <a:t> </a:t>
            </a:r>
            <a:r>
              <a:rPr lang="uk-UA" altLang="ru-RU" sz="2000" dirty="0" err="1">
                <a:latin typeface="Times New Roman" pitchFamily="18" charset="0"/>
                <a:cs typeface="Times New Roman" pitchFamily="18" charset="0"/>
              </a:rPr>
              <a:t>нүктесінің</a:t>
            </a:r>
            <a:r>
              <a:rPr lang="uk-UA" altLang="ru-RU" sz="2000" dirty="0">
                <a:latin typeface="Times New Roman" pitchFamily="18" charset="0"/>
                <a:cs typeface="Times New Roman" pitchFamily="18" charset="0"/>
              </a:rPr>
              <a:t> </a:t>
            </a:r>
            <a:r>
              <a:rPr lang="en-US" altLang="ru-RU" sz="2400" b="1" i="1" dirty="0">
                <a:latin typeface="Times New Roman" pitchFamily="18" charset="0"/>
                <a:cs typeface="Times New Roman" pitchFamily="18" charset="0"/>
                <a:sym typeface="Symbol" pitchFamily="18" charset="2"/>
              </a:rPr>
              <a:t></a:t>
            </a:r>
            <a:r>
              <a:rPr lang="en-US" altLang="ru-RU" sz="2400" b="1" i="1" dirty="0">
                <a:latin typeface="Times New Roman" pitchFamily="18" charset="0"/>
                <a:cs typeface="Times New Roman" pitchFamily="18" charset="0"/>
              </a:rPr>
              <a:t>x</a:t>
            </a:r>
            <a:r>
              <a:rPr lang="kk-KZ" altLang="ru-RU" sz="2400" b="1" i="1" dirty="0">
                <a:latin typeface="Times New Roman" pitchFamily="18" charset="0"/>
                <a:cs typeface="Times New Roman" pitchFamily="18" charset="0"/>
              </a:rPr>
              <a:t> </a:t>
            </a:r>
            <a:r>
              <a:rPr lang="kk-KZ" altLang="ru-RU" sz="2000" dirty="0">
                <a:latin typeface="Times New Roman" pitchFamily="18" charset="0"/>
                <a:cs typeface="Times New Roman" pitchFamily="18" charset="0"/>
              </a:rPr>
              <a:t>нүктесінің арасындағы ара-қатынас ерекшелігін айтады.</a:t>
            </a:r>
          </a:p>
          <a:p>
            <a:pPr algn="ctr">
              <a:spcBef>
                <a:spcPct val="0"/>
              </a:spcBef>
              <a:buFontTx/>
              <a:buNone/>
            </a:pPr>
            <a:r>
              <a:rPr lang="uk-UA" altLang="ru-RU" sz="3600" b="1" i="1" dirty="0">
                <a:latin typeface="Times New Roman" pitchFamily="18" charset="0"/>
                <a:cs typeface="Times New Roman" pitchFamily="18" charset="0"/>
                <a:sym typeface="Symbol" pitchFamily="18" charset="2"/>
              </a:rPr>
              <a:t>Г = </a:t>
            </a:r>
            <a:r>
              <a:rPr lang="en-US" altLang="ru-RU" sz="3600" b="1" i="1" dirty="0">
                <a:latin typeface="Times New Roman" pitchFamily="18" charset="0"/>
                <a:cs typeface="Times New Roman" pitchFamily="18" charset="0"/>
              </a:rPr>
              <a:t>I </a:t>
            </a:r>
            <a:r>
              <a:rPr lang="ru-RU" altLang="ru-RU" sz="3600" b="1" i="1" dirty="0">
                <a:latin typeface="Times New Roman" pitchFamily="18" charset="0"/>
                <a:cs typeface="Times New Roman" pitchFamily="18" charset="0"/>
                <a:sym typeface="Symbol" pitchFamily="18" charset="2"/>
              </a:rPr>
              <a:t>/</a:t>
            </a:r>
            <a:r>
              <a:rPr lang="en-US" altLang="ru-RU" sz="3600" b="1" i="1" dirty="0">
                <a:latin typeface="Times New Roman" pitchFamily="18" charset="0"/>
                <a:cs typeface="Times New Roman" pitchFamily="18" charset="0"/>
                <a:sym typeface="Symbol" pitchFamily="18" charset="2"/>
              </a:rPr>
              <a:t></a:t>
            </a:r>
            <a:r>
              <a:rPr lang="en-US" altLang="ru-RU" sz="3600" b="1" i="1" dirty="0">
                <a:latin typeface="Times New Roman" pitchFamily="18" charset="0"/>
                <a:cs typeface="Times New Roman" pitchFamily="18" charset="0"/>
              </a:rPr>
              <a:t>x</a:t>
            </a:r>
            <a:endParaRPr lang="ru-RU" altLang="ru-RU" sz="3600" b="1" i="1" dirty="0">
              <a:latin typeface="Times New Roman" pitchFamily="18" charset="0"/>
              <a:cs typeface="Times New Roman" pitchFamily="18" charset="0"/>
            </a:endParaRPr>
          </a:p>
          <a:p>
            <a:pPr algn="ctr">
              <a:spcBef>
                <a:spcPct val="0"/>
              </a:spcBef>
              <a:buFontTx/>
              <a:buNone/>
            </a:pPr>
            <a:endParaRPr lang="ru-RU" altLang="ru-RU" sz="800" dirty="0">
              <a:latin typeface="Times New Roman" pitchFamily="18" charset="0"/>
              <a:cs typeface="Times New Roman" pitchFamily="18" charset="0"/>
              <a:sym typeface="Symbol" pitchFamily="18" charset="2"/>
            </a:endParaRPr>
          </a:p>
          <a:p>
            <a:pPr algn="just">
              <a:spcBef>
                <a:spcPct val="0"/>
              </a:spcBef>
              <a:buFontTx/>
              <a:buNone/>
            </a:pPr>
            <a:r>
              <a:rPr lang="ru-RU" altLang="ru-RU" sz="2400" b="1" i="1" dirty="0" err="1">
                <a:latin typeface="Times New Roman" pitchFamily="18" charset="0"/>
                <a:cs typeface="Times New Roman" pitchFamily="18" charset="0"/>
                <a:sym typeface="Symbol" pitchFamily="18" charset="2"/>
              </a:rPr>
              <a:t>Кез-келген</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термодинамикалық</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жүйе</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жүйедеге</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қандай</a:t>
            </a:r>
            <a:r>
              <a:rPr lang="ru-RU" altLang="ru-RU" sz="2400" b="1" i="1" dirty="0">
                <a:latin typeface="Times New Roman" pitchFamily="18" charset="0"/>
                <a:cs typeface="Times New Roman" pitchFamily="18" charset="0"/>
                <a:sym typeface="Symbol" pitchFamily="18" charset="2"/>
              </a:rPr>
              <a:t> да </a:t>
            </a:r>
            <a:r>
              <a:rPr lang="ru-RU" altLang="ru-RU" sz="2400" b="1" i="1" dirty="0" err="1">
                <a:latin typeface="Times New Roman" pitchFamily="18" charset="0"/>
                <a:cs typeface="Times New Roman" pitchFamily="18" charset="0"/>
                <a:sym typeface="Symbol" pitchFamily="18" charset="2"/>
              </a:rPr>
              <a:t>бір</a:t>
            </a:r>
            <a:r>
              <a:rPr lang="ru-RU" altLang="ru-RU" sz="2400" b="1" i="1" dirty="0">
                <a:latin typeface="Times New Roman" pitchFamily="18" charset="0"/>
                <a:cs typeface="Times New Roman" pitchFamily="18" charset="0"/>
                <a:sym typeface="Symbol" pitchFamily="18" charset="2"/>
              </a:rPr>
              <a:t> градиент </a:t>
            </a:r>
            <a:r>
              <a:rPr lang="ru-RU" altLang="ru-RU" sz="2400" b="1" i="1" dirty="0" err="1">
                <a:latin typeface="Times New Roman" pitchFamily="18" charset="0"/>
                <a:cs typeface="Times New Roman" pitchFamily="18" charset="0"/>
                <a:sym typeface="Symbol" pitchFamily="18" charset="2"/>
              </a:rPr>
              <a:t>болған</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жағдайда</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ғана</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жұмыс</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атқара</a:t>
            </a:r>
            <a:r>
              <a:rPr lang="ru-RU" altLang="ru-RU" sz="2400" b="1" i="1" dirty="0">
                <a:latin typeface="Times New Roman" pitchFamily="18" charset="0"/>
                <a:cs typeface="Times New Roman" pitchFamily="18" charset="0"/>
                <a:sym typeface="Symbol" pitchFamily="18" charset="2"/>
              </a:rPr>
              <a:t> </a:t>
            </a:r>
            <a:r>
              <a:rPr lang="ru-RU" altLang="ru-RU" sz="2400" b="1" i="1" dirty="0" err="1">
                <a:latin typeface="Times New Roman" pitchFamily="18" charset="0"/>
                <a:cs typeface="Times New Roman" pitchFamily="18" charset="0"/>
                <a:sym typeface="Symbol" pitchFamily="18" charset="2"/>
              </a:rPr>
              <a:t>алады</a:t>
            </a:r>
            <a:r>
              <a:rPr lang="ru-RU" altLang="ru-RU" sz="2400" b="1" i="1" dirty="0">
                <a:latin typeface="Times New Roman" pitchFamily="18" charset="0"/>
                <a:cs typeface="Times New Roman" pitchFamily="18" charset="0"/>
                <a:sym typeface="Symbol" pitchFamily="18" charset="2"/>
              </a:rPr>
              <a:t>. </a:t>
            </a:r>
          </a:p>
          <a:p>
            <a:pPr algn="just">
              <a:spcBef>
                <a:spcPct val="0"/>
              </a:spcBef>
              <a:buFontTx/>
              <a:buNone/>
            </a:pPr>
            <a:endParaRPr lang="ru-RU" altLang="ru-RU" sz="2400" b="1" i="1" dirty="0">
              <a:latin typeface="Times New Roman" pitchFamily="18" charset="0"/>
              <a:cs typeface="Times New Roman" pitchFamily="18" charset="0"/>
              <a:sym typeface="Symbol" pitchFamily="18" charset="2"/>
            </a:endParaRPr>
          </a:p>
          <a:p>
            <a:pPr algn="just">
              <a:spcBef>
                <a:spcPct val="0"/>
              </a:spcBef>
              <a:buFontTx/>
              <a:buNone/>
            </a:pPr>
            <a:r>
              <a:rPr lang="kk-KZ" altLang="ru-RU" sz="2000" dirty="0">
                <a:latin typeface="Times New Roman" pitchFamily="18" charset="0"/>
                <a:cs typeface="Times New Roman" pitchFamily="18" charset="0"/>
                <a:sym typeface="Symbol" pitchFamily="18" charset="2"/>
              </a:rPr>
              <a:t>Бұл жағдайда жүйедегі бос энергия градиент көрсеткішімен анықталады:</a:t>
            </a:r>
          </a:p>
          <a:p>
            <a:pPr algn="ctr">
              <a:spcBef>
                <a:spcPct val="0"/>
              </a:spcBef>
              <a:buFontTx/>
              <a:buNone/>
            </a:pPr>
            <a:r>
              <a:rPr lang="en-US" altLang="ru-RU" sz="3600" b="1" i="1" dirty="0">
                <a:latin typeface="Times New Roman" pitchFamily="18" charset="0"/>
                <a:cs typeface="Times New Roman" pitchFamily="18" charset="0"/>
                <a:sym typeface="Symbol" pitchFamily="18" charset="2"/>
              </a:rPr>
              <a:t>G</a:t>
            </a:r>
            <a:r>
              <a:rPr lang="ru-RU" altLang="ru-RU" sz="3600" b="1" i="1" dirty="0">
                <a:latin typeface="Times New Roman" pitchFamily="18" charset="0"/>
                <a:cs typeface="Times New Roman" pitchFamily="18" charset="0"/>
                <a:sym typeface="Symbol" pitchFamily="18" charset="2"/>
              </a:rPr>
              <a:t> = </a:t>
            </a:r>
            <a:r>
              <a:rPr lang="en-US" altLang="ru-RU" sz="3600" b="1" i="1" dirty="0">
                <a:latin typeface="Times New Roman" pitchFamily="18" charset="0"/>
                <a:cs typeface="Times New Roman" pitchFamily="18" charset="0"/>
                <a:sym typeface="Symbol" pitchFamily="18" charset="2"/>
              </a:rPr>
              <a:t>R</a:t>
            </a:r>
            <a:r>
              <a:rPr lang="ru-RU" altLang="ru-RU" sz="3600" b="1" i="1" dirty="0">
                <a:latin typeface="Times New Roman" pitchFamily="18" charset="0"/>
                <a:cs typeface="Times New Roman" pitchFamily="18" charset="0"/>
                <a:sym typeface="Symbol" pitchFamily="18" charset="2"/>
              </a:rPr>
              <a:t> </a:t>
            </a:r>
            <a:r>
              <a:rPr lang="en-US" altLang="ru-RU" sz="3600" b="1" i="1" dirty="0">
                <a:latin typeface="Times New Roman" pitchFamily="18" charset="0"/>
                <a:cs typeface="Times New Roman" pitchFamily="18" charset="0"/>
                <a:sym typeface="Symbol" pitchFamily="18" charset="2"/>
              </a:rPr>
              <a:t>T</a:t>
            </a:r>
            <a:r>
              <a:rPr lang="ru-RU" altLang="ru-RU" sz="3600" b="1" i="1" dirty="0">
                <a:latin typeface="Times New Roman" pitchFamily="18" charset="0"/>
                <a:cs typeface="Times New Roman" pitchFamily="18" charset="0"/>
                <a:sym typeface="Symbol" pitchFamily="18" charset="2"/>
              </a:rPr>
              <a:t> </a:t>
            </a:r>
            <a:r>
              <a:rPr lang="en-US" altLang="ru-RU" sz="3600" b="1" i="1" dirty="0" err="1">
                <a:latin typeface="Times New Roman" pitchFamily="18" charset="0"/>
                <a:cs typeface="Times New Roman" pitchFamily="18" charset="0"/>
                <a:sym typeface="Symbol" pitchFamily="18" charset="2"/>
              </a:rPr>
              <a:t>lnI</a:t>
            </a:r>
            <a:r>
              <a:rPr lang="ru-RU" altLang="ru-RU" sz="3600" b="1" i="1" baseline="-30000" dirty="0">
                <a:latin typeface="Times New Roman" pitchFamily="18" charset="0"/>
                <a:cs typeface="Times New Roman" pitchFamily="18" charset="0"/>
                <a:sym typeface="Symbol" pitchFamily="18" charset="2"/>
              </a:rPr>
              <a:t>1 </a:t>
            </a:r>
            <a:r>
              <a:rPr lang="ru-RU" altLang="ru-RU" sz="3600" b="1" dirty="0">
                <a:latin typeface="Times New Roman" pitchFamily="18" charset="0"/>
                <a:cs typeface="Times New Roman" pitchFamily="18" charset="0"/>
                <a:sym typeface="Symbol" pitchFamily="18" charset="2"/>
              </a:rPr>
              <a:t>/</a:t>
            </a:r>
            <a:r>
              <a:rPr lang="en-US" altLang="ru-RU" sz="3600" b="1" i="1" dirty="0">
                <a:latin typeface="Times New Roman" pitchFamily="18" charset="0"/>
                <a:cs typeface="Times New Roman" pitchFamily="18" charset="0"/>
                <a:sym typeface="Symbol" pitchFamily="18" charset="2"/>
              </a:rPr>
              <a:t>I</a:t>
            </a:r>
            <a:r>
              <a:rPr lang="ru-RU" altLang="ru-RU" sz="3600" b="1" i="1" baseline="-30000" dirty="0">
                <a:latin typeface="Times New Roman" pitchFamily="18" charset="0"/>
                <a:cs typeface="Times New Roman" pitchFamily="18" charset="0"/>
                <a:sym typeface="Symbol" pitchFamily="18" charset="2"/>
              </a:rPr>
              <a:t>2</a:t>
            </a:r>
            <a:endParaRPr lang="ru-RU" altLang="ru-RU" sz="3600" dirty="0">
              <a:latin typeface="Times New Roman" pitchFamily="18" charset="0"/>
              <a:cs typeface="Times New Roman" pitchFamily="18" charset="0"/>
              <a:sym typeface="Symbol" pitchFamily="18" charset="2"/>
            </a:endParaRPr>
          </a:p>
          <a:p>
            <a:pPr algn="just">
              <a:spcBef>
                <a:spcPct val="0"/>
              </a:spcBef>
              <a:buFontTx/>
              <a:buNone/>
            </a:pPr>
            <a:r>
              <a:rPr lang="ru-RU" altLang="ru-RU" sz="2000" b="1" i="1" dirty="0" err="1">
                <a:latin typeface="Times New Roman" pitchFamily="18" charset="0"/>
                <a:cs typeface="Times New Roman" pitchFamily="18" charset="0"/>
                <a:sym typeface="Symbol" pitchFamily="18" charset="2"/>
              </a:rPr>
              <a:t>Мұндағы</a:t>
            </a:r>
            <a:r>
              <a:rPr lang="ru-RU" altLang="ru-RU" sz="2000" b="1" i="1" dirty="0">
                <a:latin typeface="Times New Roman" pitchFamily="18" charset="0"/>
                <a:cs typeface="Times New Roman" pitchFamily="18" charset="0"/>
                <a:sym typeface="Symbol" pitchFamily="18" charset="2"/>
              </a:rPr>
              <a:t>,  </a:t>
            </a:r>
            <a:r>
              <a:rPr lang="en-US" altLang="ru-RU" sz="2800" b="1" i="1" dirty="0">
                <a:latin typeface="Times New Roman" pitchFamily="18" charset="0"/>
                <a:cs typeface="Times New Roman" pitchFamily="18" charset="0"/>
                <a:sym typeface="Symbol" pitchFamily="18" charset="2"/>
              </a:rPr>
              <a:t>R</a:t>
            </a:r>
            <a:r>
              <a:rPr lang="ru-RU" altLang="ru-RU" sz="2000" b="1" i="1" dirty="0">
                <a:latin typeface="Times New Roman" pitchFamily="18" charset="0"/>
                <a:cs typeface="Times New Roman" pitchFamily="18" charset="0"/>
                <a:sym typeface="Symbol" pitchFamily="18" charset="2"/>
              </a:rPr>
              <a:t> – </a:t>
            </a:r>
            <a:r>
              <a:rPr lang="ru-RU" altLang="ru-RU" sz="2000" dirty="0">
                <a:latin typeface="Times New Roman" pitchFamily="18" charset="0"/>
                <a:cs typeface="Times New Roman" pitchFamily="18" charset="0"/>
                <a:sym typeface="Symbol" pitchFamily="18" charset="2"/>
              </a:rPr>
              <a:t>универсал газ </a:t>
            </a:r>
            <a:r>
              <a:rPr lang="ru-RU" altLang="ru-RU" sz="2000" dirty="0" err="1">
                <a:latin typeface="Times New Roman" pitchFamily="18" charset="0"/>
                <a:cs typeface="Times New Roman" pitchFamily="18" charset="0"/>
                <a:sym typeface="Symbol" pitchFamily="18" charset="2"/>
              </a:rPr>
              <a:t>тұрақтысы</a:t>
            </a:r>
            <a:r>
              <a:rPr lang="ru-RU" altLang="ru-RU" sz="2000" dirty="0">
                <a:latin typeface="Times New Roman" pitchFamily="18" charset="0"/>
                <a:cs typeface="Times New Roman" pitchFamily="18" charset="0"/>
                <a:sym typeface="Symbol" pitchFamily="18" charset="2"/>
              </a:rPr>
              <a:t>, </a:t>
            </a:r>
            <a:r>
              <a:rPr lang="en-US" altLang="ru-RU" sz="2400" b="1" dirty="0">
                <a:latin typeface="Times New Roman" pitchFamily="18" charset="0"/>
                <a:cs typeface="Times New Roman" pitchFamily="18" charset="0"/>
                <a:sym typeface="Symbol" pitchFamily="18" charset="2"/>
              </a:rPr>
              <a:t>R</a:t>
            </a:r>
            <a:r>
              <a:rPr lang="ru-RU" altLang="ru-RU" sz="2400" b="1" dirty="0">
                <a:latin typeface="Times New Roman" pitchFamily="18" charset="0"/>
                <a:cs typeface="Times New Roman" pitchFamily="18" charset="0"/>
                <a:sym typeface="Symbol" pitchFamily="18" charset="2"/>
              </a:rPr>
              <a:t> = </a:t>
            </a:r>
            <a:r>
              <a:rPr lang="en-US" altLang="ru-RU" sz="2400" b="1" dirty="0">
                <a:latin typeface="Times New Roman" pitchFamily="18" charset="0"/>
                <a:cs typeface="Times New Roman" pitchFamily="18" charset="0"/>
                <a:sym typeface="Symbol" pitchFamily="18" charset="2"/>
              </a:rPr>
              <a:t>k</a:t>
            </a:r>
            <a:r>
              <a:rPr lang="ru-RU" altLang="ru-RU" sz="2400" b="1" dirty="0">
                <a:latin typeface="Times New Roman" pitchFamily="18" charset="0"/>
                <a:cs typeface="Times New Roman" pitchFamily="18" charset="0"/>
                <a:sym typeface="Symbol" pitchFamily="18" charset="2"/>
              </a:rPr>
              <a:t>×</a:t>
            </a:r>
            <a:r>
              <a:rPr lang="en-US" altLang="ru-RU" sz="2400" b="1" dirty="0">
                <a:latin typeface="Times New Roman" pitchFamily="18" charset="0"/>
                <a:cs typeface="Times New Roman" pitchFamily="18" charset="0"/>
                <a:sym typeface="Symbol" pitchFamily="18" charset="2"/>
              </a:rPr>
              <a:t>N</a:t>
            </a:r>
            <a:r>
              <a:rPr lang="en-US" altLang="ru-RU" sz="2400" b="1" baseline="-25000" dirty="0">
                <a:latin typeface="Times New Roman" pitchFamily="18" charset="0"/>
                <a:cs typeface="Times New Roman" pitchFamily="18" charset="0"/>
                <a:sym typeface="Symbol" pitchFamily="18" charset="2"/>
              </a:rPr>
              <a:t>A</a:t>
            </a:r>
            <a:r>
              <a:rPr lang="en-US" altLang="ru-RU" sz="2400" b="1" dirty="0">
                <a:latin typeface="Times New Roman" pitchFamily="18" charset="0"/>
                <a:cs typeface="Times New Roman" pitchFamily="18" charset="0"/>
                <a:sym typeface="Symbol" pitchFamily="18" charset="2"/>
              </a:rPr>
              <a:t> </a:t>
            </a:r>
            <a:r>
              <a:rPr lang="ru-RU" altLang="ru-RU" sz="1800" b="1" dirty="0">
                <a:latin typeface="Times New Roman" pitchFamily="18" charset="0"/>
                <a:sym typeface="Symbol" pitchFamily="18" charset="2"/>
              </a:rPr>
              <a:t>= </a:t>
            </a:r>
            <a:r>
              <a:rPr lang="ru-RU" altLang="ru-RU" sz="2400" b="1" dirty="0">
                <a:latin typeface="Times New Roman" pitchFamily="18" charset="0"/>
                <a:sym typeface="Symbol" pitchFamily="18" charset="2"/>
              </a:rPr>
              <a:t>8,31</a:t>
            </a:r>
            <a:r>
              <a:rPr lang="ru-RU" altLang="ru-RU" sz="1800" b="1" dirty="0">
                <a:latin typeface="Times New Roman" pitchFamily="18" charset="0"/>
                <a:sym typeface="Symbol" pitchFamily="18" charset="2"/>
              </a:rPr>
              <a:t> </a:t>
            </a:r>
            <a:r>
              <a:rPr lang="ru-RU" altLang="ru-RU" sz="1800" dirty="0">
                <a:latin typeface="Times New Roman" pitchFamily="18" charset="0"/>
                <a:sym typeface="Symbol" pitchFamily="18" charset="2"/>
              </a:rPr>
              <a:t>Дж/(</a:t>
            </a:r>
            <a:r>
              <a:rPr lang="ru-RU" altLang="ru-RU" sz="1800" dirty="0" err="1">
                <a:latin typeface="Times New Roman" pitchFamily="18" charset="0"/>
                <a:sym typeface="Symbol" pitchFamily="18" charset="2"/>
              </a:rPr>
              <a:t>моль·К</a:t>
            </a:r>
            <a:r>
              <a:rPr lang="ru-RU" altLang="ru-RU" sz="1800" dirty="0">
                <a:latin typeface="Times New Roman" pitchFamily="18" charset="0"/>
                <a:sym typeface="Symbol" pitchFamily="18" charset="2"/>
              </a:rPr>
              <a:t>), </a:t>
            </a:r>
            <a:r>
              <a:rPr lang="en-US" altLang="ru-RU" sz="2400" b="1" dirty="0">
                <a:latin typeface="Times New Roman" pitchFamily="18" charset="0"/>
                <a:sym typeface="Symbol" pitchFamily="18" charset="2"/>
              </a:rPr>
              <a:t>k</a:t>
            </a:r>
            <a:r>
              <a:rPr lang="ru-RU" altLang="ru-RU" sz="2400" b="1" dirty="0">
                <a:latin typeface="Times New Roman" pitchFamily="18" charset="0"/>
                <a:sym typeface="Symbol" pitchFamily="18" charset="2"/>
              </a:rPr>
              <a:t> </a:t>
            </a:r>
            <a:r>
              <a:rPr lang="ru-RU" altLang="ru-RU" sz="1800" dirty="0">
                <a:latin typeface="Times New Roman" pitchFamily="18" charset="0"/>
                <a:sym typeface="Symbol" pitchFamily="18" charset="2"/>
              </a:rPr>
              <a:t>= 1,38</a:t>
            </a:r>
            <a:r>
              <a:rPr lang="ru-RU" altLang="ru-RU" sz="1800" dirty="0">
                <a:latin typeface="Arial" charset="0"/>
                <a:sym typeface="Symbol" pitchFamily="18" charset="2"/>
              </a:rPr>
              <a:t>×</a:t>
            </a:r>
            <a:r>
              <a:rPr lang="ru-RU" altLang="ru-RU" sz="1800" dirty="0">
                <a:latin typeface="Times New Roman" pitchFamily="18" charset="0"/>
                <a:sym typeface="Symbol" pitchFamily="18" charset="2"/>
              </a:rPr>
              <a:t>10</a:t>
            </a:r>
            <a:r>
              <a:rPr lang="ru-RU" altLang="ru-RU" sz="1800" baseline="30000" dirty="0">
                <a:latin typeface="Times New Roman" pitchFamily="18" charset="0"/>
                <a:sym typeface="Symbol" pitchFamily="18" charset="2"/>
              </a:rPr>
              <a:t>-23</a:t>
            </a:r>
            <a:r>
              <a:rPr lang="ru-RU" altLang="ru-RU" sz="1800" dirty="0">
                <a:latin typeface="Times New Roman" pitchFamily="18" charset="0"/>
                <a:sym typeface="Symbol" pitchFamily="18" charset="2"/>
              </a:rPr>
              <a:t>Дж/К, </a:t>
            </a:r>
            <a:r>
              <a:rPr lang="ru-RU" altLang="ru-RU" sz="2400" b="1" dirty="0">
                <a:latin typeface="Times New Roman" pitchFamily="18" charset="0"/>
                <a:sym typeface="Symbol" pitchFamily="18" charset="2"/>
              </a:rPr>
              <a:t>N</a:t>
            </a:r>
            <a:r>
              <a:rPr lang="ru-RU" altLang="ru-RU" sz="2400" b="1" baseline="-25000" dirty="0">
                <a:latin typeface="Times New Roman" pitchFamily="18" charset="0"/>
                <a:sym typeface="Symbol" pitchFamily="18" charset="2"/>
              </a:rPr>
              <a:t>A</a:t>
            </a:r>
            <a:r>
              <a:rPr lang="ru-RU" altLang="ru-RU" sz="2400" b="1" dirty="0">
                <a:latin typeface="Times New Roman" pitchFamily="18" charset="0"/>
                <a:sym typeface="Symbol" pitchFamily="18" charset="2"/>
              </a:rPr>
              <a:t> </a:t>
            </a:r>
            <a:r>
              <a:rPr lang="ru-RU" altLang="ru-RU" sz="1800" dirty="0">
                <a:latin typeface="Times New Roman" pitchFamily="18" charset="0"/>
                <a:sym typeface="Symbol" pitchFamily="18" charset="2"/>
              </a:rPr>
              <a:t>= 6,022 ×10</a:t>
            </a:r>
            <a:r>
              <a:rPr lang="ru-RU" altLang="ru-RU" sz="1800" baseline="30000" dirty="0">
                <a:latin typeface="Times New Roman" pitchFamily="18" charset="0"/>
                <a:sym typeface="Symbol" pitchFamily="18" charset="2"/>
              </a:rPr>
              <a:t>23</a:t>
            </a:r>
            <a:r>
              <a:rPr lang="ru-RU" altLang="ru-RU" sz="1800" dirty="0">
                <a:latin typeface="Times New Roman" pitchFamily="18" charset="0"/>
                <a:sym typeface="Symbol" pitchFamily="18" charset="2"/>
              </a:rPr>
              <a:t> моль</a:t>
            </a:r>
            <a:r>
              <a:rPr lang="ru-RU" altLang="ru-RU" sz="1800" baseline="30000" dirty="0">
                <a:latin typeface="Times New Roman" pitchFamily="18" charset="0"/>
                <a:sym typeface="Symbol" pitchFamily="18" charset="2"/>
              </a:rPr>
              <a:t>−1</a:t>
            </a:r>
            <a:r>
              <a:rPr lang="ru-RU" altLang="ru-RU" sz="1800" b="1" dirty="0">
                <a:latin typeface="Times New Roman" pitchFamily="18" charset="0"/>
                <a:sym typeface="Symbol" pitchFamily="18" charset="2"/>
              </a:rPr>
              <a:t>,</a:t>
            </a:r>
            <a:r>
              <a:rPr lang="ru-RU" altLang="ru-RU" sz="1800" dirty="0">
                <a:latin typeface="Arial" charset="0"/>
                <a:sym typeface="Symbol" pitchFamily="18" charset="2"/>
              </a:rPr>
              <a:t> </a:t>
            </a:r>
            <a:r>
              <a:rPr lang="ru-RU" altLang="ru-RU" sz="2800" b="1" i="1" dirty="0">
                <a:latin typeface="Times New Roman" pitchFamily="18" charset="0"/>
                <a:cs typeface="Times New Roman" pitchFamily="18" charset="0"/>
                <a:sym typeface="Symbol" pitchFamily="18" charset="2"/>
              </a:rPr>
              <a:t>Т</a:t>
            </a:r>
            <a:r>
              <a:rPr lang="ru-RU" altLang="ru-RU" dirty="0">
                <a:latin typeface="Times New Roman" pitchFamily="18" charset="0"/>
                <a:cs typeface="Times New Roman" pitchFamily="18" charset="0"/>
                <a:sym typeface="Symbol" pitchFamily="18" charset="2"/>
              </a:rPr>
              <a:t> </a:t>
            </a:r>
            <a:r>
              <a:rPr lang="ru-RU" altLang="ru-RU" sz="2000" dirty="0">
                <a:latin typeface="Times New Roman" pitchFamily="18" charset="0"/>
                <a:cs typeface="Times New Roman" pitchFamily="18" charset="0"/>
                <a:sym typeface="Symbol" pitchFamily="18" charset="2"/>
              </a:rPr>
              <a:t>– температура, </a:t>
            </a:r>
            <a:r>
              <a:rPr lang="en-US" altLang="ru-RU" sz="2800" b="1" i="1" dirty="0">
                <a:latin typeface="Times New Roman" pitchFamily="18" charset="0"/>
                <a:cs typeface="Times New Roman" pitchFamily="18" charset="0"/>
                <a:sym typeface="Symbol" pitchFamily="18" charset="2"/>
              </a:rPr>
              <a:t>I</a:t>
            </a:r>
            <a:r>
              <a:rPr lang="ru-RU" altLang="ru-RU" sz="2800" b="1" i="1" baseline="-25000" dirty="0">
                <a:latin typeface="Times New Roman" pitchFamily="18" charset="0"/>
                <a:cs typeface="Times New Roman" pitchFamily="18" charset="0"/>
                <a:sym typeface="Symbol" pitchFamily="18" charset="2"/>
              </a:rPr>
              <a:t>1</a:t>
            </a:r>
            <a:r>
              <a:rPr lang="ru-RU" altLang="ru-RU" sz="2800" b="1" i="1" dirty="0">
                <a:latin typeface="Times New Roman" pitchFamily="18" charset="0"/>
                <a:cs typeface="Times New Roman" pitchFamily="18" charset="0"/>
                <a:sym typeface="Symbol" pitchFamily="18" charset="2"/>
              </a:rPr>
              <a:t>, </a:t>
            </a:r>
            <a:r>
              <a:rPr lang="en-US" altLang="ru-RU" sz="2800" b="1" i="1" dirty="0">
                <a:latin typeface="Times New Roman" pitchFamily="18" charset="0"/>
                <a:cs typeface="Times New Roman" pitchFamily="18" charset="0"/>
                <a:sym typeface="Symbol" pitchFamily="18" charset="2"/>
              </a:rPr>
              <a:t>I</a:t>
            </a:r>
            <a:r>
              <a:rPr lang="ru-RU" altLang="ru-RU" sz="2800" b="1" i="1" baseline="-25000" dirty="0">
                <a:latin typeface="Times New Roman" pitchFamily="18" charset="0"/>
                <a:cs typeface="Times New Roman" pitchFamily="18" charset="0"/>
                <a:sym typeface="Symbol" pitchFamily="18" charset="2"/>
              </a:rPr>
              <a:t>2</a:t>
            </a:r>
            <a:r>
              <a:rPr lang="ru-RU" altLang="ru-RU" sz="2800" b="1" i="1" dirty="0">
                <a:latin typeface="Times New Roman" pitchFamily="18" charset="0"/>
                <a:cs typeface="Times New Roman" pitchFamily="18" charset="0"/>
                <a:sym typeface="Symbol" pitchFamily="18" charset="2"/>
              </a:rPr>
              <a:t> </a:t>
            </a:r>
            <a:r>
              <a:rPr lang="ru-RU" altLang="ru-RU" sz="2000" dirty="0">
                <a:latin typeface="Times New Roman" pitchFamily="18" charset="0"/>
                <a:cs typeface="Times New Roman" pitchFamily="18" charset="0"/>
                <a:sym typeface="Symbol" pitchFamily="18" charset="2"/>
              </a:rPr>
              <a:t>– </a:t>
            </a:r>
            <a:r>
              <a:rPr lang="ru-RU" altLang="ru-RU" sz="2000" dirty="0" err="1">
                <a:latin typeface="Times New Roman" pitchFamily="18" charset="0"/>
                <a:cs typeface="Times New Roman" pitchFamily="18" charset="0"/>
                <a:sym typeface="Symbol" pitchFamily="18" charset="2"/>
              </a:rPr>
              <a:t>градиентті</a:t>
            </a:r>
            <a:r>
              <a:rPr lang="ru-RU" altLang="ru-RU" sz="2000" dirty="0">
                <a:latin typeface="Times New Roman" pitchFamily="18" charset="0"/>
                <a:cs typeface="Times New Roman" pitchFamily="18" charset="0"/>
                <a:sym typeface="Symbol" pitchFamily="18" charset="2"/>
              </a:rPr>
              <a:t> </a:t>
            </a:r>
            <a:r>
              <a:rPr lang="ru-RU" altLang="ru-RU" sz="2000" dirty="0" err="1">
                <a:latin typeface="Times New Roman" pitchFamily="18" charset="0"/>
                <a:cs typeface="Times New Roman" pitchFamily="18" charset="0"/>
                <a:sym typeface="Symbol" pitchFamily="18" charset="2"/>
              </a:rPr>
              <a:t>анықтайтын</a:t>
            </a:r>
            <a:r>
              <a:rPr lang="ru-RU" altLang="ru-RU" sz="2000" dirty="0">
                <a:latin typeface="Times New Roman" pitchFamily="18" charset="0"/>
                <a:cs typeface="Times New Roman" pitchFamily="18" charset="0"/>
                <a:sym typeface="Symbol" pitchFamily="18" charset="2"/>
              </a:rPr>
              <a:t> параметр </a:t>
            </a:r>
            <a:r>
              <a:rPr lang="ru-RU" altLang="ru-RU" sz="2000" dirty="0" err="1">
                <a:latin typeface="Times New Roman" pitchFamily="18" charset="0"/>
                <a:cs typeface="Times New Roman" pitchFamily="18" charset="0"/>
                <a:sym typeface="Symbol" pitchFamily="18" charset="2"/>
              </a:rPr>
              <a:t>мәндері</a:t>
            </a:r>
            <a:r>
              <a:rPr lang="ru-RU" altLang="ru-RU" sz="2000" dirty="0">
                <a:latin typeface="Times New Roman" pitchFamily="18" charset="0"/>
                <a:cs typeface="Times New Roman" pitchFamily="18" charset="0"/>
                <a:sym typeface="Symbol" pitchFamily="18" charset="2"/>
              </a:rPr>
              <a:t>.</a:t>
            </a:r>
            <a:endParaRPr lang="ru-RU" altLang="ru-RU" sz="2000" dirty="0">
              <a:latin typeface="Arial" charset="0"/>
              <a:ea typeface="Times New Roman" pitchFamily="18" charset="0"/>
              <a:cs typeface="Arial" charset="0"/>
              <a:sym typeface="Symbol" pitchFamily="18" charset="2"/>
            </a:endParaRPr>
          </a:p>
        </p:txBody>
      </p:sp>
      <p:sp>
        <p:nvSpPr>
          <p:cNvPr id="35843" name="Прямоугольник 2"/>
          <p:cNvSpPr>
            <a:spLocks noChangeArrowheads="1"/>
          </p:cNvSpPr>
          <p:nvPr/>
        </p:nvSpPr>
        <p:spPr bwMode="auto">
          <a:xfrm>
            <a:off x="357188" y="332656"/>
            <a:ext cx="8496299" cy="861774"/>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5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Градиент</a:t>
            </a:r>
            <a:r>
              <a:rPr lang="uk-UA" altLang="ru-RU" sz="5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altLang="ru-RU" sz="5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және</a:t>
            </a:r>
            <a:r>
              <a:rPr lang="uk-UA" altLang="ru-RU" sz="5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бос </a:t>
            </a:r>
            <a:r>
              <a:rPr lang="uk-UA" altLang="ru-RU" sz="5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энергия</a:t>
            </a:r>
            <a:endParaRPr lang="ru-RU" altLang="ru-RU" sz="5000" b="1" dirty="0">
              <a:solidFill>
                <a:schemeClr val="bg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4003059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287396" y="404664"/>
            <a:ext cx="8527960"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kk-KZ" altLang="ru-RU" sz="2400" dirty="0">
                <a:latin typeface="Times New Roman" pitchFamily="18" charset="0"/>
                <a:cs typeface="Times New Roman" pitchFamily="18" charset="0"/>
              </a:rPr>
              <a:t>Термодинамиканың екінші заңына сәйкес жүйенің күйі оның ерекше функциясы – </a:t>
            </a:r>
            <a:r>
              <a:rPr lang="kk-KZ" altLang="ru-RU" sz="2400" b="1" i="1" dirty="0">
                <a:latin typeface="Times New Roman" pitchFamily="18" charset="0"/>
                <a:cs typeface="Times New Roman" pitchFamily="18" charset="0"/>
              </a:rPr>
              <a:t>энтропиямен </a:t>
            </a:r>
            <a:r>
              <a:rPr lang="en-US" altLang="ru-RU" sz="2400" b="1" i="1" dirty="0">
                <a:latin typeface="Times New Roman" pitchFamily="18" charset="0"/>
                <a:cs typeface="Times New Roman" pitchFamily="18" charset="0"/>
              </a:rPr>
              <a:t>S</a:t>
            </a:r>
            <a:r>
              <a:rPr lang="en-US" altLang="ru-RU" sz="2400" dirty="0">
                <a:latin typeface="Times New Roman" pitchFamily="18" charset="0"/>
                <a:cs typeface="Times New Roman" pitchFamily="18" charset="0"/>
              </a:rPr>
              <a:t> </a:t>
            </a:r>
            <a:r>
              <a:rPr lang="kk-KZ" altLang="ru-RU" sz="2400" dirty="0">
                <a:latin typeface="Times New Roman" pitchFamily="18" charset="0"/>
                <a:cs typeface="Times New Roman" pitchFamily="18" charset="0"/>
              </a:rPr>
              <a:t>сипатталады.</a:t>
            </a:r>
            <a:endParaRPr lang="ru-RU" altLang="ru-RU" sz="2400" dirty="0">
              <a:latin typeface="Arial" charset="0"/>
            </a:endParaRPr>
          </a:p>
        </p:txBody>
      </p:sp>
      <p:sp>
        <p:nvSpPr>
          <p:cNvPr id="37891" name="Прямоугольник 1"/>
          <p:cNvSpPr>
            <a:spLocks noChangeArrowheads="1"/>
          </p:cNvSpPr>
          <p:nvPr/>
        </p:nvSpPr>
        <p:spPr bwMode="auto">
          <a:xfrm>
            <a:off x="304708" y="1412776"/>
            <a:ext cx="8527960"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400" b="1" dirty="0">
                <a:latin typeface="Times New Roman" pitchFamily="18" charset="0"/>
                <a:cs typeface="Times New Roman" pitchFamily="18" charset="0"/>
              </a:rPr>
              <a:t>Энтропия</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берілген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жағдайда</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қандай</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процестер</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жүруі</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мүмкін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және</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ол</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жүрген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жағдайда</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қай</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шекке</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дейін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жүруі</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мүмкін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екендігін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анықтайды</a:t>
            </a:r>
            <a:r>
              <a:rPr lang="ru-RU" altLang="ru-RU" sz="2400" dirty="0">
                <a:latin typeface="Times New Roman" pitchFamily="18" charset="0"/>
                <a:cs typeface="Times New Roman" pitchFamily="18" charset="0"/>
              </a:rPr>
              <a:t>.</a:t>
            </a:r>
          </a:p>
          <a:p>
            <a:pPr algn="ctr" eaLnBrk="1" hangingPunct="1">
              <a:spcBef>
                <a:spcPct val="0"/>
              </a:spcBef>
              <a:buFontTx/>
              <a:buNone/>
            </a:pPr>
            <a:r>
              <a:rPr lang="ru-RU" altLang="ru-RU" sz="2400" b="1" dirty="0">
                <a:latin typeface="Times New Roman" pitchFamily="18" charset="0"/>
                <a:cs typeface="Times New Roman" pitchFamily="18" charset="0"/>
              </a:rPr>
              <a:t>Энтропия </a:t>
            </a:r>
            <a:r>
              <a:rPr lang="ru-RU" altLang="ru-RU" sz="2400" b="1" dirty="0" err="1">
                <a:latin typeface="Times New Roman" pitchFamily="18" charset="0"/>
                <a:cs typeface="Times New Roman" pitchFamily="18" charset="0"/>
              </a:rPr>
              <a:t>қайтымсыз</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процестердегі</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энергияны</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жоғалтуды</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сипаттайды</a:t>
            </a:r>
            <a:r>
              <a:rPr lang="ru-RU" altLang="ru-RU" sz="2400" b="1" dirty="0">
                <a:latin typeface="Times New Roman" pitchFamily="18" charset="0"/>
                <a:cs typeface="Times New Roman" pitchFamily="18" charset="0"/>
              </a:rPr>
              <a:t>.</a:t>
            </a:r>
            <a:r>
              <a:rPr lang="ru-RU" altLang="ru-RU" sz="2400" dirty="0">
                <a:latin typeface="Times New Roman" pitchFamily="18" charset="0"/>
                <a:cs typeface="Times New Roman" pitchFamily="18" charset="0"/>
              </a:rPr>
              <a:t> </a:t>
            </a:r>
            <a:r>
              <a:rPr lang="en-US" altLang="ru-RU" sz="2400" dirty="0">
                <a:latin typeface="Times New Roman" pitchFamily="18" charset="0"/>
                <a:cs typeface="Times New Roman" pitchFamily="18" charset="0"/>
              </a:rPr>
              <a:t>	</a:t>
            </a:r>
            <a:endParaRPr lang="kk-KZ" altLang="ru-RU" sz="2400" dirty="0">
              <a:latin typeface="Times New Roman" pitchFamily="18" charset="0"/>
              <a:cs typeface="Times New Roman" pitchFamily="18" charset="0"/>
            </a:endParaRPr>
          </a:p>
        </p:txBody>
      </p:sp>
      <p:sp>
        <p:nvSpPr>
          <p:cNvPr id="37892" name="Прямоугольник 2"/>
          <p:cNvSpPr>
            <a:spLocks noChangeArrowheads="1"/>
          </p:cNvSpPr>
          <p:nvPr/>
        </p:nvSpPr>
        <p:spPr bwMode="auto">
          <a:xfrm>
            <a:off x="315306" y="3573016"/>
            <a:ext cx="8527960" cy="307776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indent="2286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200" dirty="0" err="1">
                <a:latin typeface="Times New Roman" pitchFamily="18" charset="0"/>
                <a:cs typeface="Times New Roman" pitchFamily="18" charset="0"/>
              </a:rPr>
              <a:t>Энтропияның</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өзгерісі</a:t>
            </a:r>
            <a:r>
              <a:rPr lang="ru-RU" altLang="ru-RU" sz="2200" dirty="0">
                <a:latin typeface="Times New Roman" pitchFamily="18" charset="0"/>
                <a:cs typeface="Times New Roman" pitchFamily="18" charset="0"/>
              </a:rPr>
              <a:t> </a:t>
            </a:r>
            <a:r>
              <a:rPr lang="en-US" altLang="ru-RU" sz="2400" b="1" i="1" dirty="0">
                <a:latin typeface="Times New Roman" pitchFamily="18" charset="0"/>
                <a:cs typeface="Times New Roman" pitchFamily="18" charset="0"/>
                <a:sym typeface="Symbol" pitchFamily="18" charset="2"/>
              </a:rPr>
              <a:t></a:t>
            </a:r>
            <a:r>
              <a:rPr lang="en-US" altLang="ru-RU" sz="2400" b="1" i="1" dirty="0">
                <a:latin typeface="Times New Roman" pitchFamily="18" charset="0"/>
                <a:cs typeface="Times New Roman" pitchFamily="18" charset="0"/>
              </a:rPr>
              <a:t>S</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жүйенің</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сіңірген</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жалпы</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жылу</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мөлшерінің</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жүйе</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температурасына</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қатынасымен</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анықталады</a:t>
            </a:r>
            <a:r>
              <a:rPr lang="ru-RU" altLang="ru-RU" sz="2000" dirty="0">
                <a:latin typeface="Times New Roman" pitchFamily="18" charset="0"/>
                <a:cs typeface="Times New Roman" pitchFamily="18" charset="0"/>
              </a:rPr>
              <a:t>.</a:t>
            </a:r>
          </a:p>
          <a:p>
            <a:pPr algn="just" eaLnBrk="1" hangingPunct="1">
              <a:spcBef>
                <a:spcPct val="0"/>
              </a:spcBef>
              <a:buFontTx/>
              <a:buNone/>
            </a:pPr>
            <a:r>
              <a:rPr lang="ru-RU" altLang="ru-RU" sz="800" dirty="0">
                <a:latin typeface="Times New Roman" pitchFamily="18" charset="0"/>
                <a:cs typeface="Times New Roman" pitchFamily="18" charset="0"/>
              </a:rPr>
              <a:t>                               </a:t>
            </a:r>
          </a:p>
          <a:p>
            <a:pPr algn="ctr" eaLnBrk="1" hangingPunct="1">
              <a:spcBef>
                <a:spcPct val="0"/>
              </a:spcBef>
              <a:buFontTx/>
              <a:buNone/>
            </a:pPr>
            <a:r>
              <a:rPr lang="en-US" altLang="ru-RU" sz="2800" b="1" i="1" dirty="0">
                <a:latin typeface="Times New Roman" pitchFamily="18" charset="0"/>
                <a:cs typeface="Times New Roman" pitchFamily="18" charset="0"/>
              </a:rPr>
              <a:t>Q</a:t>
            </a:r>
            <a:r>
              <a:rPr lang="ru-RU" altLang="ru-RU" sz="2800" b="1" i="1" dirty="0">
                <a:latin typeface="Times New Roman" pitchFamily="18" charset="0"/>
                <a:cs typeface="Times New Roman" pitchFamily="18" charset="0"/>
              </a:rPr>
              <a:t>/</a:t>
            </a:r>
            <a:r>
              <a:rPr lang="en-US" altLang="ru-RU" sz="2800" b="1" i="1" dirty="0">
                <a:latin typeface="Times New Roman" pitchFamily="18" charset="0"/>
                <a:cs typeface="Times New Roman" pitchFamily="18" charset="0"/>
              </a:rPr>
              <a:t>T</a:t>
            </a:r>
            <a:r>
              <a:rPr lang="ru-RU" altLang="ru-RU" sz="2800" i="1" dirty="0">
                <a:latin typeface="Times New Roman" pitchFamily="18" charset="0"/>
                <a:cs typeface="Times New Roman" pitchFamily="18" charset="0"/>
              </a:rPr>
              <a:t>: </a:t>
            </a:r>
            <a:r>
              <a:rPr lang="en-US" altLang="ru-RU" sz="2800" b="1" i="1" dirty="0">
                <a:latin typeface="Times New Roman" pitchFamily="18" charset="0"/>
                <a:cs typeface="Times New Roman" pitchFamily="18" charset="0"/>
                <a:sym typeface="Symbol" pitchFamily="18" charset="2"/>
              </a:rPr>
              <a:t>S  Q/T</a:t>
            </a:r>
            <a:endParaRPr lang="kk-KZ" altLang="ru-RU" sz="2800" b="1" i="1" dirty="0">
              <a:latin typeface="Times New Roman" pitchFamily="18" charset="0"/>
              <a:cs typeface="Times New Roman" pitchFamily="18" charset="0"/>
              <a:sym typeface="Symbol" pitchFamily="18" charset="2"/>
            </a:endParaRPr>
          </a:p>
          <a:p>
            <a:pPr algn="ctr" eaLnBrk="1" hangingPunct="1">
              <a:spcBef>
                <a:spcPct val="0"/>
              </a:spcBef>
              <a:buFontTx/>
              <a:buNone/>
            </a:pPr>
            <a:endParaRPr lang="kk-KZ" altLang="ru-RU" sz="2800" b="1" i="1" dirty="0">
              <a:latin typeface="Times New Roman" pitchFamily="18" charset="0"/>
              <a:cs typeface="Times New Roman" pitchFamily="18" charset="0"/>
              <a:sym typeface="Symbol" pitchFamily="18" charset="2"/>
            </a:endParaRPr>
          </a:p>
          <a:p>
            <a:pPr algn="ctr" eaLnBrk="1" hangingPunct="1">
              <a:spcBef>
                <a:spcPct val="0"/>
              </a:spcBef>
              <a:buFontTx/>
              <a:buNone/>
            </a:pPr>
            <a:endParaRPr lang="kk-KZ" altLang="ru-RU" sz="2800" b="1" i="1" dirty="0">
              <a:latin typeface="Times New Roman" pitchFamily="18" charset="0"/>
              <a:cs typeface="Times New Roman" pitchFamily="18" charset="0"/>
              <a:sym typeface="Symbol" pitchFamily="18" charset="2"/>
            </a:endParaRPr>
          </a:p>
          <a:p>
            <a:pPr algn="ctr" eaLnBrk="1" hangingPunct="1">
              <a:spcBef>
                <a:spcPct val="0"/>
              </a:spcBef>
              <a:buFontTx/>
              <a:buNone/>
            </a:pPr>
            <a:endParaRPr lang="kk-KZ" altLang="ru-RU" sz="2800" b="1" i="1" dirty="0">
              <a:latin typeface="Times New Roman" pitchFamily="18" charset="0"/>
              <a:cs typeface="Times New Roman" pitchFamily="18" charset="0"/>
              <a:sym typeface="Symbol" pitchFamily="18" charset="2"/>
            </a:endParaRPr>
          </a:p>
          <a:p>
            <a:pPr algn="ctr" eaLnBrk="1" hangingPunct="1">
              <a:spcBef>
                <a:spcPct val="0"/>
              </a:spcBef>
              <a:buFontTx/>
              <a:buNone/>
            </a:pPr>
            <a:endParaRPr lang="kk-KZ" altLang="ru-RU" sz="2800" b="1" i="1" dirty="0">
              <a:latin typeface="Times New Roman" pitchFamily="18" charset="0"/>
              <a:cs typeface="Times New Roman" pitchFamily="18" charset="0"/>
              <a:sym typeface="Symbol" pitchFamily="18" charset="2"/>
            </a:endParaRPr>
          </a:p>
        </p:txBody>
      </p:sp>
      <p:sp>
        <p:nvSpPr>
          <p:cNvPr id="37893" name="Rectangle 4"/>
          <p:cNvSpPr>
            <a:spLocks noChangeArrowheads="1"/>
          </p:cNvSpPr>
          <p:nvPr/>
        </p:nvSpPr>
        <p:spPr bwMode="auto">
          <a:xfrm>
            <a:off x="799407" y="5027669"/>
            <a:ext cx="7715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2200" dirty="0" err="1">
                <a:latin typeface="Times New Roman" pitchFamily="18" charset="0"/>
                <a:cs typeface="Times New Roman" pitchFamily="18" charset="0"/>
              </a:rPr>
              <a:t>мұндағы</a:t>
            </a:r>
            <a:r>
              <a:rPr lang="uk-UA" altLang="ru-RU" sz="2200" dirty="0">
                <a:latin typeface="Times New Roman" pitchFamily="18" charset="0"/>
                <a:cs typeface="Times New Roman" pitchFamily="18" charset="0"/>
              </a:rPr>
              <a:t>,  </a:t>
            </a:r>
            <a:r>
              <a:rPr lang="en-US" altLang="ru-RU" sz="2200" b="1" i="1" dirty="0">
                <a:latin typeface="Times New Roman" pitchFamily="18" charset="0"/>
                <a:cs typeface="Times New Roman" pitchFamily="18" charset="0"/>
              </a:rPr>
              <a:t>Q </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жүйенің</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сіңірген</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жылуы</a:t>
            </a:r>
            <a:r>
              <a:rPr lang="ru-RU" altLang="ru-RU" sz="2200" dirty="0">
                <a:latin typeface="Times New Roman" pitchFamily="18" charset="0"/>
                <a:cs typeface="Times New Roman" pitchFamily="18" charset="0"/>
              </a:rPr>
              <a:t>, </a:t>
            </a:r>
            <a:r>
              <a:rPr lang="ru-RU" altLang="ru-RU" sz="2200" b="1" i="1" dirty="0">
                <a:latin typeface="Times New Roman" pitchFamily="18" charset="0"/>
                <a:cs typeface="Times New Roman" pitchFamily="18" charset="0"/>
              </a:rPr>
              <a:t>Т</a:t>
            </a:r>
            <a:r>
              <a:rPr lang="ru-RU" altLang="ru-RU" sz="2200" dirty="0">
                <a:latin typeface="Times New Roman" pitchFamily="18" charset="0"/>
                <a:cs typeface="Times New Roman" pitchFamily="18" charset="0"/>
              </a:rPr>
              <a:t> – </a:t>
            </a:r>
            <a:r>
              <a:rPr lang="en-US" altLang="ru-RU" sz="2200" dirty="0">
                <a:latin typeface="Times New Roman" pitchFamily="18" charset="0"/>
                <a:cs typeface="Times New Roman" pitchFamily="18" charset="0"/>
              </a:rPr>
              <a:t> </a:t>
            </a:r>
            <a:r>
              <a:rPr lang="ru-RU" altLang="ru-RU" sz="2200" dirty="0">
                <a:latin typeface="Times New Roman" pitchFamily="18" charset="0"/>
                <a:cs typeface="Times New Roman" pitchFamily="18" charset="0"/>
              </a:rPr>
              <a:t>температура.</a:t>
            </a:r>
          </a:p>
        </p:txBody>
      </p:sp>
      <p:sp>
        <p:nvSpPr>
          <p:cNvPr id="37894" name="Прямоугольник 3"/>
          <p:cNvSpPr>
            <a:spLocks noChangeArrowheads="1"/>
          </p:cNvSpPr>
          <p:nvPr/>
        </p:nvSpPr>
        <p:spPr bwMode="auto">
          <a:xfrm>
            <a:off x="467544" y="5493518"/>
            <a:ext cx="83478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200" dirty="0" err="1">
                <a:latin typeface="Times New Roman" pitchFamily="18" charset="0"/>
                <a:cs typeface="Times New Roman" pitchFamily="18" charset="0"/>
              </a:rPr>
              <a:t>Оқшауланған</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жүйе</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үшін</a:t>
            </a:r>
            <a:r>
              <a:rPr lang="ru-RU" altLang="ru-RU" sz="2200" dirty="0">
                <a:latin typeface="Times New Roman" pitchFamily="18" charset="0"/>
                <a:cs typeface="Times New Roman" pitchFamily="18" charset="0"/>
              </a:rPr>
              <a:t> </a:t>
            </a:r>
            <a:r>
              <a:rPr lang="en-US" altLang="ru-RU" sz="2400" b="1" i="1" dirty="0">
                <a:latin typeface="Times New Roman" pitchFamily="18" charset="0"/>
                <a:cs typeface="Times New Roman" pitchFamily="18" charset="0"/>
                <a:sym typeface="Symbol" pitchFamily="18" charset="2"/>
              </a:rPr>
              <a:t></a:t>
            </a:r>
            <a:r>
              <a:rPr lang="en-US" altLang="ru-RU" sz="2400" b="1" i="1" dirty="0">
                <a:latin typeface="Times New Roman" pitchFamily="18" charset="0"/>
                <a:cs typeface="Times New Roman" pitchFamily="18" charset="0"/>
              </a:rPr>
              <a:t>Q</a:t>
            </a:r>
            <a:r>
              <a:rPr lang="ru-RU" altLang="ru-RU" sz="2400" dirty="0">
                <a:latin typeface="Times New Roman" pitchFamily="18" charset="0"/>
                <a:cs typeface="Times New Roman" pitchFamily="18" charset="0"/>
                <a:sym typeface="Symbol" pitchFamily="18" charset="2"/>
              </a:rPr>
              <a:t> = 0 </a:t>
            </a:r>
            <a:endParaRPr lang="en-US" altLang="ru-RU" sz="2200" dirty="0">
              <a:latin typeface="Times New Roman" pitchFamily="18" charset="0"/>
              <a:cs typeface="Times New Roman" pitchFamily="18" charset="0"/>
              <a:sym typeface="Symbol" pitchFamily="18" charset="2"/>
            </a:endParaRPr>
          </a:p>
          <a:p>
            <a:pPr algn="ctr" eaLnBrk="1" hangingPunct="1">
              <a:spcBef>
                <a:spcPct val="0"/>
              </a:spcBef>
              <a:buFontTx/>
              <a:buNone/>
            </a:pPr>
            <a:r>
              <a:rPr lang="ru-RU" altLang="ru-RU" sz="2200" dirty="0" err="1">
                <a:latin typeface="Times New Roman" pitchFamily="18" charset="0"/>
                <a:cs typeface="Times New Roman" pitchFamily="18" charset="0"/>
                <a:sym typeface="Symbol" pitchFamily="18" charset="2"/>
              </a:rPr>
              <a:t>болғандықтан</a:t>
            </a:r>
            <a:r>
              <a:rPr lang="ru-RU" altLang="ru-RU" sz="2200" dirty="0">
                <a:latin typeface="Times New Roman" pitchFamily="18" charset="0"/>
                <a:cs typeface="Times New Roman" pitchFamily="18" charset="0"/>
                <a:sym typeface="Symbol" pitchFamily="18" charset="2"/>
              </a:rPr>
              <a:t> </a:t>
            </a:r>
            <a:r>
              <a:rPr lang="ru-RU" altLang="ru-RU" sz="2200" dirty="0" err="1">
                <a:latin typeface="Times New Roman" pitchFamily="18" charset="0"/>
                <a:cs typeface="Times New Roman" pitchFamily="18" charset="0"/>
                <a:sym typeface="Symbol" pitchFamily="18" charset="2"/>
              </a:rPr>
              <a:t>теңдеу</a:t>
            </a:r>
            <a:r>
              <a:rPr lang="ru-RU" altLang="ru-RU" sz="2200" dirty="0">
                <a:latin typeface="Times New Roman" pitchFamily="18" charset="0"/>
                <a:cs typeface="Times New Roman" pitchFamily="18" charset="0"/>
                <a:sym typeface="Symbol" pitchFamily="18" charset="2"/>
              </a:rPr>
              <a:t> </a:t>
            </a:r>
            <a:r>
              <a:rPr lang="ru-RU" altLang="ru-RU" sz="2200" dirty="0" err="1">
                <a:latin typeface="Times New Roman" pitchFamily="18" charset="0"/>
                <a:cs typeface="Times New Roman" pitchFamily="18" charset="0"/>
                <a:sym typeface="Symbol" pitchFamily="18" charset="2"/>
              </a:rPr>
              <a:t>мынадай</a:t>
            </a:r>
            <a:r>
              <a:rPr lang="ru-RU" altLang="ru-RU" sz="2200" dirty="0">
                <a:latin typeface="Times New Roman" pitchFamily="18" charset="0"/>
                <a:cs typeface="Times New Roman" pitchFamily="18" charset="0"/>
                <a:sym typeface="Symbol" pitchFamily="18" charset="2"/>
              </a:rPr>
              <a:t> </a:t>
            </a:r>
            <a:r>
              <a:rPr lang="ru-RU" altLang="ru-RU" sz="2200" dirty="0" err="1">
                <a:latin typeface="Times New Roman" pitchFamily="18" charset="0"/>
                <a:cs typeface="Times New Roman" pitchFamily="18" charset="0"/>
                <a:sym typeface="Symbol" pitchFamily="18" charset="2"/>
              </a:rPr>
              <a:t>түрге</a:t>
            </a:r>
            <a:r>
              <a:rPr lang="ru-RU" altLang="ru-RU" sz="2200" dirty="0">
                <a:latin typeface="Times New Roman" pitchFamily="18" charset="0"/>
                <a:cs typeface="Times New Roman" pitchFamily="18" charset="0"/>
                <a:sym typeface="Symbol" pitchFamily="18" charset="2"/>
              </a:rPr>
              <a:t> </a:t>
            </a:r>
            <a:r>
              <a:rPr lang="ru-RU" altLang="ru-RU" sz="2200" dirty="0" err="1">
                <a:latin typeface="Times New Roman" pitchFamily="18" charset="0"/>
                <a:cs typeface="Times New Roman" pitchFamily="18" charset="0"/>
                <a:sym typeface="Symbol" pitchFamily="18" charset="2"/>
              </a:rPr>
              <a:t>өзгереді</a:t>
            </a:r>
            <a:r>
              <a:rPr lang="uk-UA" altLang="ru-RU" sz="2200" b="1" dirty="0">
                <a:latin typeface="Times New Roman" pitchFamily="18" charset="0"/>
                <a:cs typeface="Times New Roman" pitchFamily="18" charset="0"/>
                <a:sym typeface="Symbol" pitchFamily="18" charset="2"/>
              </a:rPr>
              <a:t>:</a:t>
            </a:r>
            <a:r>
              <a:rPr lang="en-US" altLang="ru-RU" sz="2200" b="1" i="1" dirty="0">
                <a:latin typeface="Times New Roman" pitchFamily="18" charset="0"/>
                <a:cs typeface="Times New Roman" pitchFamily="18" charset="0"/>
                <a:sym typeface="Symbol" pitchFamily="18" charset="2"/>
              </a:rPr>
              <a:t> </a:t>
            </a:r>
          </a:p>
          <a:p>
            <a:pPr algn="ctr" eaLnBrk="1" hangingPunct="1">
              <a:spcBef>
                <a:spcPct val="0"/>
              </a:spcBef>
              <a:buFontTx/>
              <a:buNone/>
            </a:pPr>
            <a:r>
              <a:rPr lang="en-US" altLang="ru-RU" sz="2400" b="1" i="1" dirty="0">
                <a:latin typeface="Times New Roman" pitchFamily="18" charset="0"/>
                <a:cs typeface="Times New Roman" pitchFamily="18" charset="0"/>
                <a:sym typeface="Symbol" pitchFamily="18" charset="2"/>
              </a:rPr>
              <a:t> S  0</a:t>
            </a:r>
          </a:p>
        </p:txBody>
      </p:sp>
    </p:spTree>
    <p:extLst>
      <p:ext uri="{BB962C8B-B14F-4D97-AF65-F5344CB8AC3E}">
        <p14:creationId xmlns:p14="http://schemas.microsoft.com/office/powerpoint/2010/main" val="3405639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642938" y="548680"/>
            <a:ext cx="7643812" cy="243205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dirty="0" err="1">
                <a:latin typeface="Times New Roman" pitchFamily="18" charset="0"/>
                <a:cs typeface="Times New Roman" pitchFamily="18" charset="0"/>
              </a:rPr>
              <a:t>Яғни</a:t>
            </a:r>
            <a:r>
              <a:rPr lang="ru-RU" altLang="ru-RU" sz="2400" dirty="0">
                <a:latin typeface="Times New Roman" pitchFamily="18" charset="0"/>
                <a:cs typeface="Times New Roman" pitchFamily="18" charset="0"/>
              </a:rPr>
              <a:t>, </a:t>
            </a:r>
          </a:p>
          <a:p>
            <a:pPr algn="ctr" eaLnBrk="1" hangingPunct="1">
              <a:spcBef>
                <a:spcPct val="0"/>
              </a:spcBef>
              <a:buFontTx/>
              <a:buNone/>
            </a:pPr>
            <a:r>
              <a:rPr lang="ru-RU" altLang="ru-RU" sz="2400" b="1" dirty="0" err="1">
                <a:latin typeface="Times New Roman" pitchFamily="18" charset="0"/>
                <a:cs typeface="Times New Roman" pitchFamily="18" charset="0"/>
              </a:rPr>
              <a:t>қайтымды</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процестер</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кезінде</a:t>
            </a:r>
            <a:r>
              <a:rPr lang="ru-RU" altLang="ru-RU" sz="2400" b="1" dirty="0">
                <a:latin typeface="Times New Roman" pitchFamily="18" charset="0"/>
                <a:cs typeface="Times New Roman" pitchFamily="18" charset="0"/>
              </a:rPr>
              <a:t> </a:t>
            </a:r>
            <a:endParaRPr lang="en-US" altLang="ru-RU" sz="2400" b="1" dirty="0">
              <a:latin typeface="Times New Roman" pitchFamily="18" charset="0"/>
              <a:cs typeface="Times New Roman" pitchFamily="18" charset="0"/>
            </a:endParaRPr>
          </a:p>
          <a:p>
            <a:pPr algn="ctr" eaLnBrk="1" hangingPunct="1">
              <a:spcBef>
                <a:spcPct val="0"/>
              </a:spcBef>
              <a:buFontTx/>
              <a:buNone/>
            </a:pPr>
            <a:r>
              <a:rPr lang="ru-RU" altLang="ru-RU" sz="2400" b="1" dirty="0" err="1">
                <a:latin typeface="Times New Roman" pitchFamily="18" charset="0"/>
                <a:cs typeface="Times New Roman" pitchFamily="18" charset="0"/>
              </a:rPr>
              <a:t>энтропияның</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өзгерісі</a:t>
            </a:r>
            <a:endParaRPr lang="ru-RU" altLang="ru-RU" sz="2400" b="1" dirty="0">
              <a:latin typeface="Times New Roman" pitchFamily="18" charset="0"/>
              <a:cs typeface="Times New Roman" pitchFamily="18" charset="0"/>
            </a:endParaRPr>
          </a:p>
          <a:p>
            <a:pPr algn="ctr" eaLnBrk="1" hangingPunct="1">
              <a:spcBef>
                <a:spcPct val="0"/>
              </a:spcBef>
              <a:buFontTx/>
              <a:buNone/>
            </a:pPr>
            <a:r>
              <a:rPr lang="ru-RU" altLang="ru-RU" sz="2800" b="1" i="1" dirty="0">
                <a:latin typeface="Times New Roman" pitchFamily="18" charset="0"/>
                <a:cs typeface="Times New Roman" pitchFamily="18" charset="0"/>
                <a:sym typeface="Symbol" pitchFamily="18" charset="2"/>
              </a:rPr>
              <a:t></a:t>
            </a:r>
            <a:r>
              <a:rPr lang="ru-RU" altLang="ru-RU" sz="2800" b="1" i="1" dirty="0">
                <a:latin typeface="Times New Roman" pitchFamily="18" charset="0"/>
                <a:cs typeface="Times New Roman" pitchFamily="18" charset="0"/>
              </a:rPr>
              <a:t>S</a:t>
            </a:r>
            <a:r>
              <a:rPr lang="en-US" altLang="ru-RU" sz="2800" b="1" i="1" dirty="0">
                <a:latin typeface="Times New Roman" pitchFamily="18" charset="0"/>
                <a:cs typeface="Times New Roman" pitchFamily="18" charset="0"/>
              </a:rPr>
              <a:t> </a:t>
            </a:r>
            <a:r>
              <a:rPr lang="ru-RU" altLang="ru-RU" sz="2800" b="1" i="1" dirty="0">
                <a:latin typeface="Times New Roman" pitchFamily="18" charset="0"/>
                <a:cs typeface="Times New Roman" pitchFamily="18" charset="0"/>
              </a:rPr>
              <a:t>= 0</a:t>
            </a:r>
            <a:r>
              <a:rPr lang="ru-RU" altLang="ru-RU" sz="2000" b="1" dirty="0">
                <a:latin typeface="Times New Roman" pitchFamily="18" charset="0"/>
                <a:cs typeface="Times New Roman" pitchFamily="18" charset="0"/>
              </a:rPr>
              <a:t>, </a:t>
            </a:r>
          </a:p>
          <a:p>
            <a:pPr algn="ctr" eaLnBrk="1" hangingPunct="1">
              <a:spcBef>
                <a:spcPct val="0"/>
              </a:spcBef>
              <a:buFontTx/>
              <a:buNone/>
            </a:pPr>
            <a:r>
              <a:rPr lang="ru-RU" altLang="ru-RU" sz="2400" b="1" dirty="0">
                <a:latin typeface="Times New Roman" pitchFamily="18" charset="0"/>
                <a:cs typeface="Times New Roman" pitchFamily="18" charset="0"/>
              </a:rPr>
              <a:t>Ал </a:t>
            </a:r>
            <a:r>
              <a:rPr lang="ru-RU" altLang="ru-RU" sz="2400" b="1" dirty="0" err="1">
                <a:latin typeface="Times New Roman" pitchFamily="18" charset="0"/>
                <a:cs typeface="Times New Roman" pitchFamily="18" charset="0"/>
              </a:rPr>
              <a:t>қайтымсыз</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процестерде</a:t>
            </a:r>
            <a:r>
              <a:rPr lang="ru-RU" altLang="ru-RU" sz="2400" b="1" dirty="0">
                <a:latin typeface="Times New Roman" pitchFamily="18" charset="0"/>
                <a:cs typeface="Times New Roman" pitchFamily="18" charset="0"/>
              </a:rPr>
              <a:t> энтропия </a:t>
            </a:r>
            <a:r>
              <a:rPr lang="ru-RU" altLang="ru-RU" sz="2400" b="1" dirty="0" err="1">
                <a:latin typeface="Times New Roman" pitchFamily="18" charset="0"/>
                <a:cs typeface="Times New Roman" pitchFamily="18" charset="0"/>
              </a:rPr>
              <a:t>оң</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мәнге</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ие</a:t>
            </a:r>
            <a:r>
              <a:rPr lang="ru-RU" altLang="ru-RU" sz="2400" b="1" dirty="0">
                <a:latin typeface="Times New Roman" pitchFamily="18" charset="0"/>
                <a:cs typeface="Times New Roman" pitchFamily="18" charset="0"/>
              </a:rPr>
              <a:t>:  </a:t>
            </a:r>
            <a:endParaRPr lang="en-US" altLang="ru-RU" sz="2400" b="1" dirty="0">
              <a:latin typeface="Times New Roman" pitchFamily="18" charset="0"/>
              <a:cs typeface="Times New Roman" pitchFamily="18" charset="0"/>
            </a:endParaRPr>
          </a:p>
          <a:p>
            <a:pPr algn="ctr" eaLnBrk="1" hangingPunct="1">
              <a:spcBef>
                <a:spcPct val="0"/>
              </a:spcBef>
              <a:buFontTx/>
              <a:buNone/>
            </a:pPr>
            <a:r>
              <a:rPr lang="ru-RU" altLang="ru-RU" sz="2800" b="1" i="1" dirty="0">
                <a:latin typeface="Times New Roman" pitchFamily="18" charset="0"/>
                <a:cs typeface="Times New Roman" pitchFamily="18" charset="0"/>
                <a:sym typeface="Symbol" pitchFamily="18" charset="2"/>
              </a:rPr>
              <a:t></a:t>
            </a:r>
            <a:r>
              <a:rPr lang="ru-RU" altLang="ru-RU" sz="2800" b="1" i="1" dirty="0">
                <a:latin typeface="Times New Roman" pitchFamily="18" charset="0"/>
                <a:cs typeface="Times New Roman" pitchFamily="18" charset="0"/>
              </a:rPr>
              <a:t>S</a:t>
            </a:r>
            <a:r>
              <a:rPr lang="en-US" altLang="ru-RU" sz="2800" b="1" i="1" dirty="0">
                <a:latin typeface="Times New Roman" pitchFamily="18" charset="0"/>
                <a:cs typeface="Times New Roman" pitchFamily="18" charset="0"/>
              </a:rPr>
              <a:t> </a:t>
            </a:r>
            <a:r>
              <a:rPr lang="ru-RU" altLang="ru-RU" sz="2800" b="1" i="1" dirty="0">
                <a:latin typeface="Times New Roman" pitchFamily="18" charset="0"/>
                <a:cs typeface="Times New Roman" pitchFamily="18" charset="0"/>
              </a:rPr>
              <a:t>&gt; 0</a:t>
            </a:r>
            <a:endParaRPr lang="ru-RU" altLang="ru-RU" sz="2800" b="1" dirty="0">
              <a:latin typeface="Times New Roman" pitchFamily="18" charset="0"/>
              <a:cs typeface="Times New Roman" pitchFamily="18" charset="0"/>
            </a:endParaRPr>
          </a:p>
        </p:txBody>
      </p:sp>
      <p:sp>
        <p:nvSpPr>
          <p:cNvPr id="38915" name="Rectangle 5"/>
          <p:cNvSpPr>
            <a:spLocks noChangeArrowheads="1"/>
          </p:cNvSpPr>
          <p:nvPr/>
        </p:nvSpPr>
        <p:spPr bwMode="auto">
          <a:xfrm>
            <a:off x="642938" y="3131676"/>
            <a:ext cx="7643812" cy="3046988"/>
          </a:xfrm>
          <a:prstGeom prst="rect">
            <a:avLst/>
          </a:prstGeom>
          <a:ln/>
        </p:spPr>
        <p:style>
          <a:lnRef idx="2">
            <a:schemeClr val="accent6"/>
          </a:lnRef>
          <a:fillRef idx="1">
            <a:schemeClr val="lt1"/>
          </a:fillRef>
          <a:effectRef idx="0">
            <a:schemeClr val="accent6"/>
          </a:effectRef>
          <a:fontRef idx="minor">
            <a:schemeClr val="dk1"/>
          </a:fontRef>
        </p:style>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400" dirty="0" err="1">
                <a:latin typeface="Times New Roman" pitchFamily="18" charset="0"/>
                <a:cs typeface="Times New Roman" pitchFamily="18" charset="0"/>
              </a:rPr>
              <a:t>Оқшауланған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жүйедегі</a:t>
            </a:r>
            <a:r>
              <a:rPr lang="ru-RU" altLang="ru-RU" sz="2400" dirty="0">
                <a:latin typeface="Times New Roman" pitchFamily="18" charset="0"/>
                <a:cs typeface="Times New Roman" pitchFamily="18" charset="0"/>
              </a:rPr>
              <a:t> энтропия тепе-</a:t>
            </a:r>
            <a:r>
              <a:rPr lang="ru-RU" altLang="ru-RU" sz="2400" dirty="0" err="1">
                <a:latin typeface="Times New Roman" pitchFamily="18" charset="0"/>
                <a:cs typeface="Times New Roman" pitchFamily="18" charset="0"/>
              </a:rPr>
              <a:t>теңдік</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қайтымды</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жағдайда</a:t>
            </a:r>
            <a:r>
              <a:rPr lang="ru-RU" altLang="ru-RU" sz="2400" dirty="0">
                <a:latin typeface="Times New Roman" pitchFamily="18" charset="0"/>
                <a:cs typeface="Times New Roman" pitchFamily="18" charset="0"/>
              </a:rPr>
              <a:t> </a:t>
            </a:r>
            <a:r>
              <a:rPr lang="ru-RU" altLang="ru-RU" sz="2400" b="1" i="1" dirty="0">
                <a:latin typeface="Times New Roman" pitchFamily="18" charset="0"/>
                <a:cs typeface="Times New Roman" pitchFamily="18" charset="0"/>
                <a:sym typeface="Symbol" pitchFamily="18" charset="2"/>
              </a:rPr>
              <a:t></a:t>
            </a:r>
            <a:r>
              <a:rPr lang="ru-RU" altLang="ru-RU" sz="2400" b="1" i="1" dirty="0">
                <a:latin typeface="Times New Roman" pitchFamily="18" charset="0"/>
                <a:cs typeface="Times New Roman" pitchFamily="18" charset="0"/>
              </a:rPr>
              <a:t>S </a:t>
            </a:r>
            <a:r>
              <a:rPr lang="ru-RU" altLang="ru-RU" sz="2400" dirty="0" err="1">
                <a:latin typeface="Times New Roman" pitchFamily="18" charset="0"/>
                <a:cs typeface="Times New Roman" pitchFamily="18" charset="0"/>
              </a:rPr>
              <a:t>өзгеріссіз</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қалады</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және</a:t>
            </a:r>
            <a:r>
              <a:rPr lang="ru-RU" altLang="ru-RU" sz="2400" dirty="0">
                <a:latin typeface="Times New Roman" pitchFamily="18" charset="0"/>
                <a:cs typeface="Times New Roman" pitchFamily="18" charset="0"/>
              </a:rPr>
              <a:t> тепе-</a:t>
            </a:r>
            <a:r>
              <a:rPr lang="ru-RU" altLang="ru-RU" sz="2400" dirty="0" err="1">
                <a:latin typeface="Times New Roman" pitchFamily="18" charset="0"/>
                <a:cs typeface="Times New Roman" pitchFamily="18" charset="0"/>
              </a:rPr>
              <a:t>теңсіздік</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қайтымсыз</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жағдайда</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өседі</a:t>
            </a:r>
            <a:r>
              <a:rPr lang="ru-RU" altLang="ru-RU" sz="2400" dirty="0">
                <a:latin typeface="Times New Roman" pitchFamily="18" charset="0"/>
                <a:cs typeface="Times New Roman" pitchFamily="18" charset="0"/>
              </a:rPr>
              <a:t>. </a:t>
            </a:r>
          </a:p>
          <a:p>
            <a:pPr algn="just" eaLnBrk="1" hangingPunct="1">
              <a:spcBef>
                <a:spcPct val="0"/>
              </a:spcBef>
              <a:buFontTx/>
              <a:buNone/>
            </a:pPr>
            <a:endParaRPr lang="ru-RU" altLang="ru-RU" sz="2400" dirty="0">
              <a:latin typeface="Times New Roman" pitchFamily="18" charset="0"/>
              <a:cs typeface="Times New Roman" pitchFamily="18" charset="0"/>
            </a:endParaRPr>
          </a:p>
          <a:p>
            <a:pPr algn="ctr" eaLnBrk="1" hangingPunct="1">
              <a:spcBef>
                <a:spcPct val="0"/>
              </a:spcBef>
              <a:buFontTx/>
              <a:buNone/>
            </a:pPr>
            <a:r>
              <a:rPr lang="ru-RU" altLang="ru-RU" sz="2400" b="1" dirty="0">
                <a:latin typeface="Times New Roman" pitchFamily="18" charset="0"/>
                <a:cs typeface="Times New Roman" pitchFamily="18" charset="0"/>
              </a:rPr>
              <a:t>Энтропия – </a:t>
            </a:r>
            <a:r>
              <a:rPr lang="ru-RU" altLang="ru-RU" sz="2400" b="1" dirty="0" err="1">
                <a:latin typeface="Times New Roman" pitchFamily="18" charset="0"/>
                <a:cs typeface="Times New Roman" pitchFamily="18" charset="0"/>
              </a:rPr>
              <a:t>оқшауланған</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жүйедегі</a:t>
            </a:r>
            <a:r>
              <a:rPr lang="ru-RU" altLang="ru-RU" sz="2400" b="1" dirty="0">
                <a:latin typeface="Times New Roman" pitchFamily="18" charset="0"/>
                <a:cs typeface="Times New Roman" pitchFamily="18" charset="0"/>
              </a:rPr>
              <a:t> энергия </a:t>
            </a:r>
            <a:r>
              <a:rPr lang="ru-RU" altLang="ru-RU" sz="2400" b="1" dirty="0" err="1">
                <a:latin typeface="Times New Roman" pitchFamily="18" charset="0"/>
                <a:cs typeface="Times New Roman" pitchFamily="18" charset="0"/>
              </a:rPr>
              <a:t>айналымы</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бағытын</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анықтаушы</a:t>
            </a:r>
            <a:r>
              <a:rPr lang="ru-RU" altLang="ru-RU" sz="2400" b="1" dirty="0">
                <a:latin typeface="Times New Roman" pitchFamily="18" charset="0"/>
                <a:cs typeface="Times New Roman" pitchFamily="18" charset="0"/>
              </a:rPr>
              <a:t> критерий </a:t>
            </a:r>
            <a:r>
              <a:rPr lang="ru-RU" altLang="ru-RU" sz="2400" b="1" dirty="0" err="1">
                <a:latin typeface="Times New Roman" pitchFamily="18" charset="0"/>
                <a:cs typeface="Times New Roman" pitchFamily="18" charset="0"/>
              </a:rPr>
              <a:t>болып</a:t>
            </a:r>
            <a:r>
              <a:rPr lang="ru-RU" altLang="ru-RU" sz="2400" b="1" dirty="0">
                <a:latin typeface="Times New Roman" pitchFamily="18" charset="0"/>
                <a:cs typeface="Times New Roman" pitchFamily="18" charset="0"/>
              </a:rPr>
              <a:t> </a:t>
            </a:r>
            <a:r>
              <a:rPr lang="ru-RU" altLang="ru-RU" sz="2400" b="1" dirty="0" err="1">
                <a:latin typeface="Times New Roman" pitchFamily="18" charset="0"/>
                <a:cs typeface="Times New Roman" pitchFamily="18" charset="0"/>
              </a:rPr>
              <a:t>есептеледі</a:t>
            </a:r>
            <a:r>
              <a:rPr lang="ru-RU" altLang="ru-RU" sz="2400" b="1" dirty="0">
                <a:latin typeface="Times New Roman" pitchFamily="18" charset="0"/>
                <a:cs typeface="Times New Roman" pitchFamily="18" charset="0"/>
              </a:rPr>
              <a:t>.</a:t>
            </a:r>
          </a:p>
          <a:p>
            <a:pPr algn="ctr" eaLnBrk="1" hangingPunct="1">
              <a:spcBef>
                <a:spcPct val="0"/>
              </a:spcBef>
              <a:buFontTx/>
              <a:buNone/>
            </a:pPr>
            <a:endParaRPr lang="ru-RU" alt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051417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849864" y="764704"/>
            <a:ext cx="63230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uk-UA" altLang="ru-RU" sz="2800" b="1" u="sng" dirty="0" err="1">
                <a:latin typeface="Times New Roman" pitchFamily="18" charset="0"/>
              </a:rPr>
              <a:t>Термодинамиканың</a:t>
            </a:r>
            <a:r>
              <a:rPr lang="uk-UA" altLang="ru-RU" sz="2800" b="1" u="sng" dirty="0">
                <a:latin typeface="Times New Roman" pitchFamily="18" charset="0"/>
              </a:rPr>
              <a:t> </a:t>
            </a:r>
            <a:r>
              <a:rPr lang="uk-UA" altLang="ru-RU" sz="2800" b="1" u="sng" dirty="0" err="1">
                <a:latin typeface="Times New Roman" pitchFamily="18" charset="0"/>
              </a:rPr>
              <a:t>екінші</a:t>
            </a:r>
            <a:r>
              <a:rPr lang="uk-UA" altLang="ru-RU" sz="2800" b="1" u="sng" dirty="0">
                <a:latin typeface="Times New Roman" pitchFamily="18" charset="0"/>
              </a:rPr>
              <a:t> </a:t>
            </a:r>
            <a:r>
              <a:rPr lang="uk-UA" altLang="ru-RU" sz="2800" b="1" u="sng" dirty="0" err="1">
                <a:latin typeface="Times New Roman" pitchFamily="18" charset="0"/>
              </a:rPr>
              <a:t>заңының</a:t>
            </a:r>
            <a:r>
              <a:rPr lang="uk-UA" altLang="ru-RU" sz="2800" b="1" u="sng" dirty="0">
                <a:latin typeface="Times New Roman" pitchFamily="18" charset="0"/>
              </a:rPr>
              <a:t> </a:t>
            </a:r>
          </a:p>
          <a:p>
            <a:pPr eaLnBrk="1" hangingPunct="1">
              <a:spcBef>
                <a:spcPct val="0"/>
              </a:spcBef>
              <a:buFontTx/>
              <a:buNone/>
            </a:pPr>
            <a:r>
              <a:rPr lang="uk-UA" altLang="ru-RU" sz="2800" b="1" u="sng" dirty="0" err="1">
                <a:latin typeface="Times New Roman" pitchFamily="18" charset="0"/>
              </a:rPr>
              <a:t>жалпы</a:t>
            </a:r>
            <a:r>
              <a:rPr lang="uk-UA" altLang="ru-RU" sz="2800" b="1" u="sng" dirty="0">
                <a:latin typeface="Times New Roman" pitchFamily="18" charset="0"/>
              </a:rPr>
              <a:t> </a:t>
            </a:r>
            <a:r>
              <a:rPr lang="uk-UA" altLang="ru-RU" sz="2800" b="1" u="sng" dirty="0" err="1">
                <a:latin typeface="Times New Roman" pitchFamily="18" charset="0"/>
              </a:rPr>
              <a:t>анықтамасы</a:t>
            </a:r>
            <a:r>
              <a:rPr lang="uk-UA" altLang="ru-RU" sz="2800" b="1" u="sng" dirty="0">
                <a:latin typeface="Times New Roman" pitchFamily="18" charset="0"/>
              </a:rPr>
              <a:t>:</a:t>
            </a:r>
          </a:p>
        </p:txBody>
      </p:sp>
      <p:sp>
        <p:nvSpPr>
          <p:cNvPr id="39939" name="Rectangle 1"/>
          <p:cNvSpPr>
            <a:spLocks noChangeArrowheads="1"/>
          </p:cNvSpPr>
          <p:nvPr/>
        </p:nvSpPr>
        <p:spPr bwMode="auto">
          <a:xfrm>
            <a:off x="857250" y="2286328"/>
            <a:ext cx="7786688" cy="298543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lvl1pPr indent="2286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uk-UA" altLang="ru-RU" sz="1200" b="1" dirty="0">
              <a:latin typeface="Times New Roman" pitchFamily="18" charset="0"/>
              <a:cs typeface="Times New Roman" pitchFamily="18" charset="0"/>
            </a:endParaRPr>
          </a:p>
          <a:p>
            <a:pPr algn="ctr" eaLnBrk="1" hangingPunct="1">
              <a:spcBef>
                <a:spcPct val="0"/>
              </a:spcBef>
              <a:buFontTx/>
              <a:buNone/>
            </a:pPr>
            <a:r>
              <a:rPr lang="uk-UA" altLang="ru-RU" sz="2400" dirty="0" err="1">
                <a:latin typeface="Times New Roman" pitchFamily="18" charset="0"/>
                <a:cs typeface="Times New Roman" pitchFamily="18" charset="0"/>
              </a:rPr>
              <a:t>Оқшауланған</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жүйеде</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өздігінен</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жүретін</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процесс</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егер</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процесс</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қайтымсыз</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болса</a:t>
            </a:r>
            <a:r>
              <a:rPr lang="uk-UA" altLang="ru-RU" sz="2400" dirty="0">
                <a:latin typeface="Times New Roman" pitchFamily="18" charset="0"/>
                <a:cs typeface="Times New Roman" pitchFamily="18" charset="0"/>
              </a:rPr>
              <a:t>, бос </a:t>
            </a:r>
            <a:r>
              <a:rPr lang="uk-UA" altLang="ru-RU" sz="2400" dirty="0" err="1">
                <a:latin typeface="Times New Roman" pitchFamily="18" charset="0"/>
                <a:cs typeface="Times New Roman" pitchFamily="18" charset="0"/>
              </a:rPr>
              <a:t>энергияның</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азаюына</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алып</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келеді</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ал</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егер</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қайтымды</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болған</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жағдайда</a:t>
            </a:r>
            <a:r>
              <a:rPr lang="uk-UA" altLang="ru-RU" sz="2400" dirty="0">
                <a:latin typeface="Times New Roman" pitchFamily="18" charset="0"/>
                <a:cs typeface="Times New Roman" pitchFamily="18" charset="0"/>
              </a:rPr>
              <a:t> бос </a:t>
            </a:r>
            <a:r>
              <a:rPr lang="uk-UA" altLang="ru-RU" sz="2400" dirty="0" err="1">
                <a:latin typeface="Times New Roman" pitchFamily="18" charset="0"/>
                <a:cs typeface="Times New Roman" pitchFamily="18" charset="0"/>
              </a:rPr>
              <a:t>энергияның</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мөлшері</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тұрақты</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немесе</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өте</a:t>
            </a:r>
            <a:r>
              <a:rPr lang="uk-UA" altLang="ru-RU" sz="2400" dirty="0">
                <a:latin typeface="Times New Roman" pitchFamily="18" charset="0"/>
                <a:cs typeface="Times New Roman" pitchFamily="18" charset="0"/>
              </a:rPr>
              <a:t> аз (</a:t>
            </a:r>
            <a:r>
              <a:rPr lang="uk-UA" altLang="ru-RU" sz="2400" dirty="0" err="1">
                <a:latin typeface="Times New Roman" pitchFamily="18" charset="0"/>
                <a:cs typeface="Times New Roman" pitchFamily="18" charset="0"/>
              </a:rPr>
              <a:t>минимум</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көрсеткішінде</a:t>
            </a:r>
            <a:r>
              <a:rPr lang="uk-UA" altLang="ru-RU" sz="2400" dirty="0">
                <a:latin typeface="Times New Roman" pitchFamily="18" charset="0"/>
                <a:cs typeface="Times New Roman" pitchFamily="18" charset="0"/>
              </a:rPr>
              <a:t> </a:t>
            </a:r>
            <a:r>
              <a:rPr lang="uk-UA" altLang="ru-RU" sz="2400" dirty="0" err="1">
                <a:latin typeface="Times New Roman" pitchFamily="18" charset="0"/>
                <a:cs typeface="Times New Roman" pitchFamily="18" charset="0"/>
              </a:rPr>
              <a:t>болады</a:t>
            </a:r>
            <a:r>
              <a:rPr lang="uk-UA" altLang="ru-RU" sz="2400" dirty="0">
                <a:latin typeface="Times New Roman" pitchFamily="18" charset="0"/>
                <a:cs typeface="Times New Roman" pitchFamily="18" charset="0"/>
              </a:rPr>
              <a:t>.</a:t>
            </a:r>
          </a:p>
          <a:p>
            <a:pPr algn="ctr" eaLnBrk="1" hangingPunct="1">
              <a:spcBef>
                <a:spcPct val="0"/>
              </a:spcBef>
              <a:buFontTx/>
              <a:buNone/>
            </a:pPr>
            <a:endParaRPr lang="en-US" altLang="ru-RU" sz="1200" b="1" dirty="0">
              <a:latin typeface="Times New Roman" pitchFamily="18" charset="0"/>
              <a:cs typeface="Times New Roman" pitchFamily="18" charset="0"/>
            </a:endParaRPr>
          </a:p>
          <a:p>
            <a:pPr algn="ctr" eaLnBrk="1" hangingPunct="1">
              <a:spcBef>
                <a:spcPct val="0"/>
              </a:spcBef>
              <a:buFontTx/>
              <a:buNone/>
            </a:pPr>
            <a:r>
              <a:rPr lang="en-US" altLang="ru-RU" sz="3600" b="1" i="1" dirty="0">
                <a:latin typeface="Times New Roman" pitchFamily="18" charset="0"/>
                <a:cs typeface="Times New Roman" pitchFamily="18" charset="0"/>
                <a:sym typeface="Symbol" pitchFamily="18" charset="2"/>
              </a:rPr>
              <a:t>G  0</a:t>
            </a:r>
            <a:r>
              <a:rPr lang="uk-UA" altLang="ru-RU" sz="2400" b="1" dirty="0">
                <a:latin typeface="Times New Roman" pitchFamily="18" charset="0"/>
                <a:cs typeface="Times New Roman" pitchFamily="18" charset="0"/>
              </a:rPr>
              <a:t>.</a:t>
            </a:r>
          </a:p>
          <a:p>
            <a:pPr algn="ctr" eaLnBrk="1" hangingPunct="1">
              <a:spcBef>
                <a:spcPct val="0"/>
              </a:spcBef>
              <a:buFontTx/>
              <a:buNone/>
            </a:pPr>
            <a:endParaRPr lang="uk-UA" altLang="ru-RU" sz="800" dirty="0">
              <a:latin typeface="Times New Roman" pitchFamily="18" charset="0"/>
              <a:cs typeface="Times New Roman" pitchFamily="18" charset="0"/>
            </a:endParaRPr>
          </a:p>
        </p:txBody>
      </p:sp>
    </p:spTree>
    <p:extLst>
      <p:ext uri="{BB962C8B-B14F-4D97-AF65-F5344CB8AC3E}">
        <p14:creationId xmlns:p14="http://schemas.microsoft.com/office/powerpoint/2010/main" val="2343327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11"/>
          <p:cNvPicPr>
            <a:picLocks noChangeAspect="1" noChangeArrowheads="1"/>
          </p:cNvPicPr>
          <p:nvPr/>
        </p:nvPicPr>
        <p:blipFill>
          <a:blip r:embed="rId2" cstate="print">
            <a:extLst>
              <a:ext uri="{28A0092B-C50C-407E-A947-70E740481C1C}">
                <a14:useLocalDpi xmlns:a14="http://schemas.microsoft.com/office/drawing/2010/main" val="0"/>
              </a:ext>
            </a:extLst>
          </a:blip>
          <a:srcRect l="2037" t="1407" r="2037" b="46240"/>
          <a:stretch>
            <a:fillRect/>
          </a:stretch>
        </p:blipFill>
        <p:spPr bwMode="auto">
          <a:xfrm>
            <a:off x="2036761" y="4437112"/>
            <a:ext cx="50704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Прямоугольник 10"/>
          <p:cNvSpPr>
            <a:spLocks noChangeArrowheads="1"/>
          </p:cNvSpPr>
          <p:nvPr/>
        </p:nvSpPr>
        <p:spPr bwMode="auto">
          <a:xfrm>
            <a:off x="1285875" y="285750"/>
            <a:ext cx="692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400" b="1" i="1" dirty="0">
                <a:latin typeface="Times New Roman" pitchFamily="18" charset="0"/>
                <a:cs typeface="Times New Roman" pitchFamily="18" charset="0"/>
              </a:rPr>
              <a:t>Энтропия – </a:t>
            </a:r>
            <a:r>
              <a:rPr lang="ru-RU" altLang="ru-RU" sz="2400" b="1" i="1" dirty="0" err="1">
                <a:latin typeface="Times New Roman" pitchFamily="18" charset="0"/>
                <a:cs typeface="Times New Roman" pitchFamily="18" charset="0"/>
              </a:rPr>
              <a:t>жүйедегі</a:t>
            </a:r>
            <a:r>
              <a:rPr lang="ru-RU" altLang="ru-RU" sz="2400" b="1" i="1" dirty="0">
                <a:latin typeface="Times New Roman" pitchFamily="18" charset="0"/>
                <a:cs typeface="Times New Roman" pitchFamily="18" charset="0"/>
              </a:rPr>
              <a:t> </a:t>
            </a:r>
            <a:r>
              <a:rPr lang="ru-RU" altLang="ru-RU" sz="2400" b="1" i="1" dirty="0" err="1">
                <a:latin typeface="Times New Roman" pitchFamily="18" charset="0"/>
                <a:cs typeface="Times New Roman" pitchFamily="18" charset="0"/>
              </a:rPr>
              <a:t>реттіліктің</a:t>
            </a:r>
            <a:r>
              <a:rPr lang="ru-RU" altLang="ru-RU" sz="2400" b="1" i="1" dirty="0">
                <a:latin typeface="Times New Roman" pitchFamily="18" charset="0"/>
                <a:cs typeface="Times New Roman" pitchFamily="18" charset="0"/>
              </a:rPr>
              <a:t> </a:t>
            </a:r>
            <a:r>
              <a:rPr lang="ru-RU" altLang="ru-RU" sz="2400" b="1" i="1" dirty="0" err="1">
                <a:latin typeface="Times New Roman" pitchFamily="18" charset="0"/>
                <a:cs typeface="Times New Roman" pitchFamily="18" charset="0"/>
              </a:rPr>
              <a:t>өлшемі</a:t>
            </a:r>
            <a:endParaRPr lang="ru-RU" altLang="ru-RU" sz="2400" dirty="0">
              <a:latin typeface="Times New Roman" pitchFamily="18" charset="0"/>
              <a:cs typeface="Times New Roman" pitchFamily="18" charset="0"/>
            </a:endParaRPr>
          </a:p>
        </p:txBody>
      </p:sp>
      <p:sp>
        <p:nvSpPr>
          <p:cNvPr id="41988" name="Rectangle 8"/>
          <p:cNvSpPr>
            <a:spLocks noChangeArrowheads="1"/>
          </p:cNvSpPr>
          <p:nvPr/>
        </p:nvSpPr>
        <p:spPr bwMode="auto">
          <a:xfrm>
            <a:off x="421005" y="1102613"/>
            <a:ext cx="8286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3600" b="1" i="1" dirty="0">
                <a:latin typeface="Times New Roman" pitchFamily="18" charset="0"/>
                <a:cs typeface="Times New Roman" pitchFamily="18" charset="0"/>
              </a:rPr>
              <a:t>                S</a:t>
            </a:r>
            <a:r>
              <a:rPr lang="ru-RU" altLang="ru-RU" sz="3600" b="1" dirty="0">
                <a:latin typeface="Times New Roman" pitchFamily="18" charset="0"/>
                <a:cs typeface="Times New Roman" pitchFamily="18" charset="0"/>
              </a:rPr>
              <a:t>=</a:t>
            </a:r>
            <a:r>
              <a:rPr lang="ru-RU" altLang="ru-RU" sz="3600" b="1" i="1" dirty="0" err="1">
                <a:latin typeface="Times New Roman" pitchFamily="18" charset="0"/>
                <a:cs typeface="Times New Roman" pitchFamily="18" charset="0"/>
              </a:rPr>
              <a:t>klnW</a:t>
            </a:r>
            <a:r>
              <a:rPr lang="ru-RU" altLang="ru-RU" sz="3600" b="1" i="1" dirty="0">
                <a:latin typeface="Times New Roman" pitchFamily="18" charset="0"/>
                <a:cs typeface="Times New Roman" pitchFamily="18" charset="0"/>
              </a:rPr>
              <a:t>  </a:t>
            </a:r>
            <a:r>
              <a:rPr lang="ru-RU" altLang="ru-RU" sz="2800" dirty="0">
                <a:latin typeface="Times New Roman" pitchFamily="18" charset="0"/>
                <a:cs typeface="Times New Roman" pitchFamily="18" charset="0"/>
              </a:rPr>
              <a:t>-</a:t>
            </a:r>
            <a:r>
              <a:rPr lang="ru-RU" altLang="ru-RU" sz="3600" b="1" i="1" dirty="0">
                <a:latin typeface="Times New Roman" pitchFamily="18" charset="0"/>
                <a:cs typeface="Times New Roman" pitchFamily="18" charset="0"/>
              </a:rPr>
              <a:t> </a:t>
            </a:r>
            <a:r>
              <a:rPr lang="ru-RU" altLang="ru-RU" sz="2800" dirty="0">
                <a:latin typeface="Times New Roman" pitchFamily="18" charset="0"/>
                <a:cs typeface="Times New Roman" pitchFamily="18" charset="0"/>
              </a:rPr>
              <a:t>Планк-Больцман </a:t>
            </a:r>
            <a:r>
              <a:rPr lang="ru-RU" altLang="ru-RU" sz="2800" dirty="0" err="1">
                <a:latin typeface="Times New Roman" pitchFamily="18" charset="0"/>
                <a:cs typeface="Times New Roman" pitchFamily="18" charset="0"/>
              </a:rPr>
              <a:t>теңдеуі</a:t>
            </a:r>
            <a:r>
              <a:rPr lang="ru-RU" altLang="ru-RU" sz="2800" dirty="0">
                <a:latin typeface="Times New Roman" pitchFamily="18" charset="0"/>
                <a:cs typeface="Times New Roman" pitchFamily="18" charset="0"/>
              </a:rPr>
              <a:t> </a:t>
            </a:r>
            <a:endParaRPr lang="ru-RU" altLang="ru-RU" sz="2800" b="1" i="1" dirty="0">
              <a:latin typeface="Times New Roman" pitchFamily="18" charset="0"/>
              <a:cs typeface="Times New Roman" pitchFamily="18" charset="0"/>
            </a:endParaRPr>
          </a:p>
          <a:p>
            <a:pPr algn="ctr" eaLnBrk="1" hangingPunct="1">
              <a:spcBef>
                <a:spcPct val="0"/>
              </a:spcBef>
              <a:buFontTx/>
              <a:buNone/>
            </a:pPr>
            <a:endParaRPr lang="ru-RU" altLang="ru-RU" sz="1000" b="1" dirty="0">
              <a:latin typeface="Times New Roman" pitchFamily="18" charset="0"/>
              <a:cs typeface="Times New Roman" pitchFamily="18" charset="0"/>
            </a:endParaRPr>
          </a:p>
          <a:p>
            <a:pPr algn="ctr">
              <a:spcBef>
                <a:spcPct val="0"/>
              </a:spcBef>
              <a:buFontTx/>
              <a:buNone/>
            </a:pPr>
            <a:r>
              <a:rPr lang="ru-RU" altLang="ru-RU" sz="2200" dirty="0" err="1">
                <a:latin typeface="Times New Roman" pitchFamily="18" charset="0"/>
                <a:cs typeface="Times New Roman" pitchFamily="18" charset="0"/>
              </a:rPr>
              <a:t>мұндағы</a:t>
            </a:r>
            <a:r>
              <a:rPr lang="ru-RU" altLang="ru-RU" sz="2200" dirty="0">
                <a:latin typeface="Times New Roman" pitchFamily="18" charset="0"/>
                <a:cs typeface="Times New Roman" pitchFamily="18" charset="0"/>
              </a:rPr>
              <a:t> </a:t>
            </a:r>
            <a:r>
              <a:rPr lang="ru-RU" altLang="ru-RU" sz="2200" b="1" i="1" dirty="0">
                <a:latin typeface="Times New Roman" pitchFamily="18" charset="0"/>
                <a:cs typeface="Times New Roman" pitchFamily="18" charset="0"/>
              </a:rPr>
              <a:t>S</a:t>
            </a:r>
            <a:r>
              <a:rPr lang="ru-RU" altLang="ru-RU" sz="2200" i="1" dirty="0">
                <a:latin typeface="Times New Roman" pitchFamily="18" charset="0"/>
                <a:cs typeface="Times New Roman" pitchFamily="18" charset="0"/>
              </a:rPr>
              <a:t> -</a:t>
            </a:r>
            <a:r>
              <a:rPr lang="ru-RU" altLang="ru-RU" sz="2200" dirty="0">
                <a:latin typeface="Times New Roman" pitchFamily="18" charset="0"/>
                <a:cs typeface="Times New Roman" pitchFamily="18" charset="0"/>
              </a:rPr>
              <a:t> энтропия, </a:t>
            </a:r>
            <a:r>
              <a:rPr lang="ru-RU" altLang="ru-RU" sz="2200" b="1" i="1" dirty="0">
                <a:latin typeface="Times New Roman" pitchFamily="18" charset="0"/>
                <a:cs typeface="Times New Roman" pitchFamily="18" charset="0"/>
              </a:rPr>
              <a:t>k </a:t>
            </a:r>
            <a:r>
              <a:rPr lang="ru-RU" altLang="ru-RU" sz="2200" i="1" dirty="0">
                <a:latin typeface="Times New Roman" pitchFamily="18" charset="0"/>
                <a:cs typeface="Times New Roman" pitchFamily="18" charset="0"/>
              </a:rPr>
              <a:t>–</a:t>
            </a:r>
            <a:r>
              <a:rPr lang="ru-RU" altLang="ru-RU" sz="2200" dirty="0">
                <a:latin typeface="Times New Roman" pitchFamily="18" charset="0"/>
                <a:cs typeface="Times New Roman" pitchFamily="18" charset="0"/>
              </a:rPr>
              <a:t> Больцман </a:t>
            </a:r>
            <a:r>
              <a:rPr lang="ru-RU" altLang="ru-RU" sz="2200" dirty="0" err="1">
                <a:latin typeface="Times New Roman" pitchFamily="18" charset="0"/>
                <a:cs typeface="Times New Roman" pitchFamily="18" charset="0"/>
              </a:rPr>
              <a:t>тұрақтысы</a:t>
            </a:r>
            <a:r>
              <a:rPr lang="ru-RU" altLang="ru-RU" sz="2200" dirty="0">
                <a:latin typeface="Times New Roman" pitchFamily="18" charset="0"/>
                <a:cs typeface="Times New Roman" pitchFamily="18" charset="0"/>
              </a:rPr>
              <a:t>, </a:t>
            </a:r>
            <a:r>
              <a:rPr lang="en-US" altLang="ru-RU" sz="2200" dirty="0">
                <a:latin typeface="Times New Roman" pitchFamily="18" charset="0"/>
                <a:cs typeface="Times New Roman" pitchFamily="18" charset="0"/>
              </a:rPr>
              <a:t>38</a:t>
            </a:r>
            <a:r>
              <a:rPr lang="en-US" altLang="ru-RU" sz="2200" dirty="0">
                <a:latin typeface="Times New Roman" pitchFamily="18" charset="0"/>
                <a:cs typeface="Times New Roman" pitchFamily="18" charset="0"/>
                <a:sym typeface="Symbol" pitchFamily="18" charset="2"/>
              </a:rPr>
              <a:t>10</a:t>
            </a:r>
            <a:r>
              <a:rPr lang="en-US" altLang="ru-RU" sz="2200" baseline="30000" dirty="0">
                <a:latin typeface="Times New Roman" pitchFamily="18" charset="0"/>
                <a:cs typeface="Times New Roman" pitchFamily="18" charset="0"/>
                <a:sym typeface="Symbol" pitchFamily="18" charset="2"/>
              </a:rPr>
              <a:t>-24 </a:t>
            </a:r>
            <a:r>
              <a:rPr lang="ru-RU" altLang="ru-RU" sz="2200" dirty="0">
                <a:latin typeface="Times New Roman" pitchFamily="18" charset="0"/>
                <a:cs typeface="Times New Roman" pitchFamily="18" charset="0"/>
              </a:rPr>
              <a:t>ДжК</a:t>
            </a:r>
            <a:r>
              <a:rPr lang="ru-RU" altLang="ru-RU" sz="2200" baseline="30000" dirty="0">
                <a:latin typeface="Times New Roman" pitchFamily="18" charset="0"/>
                <a:cs typeface="Times New Roman" pitchFamily="18" charset="0"/>
              </a:rPr>
              <a:t>-1 </a:t>
            </a:r>
            <a:r>
              <a:rPr lang="ru-RU" altLang="ru-RU" sz="2200" dirty="0" err="1">
                <a:latin typeface="Times New Roman" pitchFamily="18" charset="0"/>
                <a:cs typeface="Times New Roman" pitchFamily="18" charset="0"/>
              </a:rPr>
              <a:t>немесе</a:t>
            </a:r>
            <a:r>
              <a:rPr lang="ru-RU" altLang="ru-RU" sz="2200" dirty="0">
                <a:latin typeface="Times New Roman" pitchFamily="18" charset="0"/>
                <a:cs typeface="Times New Roman" pitchFamily="18" charset="0"/>
              </a:rPr>
              <a:t>  3,31</a:t>
            </a:r>
            <a:r>
              <a:rPr lang="en-US" altLang="ru-RU" sz="2200" dirty="0">
                <a:latin typeface="Times New Roman" pitchFamily="18" charset="0"/>
                <a:cs typeface="Times New Roman" pitchFamily="18" charset="0"/>
              </a:rPr>
              <a:t>1</a:t>
            </a:r>
            <a:r>
              <a:rPr lang="en-US" altLang="ru-RU" sz="2200" dirty="0">
                <a:latin typeface="Times New Roman" pitchFamily="18" charset="0"/>
                <a:cs typeface="Times New Roman" pitchFamily="18" charset="0"/>
                <a:sym typeface="Symbol" pitchFamily="18" charset="2"/>
              </a:rPr>
              <a:t> 10</a:t>
            </a:r>
            <a:r>
              <a:rPr lang="en-US" altLang="ru-RU" sz="2200" baseline="30000" dirty="0">
                <a:latin typeface="Times New Roman" pitchFamily="18" charset="0"/>
                <a:cs typeface="Times New Roman" pitchFamily="18" charset="0"/>
                <a:sym typeface="Symbol" pitchFamily="18" charset="2"/>
              </a:rPr>
              <a:t>-24</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энтропиялық</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бірлікке</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тең</a:t>
            </a:r>
            <a:r>
              <a:rPr lang="ru-RU" altLang="ru-RU" sz="2200" dirty="0">
                <a:latin typeface="Times New Roman" pitchFamily="18" charset="0"/>
                <a:cs typeface="Times New Roman" pitchFamily="18" charset="0"/>
              </a:rPr>
              <a:t>.</a:t>
            </a:r>
            <a:endParaRPr lang="ru-RU" altLang="ru-RU" sz="2200" baseline="30000" dirty="0">
              <a:latin typeface="Arial" charset="0"/>
            </a:endParaRPr>
          </a:p>
        </p:txBody>
      </p:sp>
      <p:sp>
        <p:nvSpPr>
          <p:cNvPr id="41989" name="Прямоугольник 13"/>
          <p:cNvSpPr>
            <a:spLocks noChangeArrowheads="1"/>
          </p:cNvSpPr>
          <p:nvPr/>
        </p:nvSpPr>
        <p:spPr bwMode="auto">
          <a:xfrm>
            <a:off x="428624" y="3356992"/>
            <a:ext cx="8286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200" dirty="0">
                <a:latin typeface="Times New Roman" pitchFamily="18" charset="0"/>
                <a:cs typeface="Times New Roman" pitchFamily="18" charset="0"/>
              </a:rPr>
              <a:t>(</a:t>
            </a:r>
            <a:r>
              <a:rPr lang="ru-RU" altLang="ru-RU" sz="2200" dirty="0" err="1">
                <a:latin typeface="Times New Roman" pitchFamily="18" charset="0"/>
                <a:cs typeface="Times New Roman" pitchFamily="18" charset="0"/>
              </a:rPr>
              <a:t>энтропиялық</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бірлік</a:t>
            </a:r>
            <a:r>
              <a:rPr lang="ru-RU" altLang="ru-RU" sz="2200" dirty="0">
                <a:latin typeface="Times New Roman" pitchFamily="18" charset="0"/>
                <a:cs typeface="Times New Roman" pitchFamily="18" charset="0"/>
              </a:rPr>
              <a:t> 1 кал/град </a:t>
            </a:r>
            <a:r>
              <a:rPr lang="ru-RU" altLang="ru-RU" sz="2200" dirty="0" err="1">
                <a:latin typeface="Times New Roman" pitchFamily="18" charset="0"/>
                <a:cs typeface="Times New Roman" pitchFamily="18" charset="0"/>
              </a:rPr>
              <a:t>тең</a:t>
            </a:r>
            <a:r>
              <a:rPr lang="ru-RU" altLang="ru-RU" sz="2200" dirty="0">
                <a:latin typeface="Times New Roman" pitchFamily="18" charset="0"/>
                <a:cs typeface="Times New Roman" pitchFamily="18" charset="0"/>
              </a:rPr>
              <a:t>), </a:t>
            </a:r>
          </a:p>
          <a:p>
            <a:pPr algn="ctr" eaLnBrk="1" hangingPunct="1">
              <a:spcBef>
                <a:spcPct val="0"/>
              </a:spcBef>
              <a:buFontTx/>
              <a:buNone/>
            </a:pPr>
            <a:r>
              <a:rPr lang="ru-RU" altLang="ru-RU" sz="2200" b="1" i="1" dirty="0">
                <a:latin typeface="Times New Roman" pitchFamily="18" charset="0"/>
                <a:cs typeface="Times New Roman" pitchFamily="18" charset="0"/>
              </a:rPr>
              <a:t>W –</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термодинамикалық</a:t>
            </a:r>
            <a:r>
              <a:rPr lang="ru-RU" altLang="ru-RU" sz="2200" dirty="0">
                <a:latin typeface="Times New Roman" pitchFamily="18" charset="0"/>
                <a:cs typeface="Times New Roman" pitchFamily="18" charset="0"/>
              </a:rPr>
              <a:t> </a:t>
            </a:r>
            <a:r>
              <a:rPr lang="ru-RU" altLang="ru-RU" sz="2200" dirty="0" err="1">
                <a:latin typeface="Times New Roman" pitchFamily="18" charset="0"/>
                <a:cs typeface="Times New Roman" pitchFamily="18" charset="0"/>
              </a:rPr>
              <a:t>ықтималдық</a:t>
            </a:r>
            <a:r>
              <a:rPr lang="ru-RU" altLang="ru-RU" sz="2200" dirty="0">
                <a:latin typeface="Times New Roman" pitchFamily="18" charset="0"/>
                <a:cs typeface="Times New Roman" pitchFamily="18" charset="0"/>
              </a:rPr>
              <a:t>.</a:t>
            </a:r>
            <a:endParaRPr lang="en-US" altLang="ru-RU" sz="2200" b="1" i="1" dirty="0">
              <a:latin typeface="Times New Roman" pitchFamily="18" charset="0"/>
              <a:cs typeface="Times New Roman" pitchFamily="18" charset="0"/>
            </a:endParaRPr>
          </a:p>
        </p:txBody>
      </p:sp>
      <p:sp>
        <p:nvSpPr>
          <p:cNvPr id="41990" name="Rectangle 6"/>
          <p:cNvSpPr>
            <a:spLocks noChangeArrowheads="1"/>
          </p:cNvSpPr>
          <p:nvPr/>
        </p:nvSpPr>
        <p:spPr bwMode="auto">
          <a:xfrm>
            <a:off x="1293985" y="2746290"/>
            <a:ext cx="6651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tabLst>
                <a:tab pos="2286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2286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2286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2286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2286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9pPr>
          </a:lstStyle>
          <a:p>
            <a:pPr algn="just">
              <a:spcBef>
                <a:spcPct val="0"/>
              </a:spcBef>
              <a:buFontTx/>
              <a:buNone/>
            </a:pPr>
            <a:r>
              <a:rPr lang="ru-RU" altLang="ru-RU" sz="2800" dirty="0" err="1">
                <a:latin typeface="Times New Roman" pitchFamily="18" charset="0"/>
                <a:cs typeface="Times New Roman" pitchFamily="18" charset="0"/>
              </a:rPr>
              <a:t>Мұз</a:t>
            </a:r>
            <a:r>
              <a:rPr lang="ru-RU" altLang="ru-RU" sz="2800" dirty="0">
                <a:latin typeface="Times New Roman" pitchFamily="18" charset="0"/>
                <a:cs typeface="Times New Roman" pitchFamily="18" charset="0"/>
              </a:rPr>
              <a:t>:</a:t>
            </a:r>
            <a:r>
              <a:rPr lang="en-US" altLang="ru-RU" sz="2800" dirty="0">
                <a:latin typeface="Times New Roman" pitchFamily="18" charset="0"/>
                <a:cs typeface="Times New Roman" pitchFamily="18" charset="0"/>
              </a:rPr>
              <a:t> S = 9.8</a:t>
            </a:r>
            <a:r>
              <a:rPr lang="ru-RU" altLang="ru-RU" sz="2800" dirty="0">
                <a:latin typeface="Times New Roman" pitchFamily="18" charset="0"/>
                <a:cs typeface="Times New Roman" pitchFamily="18" charset="0"/>
              </a:rPr>
              <a:t>;</a:t>
            </a:r>
            <a:r>
              <a:rPr lang="en-US" altLang="ru-RU" sz="2800" dirty="0">
                <a:latin typeface="Times New Roman" pitchFamily="18" charset="0"/>
                <a:cs typeface="Times New Roman" pitchFamily="18" charset="0"/>
              </a:rPr>
              <a:t> </a:t>
            </a:r>
            <a:r>
              <a:rPr lang="ru-RU" altLang="ru-RU" sz="2800" dirty="0">
                <a:latin typeface="Times New Roman" pitchFamily="18" charset="0"/>
                <a:cs typeface="Times New Roman" pitchFamily="18" charset="0"/>
              </a:rPr>
              <a:t>    су: </a:t>
            </a:r>
            <a:r>
              <a:rPr lang="en-US" altLang="ru-RU" sz="2800" dirty="0">
                <a:latin typeface="Times New Roman" pitchFamily="18" charset="0"/>
                <a:cs typeface="Times New Roman" pitchFamily="18" charset="0"/>
              </a:rPr>
              <a:t> S = 16.7</a:t>
            </a:r>
            <a:r>
              <a:rPr lang="ru-RU" altLang="ru-RU" sz="2800" dirty="0">
                <a:latin typeface="Times New Roman" pitchFamily="18" charset="0"/>
                <a:cs typeface="Times New Roman" pitchFamily="18" charset="0"/>
              </a:rPr>
              <a:t>;</a:t>
            </a:r>
            <a:r>
              <a:rPr lang="en-US" altLang="ru-RU" sz="2800" dirty="0">
                <a:latin typeface="Times New Roman" pitchFamily="18" charset="0"/>
                <a:cs typeface="Times New Roman" pitchFamily="18" charset="0"/>
              </a:rPr>
              <a:t> </a:t>
            </a:r>
            <a:r>
              <a:rPr lang="ru-RU" altLang="ru-RU" sz="2800" dirty="0">
                <a:latin typeface="Times New Roman" pitchFamily="18" charset="0"/>
                <a:cs typeface="Times New Roman" pitchFamily="18" charset="0"/>
              </a:rPr>
              <a:t>  </a:t>
            </a:r>
            <a:r>
              <a:rPr lang="ru-RU" altLang="ru-RU" sz="2800" dirty="0" err="1">
                <a:latin typeface="Times New Roman" pitchFamily="18" charset="0"/>
                <a:cs typeface="Times New Roman" pitchFamily="18" charset="0"/>
              </a:rPr>
              <a:t>бу</a:t>
            </a:r>
            <a:r>
              <a:rPr lang="ru-RU" altLang="ru-RU" sz="2800" dirty="0">
                <a:latin typeface="Times New Roman" pitchFamily="18" charset="0"/>
                <a:cs typeface="Times New Roman" pitchFamily="18" charset="0"/>
              </a:rPr>
              <a:t>:</a:t>
            </a:r>
            <a:r>
              <a:rPr lang="en-US" altLang="ru-RU" sz="2800" dirty="0">
                <a:latin typeface="Times New Roman" pitchFamily="18" charset="0"/>
                <a:cs typeface="Times New Roman" pitchFamily="18" charset="0"/>
              </a:rPr>
              <a:t> S = 45.1</a:t>
            </a:r>
          </a:p>
        </p:txBody>
      </p:sp>
    </p:spTree>
    <p:extLst>
      <p:ext uri="{BB962C8B-B14F-4D97-AF65-F5344CB8AC3E}">
        <p14:creationId xmlns:p14="http://schemas.microsoft.com/office/powerpoint/2010/main" val="3122890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l="5040" t="3310" r="2016" b="33757"/>
          <a:stretch>
            <a:fillRect/>
          </a:stretch>
        </p:blipFill>
        <p:spPr bwMode="auto">
          <a:xfrm>
            <a:off x="4714875" y="214313"/>
            <a:ext cx="43021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Прямоугольник 3"/>
          <p:cNvSpPr>
            <a:spLocks noChangeArrowheads="1"/>
          </p:cNvSpPr>
          <p:nvPr/>
        </p:nvSpPr>
        <p:spPr bwMode="auto">
          <a:xfrm>
            <a:off x="220716" y="1702356"/>
            <a:ext cx="442912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400" dirty="0">
                <a:latin typeface="Times New Roman" pitchFamily="18" charset="0"/>
                <a:cs typeface="Times New Roman" pitchFamily="18" charset="0"/>
              </a:rPr>
              <a:t>Организм, </a:t>
            </a:r>
            <a:r>
              <a:rPr lang="ru-RU" altLang="ru-RU" sz="2400" dirty="0" err="1">
                <a:latin typeface="Times New Roman" pitchFamily="18" charset="0"/>
                <a:cs typeface="Times New Roman" pitchFamily="18" charset="0"/>
              </a:rPr>
              <a:t>ашық</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жүйе</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болып</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есептеледі</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сырттан</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энергияны</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қабылдайды</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және</a:t>
            </a:r>
            <a:r>
              <a:rPr lang="ru-RU" altLang="ru-RU" sz="2400" dirty="0">
                <a:latin typeface="Times New Roman" pitchFamily="18" charset="0"/>
                <a:cs typeface="Times New Roman" pitchFamily="18" charset="0"/>
              </a:rPr>
              <a:t> оны </a:t>
            </a:r>
            <a:r>
              <a:rPr lang="ru-RU" altLang="ru-RU" sz="2400" dirty="0" err="1">
                <a:latin typeface="Times New Roman" pitchFamily="18" charset="0"/>
                <a:cs typeface="Times New Roman" pitchFamily="18" charset="0"/>
              </a:rPr>
              <a:t>энергияға</a:t>
            </a:r>
            <a:r>
              <a:rPr lang="ru-RU" altLang="ru-RU" sz="2400" dirty="0">
                <a:latin typeface="Times New Roman" pitchFamily="18" charset="0"/>
                <a:cs typeface="Times New Roman" pitchFamily="18" charset="0"/>
              </a:rPr>
              <a:t> бай </a:t>
            </a:r>
            <a:r>
              <a:rPr lang="ru-RU" altLang="ru-RU" sz="2400" dirty="0" err="1">
                <a:latin typeface="Times New Roman" pitchFamily="18" charset="0"/>
                <a:cs typeface="Times New Roman" pitchFamily="18" charset="0"/>
              </a:rPr>
              <a:t>қосылыс</a:t>
            </a:r>
            <a:r>
              <a:rPr lang="ru-RU" altLang="ru-RU" sz="2400" dirty="0">
                <a:latin typeface="Times New Roman" pitchFamily="18" charset="0"/>
                <a:cs typeface="Times New Roman" pitchFamily="18" charset="0"/>
              </a:rPr>
              <a:t> (АТФ) </a:t>
            </a:r>
            <a:r>
              <a:rPr lang="ru-RU" altLang="ru-RU" sz="2400" dirty="0" err="1">
                <a:latin typeface="Times New Roman" pitchFamily="18" charset="0"/>
                <a:cs typeface="Times New Roman" pitchFamily="18" charset="0"/>
              </a:rPr>
              <a:t>түрінде</a:t>
            </a:r>
            <a:r>
              <a:rPr lang="ru-RU" altLang="ru-RU" sz="2400" dirty="0">
                <a:latin typeface="Times New Roman" pitchFamily="18" charset="0"/>
                <a:cs typeface="Times New Roman" pitchFamily="18" charset="0"/>
              </a:rPr>
              <a:t> </a:t>
            </a:r>
            <a:r>
              <a:rPr lang="ru-RU" altLang="ru-RU" sz="2400" dirty="0" err="1">
                <a:latin typeface="Times New Roman" pitchFamily="18" charset="0"/>
                <a:cs typeface="Times New Roman" pitchFamily="18" charset="0"/>
              </a:rPr>
              <a:t>жинақтайды</a:t>
            </a:r>
            <a:r>
              <a:rPr lang="ru-RU" altLang="ru-RU" sz="2400" dirty="0">
                <a:latin typeface="Times New Roman" pitchFamily="18" charset="0"/>
                <a:cs typeface="Times New Roman" pitchFamily="18" charset="0"/>
              </a:rPr>
              <a:t>.</a:t>
            </a:r>
          </a:p>
          <a:p>
            <a:pPr algn="ctr" eaLnBrk="1" hangingPunct="1">
              <a:spcBef>
                <a:spcPct val="0"/>
              </a:spcBef>
              <a:buFontTx/>
              <a:buNone/>
            </a:pPr>
            <a:r>
              <a:rPr lang="ru-RU" altLang="ru-RU" sz="2400" b="1" u="sng" dirty="0" err="1">
                <a:latin typeface="Times New Roman" pitchFamily="18" charset="0"/>
                <a:cs typeface="Times New Roman" pitchFamily="18" charset="0"/>
              </a:rPr>
              <a:t>Бұл</a:t>
            </a:r>
            <a:r>
              <a:rPr lang="ru-RU" altLang="ru-RU" sz="2400" b="1" u="sng" dirty="0">
                <a:latin typeface="Times New Roman" pitchFamily="18" charset="0"/>
                <a:cs typeface="Times New Roman" pitchFamily="18" charset="0"/>
              </a:rPr>
              <a:t> </a:t>
            </a:r>
            <a:r>
              <a:rPr lang="ru-RU" altLang="ru-RU" sz="2400" b="1" u="sng" dirty="0" err="1">
                <a:latin typeface="Times New Roman" pitchFamily="18" charset="0"/>
                <a:cs typeface="Times New Roman" pitchFamily="18" charset="0"/>
              </a:rPr>
              <a:t>жағдайда</a:t>
            </a:r>
            <a:r>
              <a:rPr lang="ru-RU" altLang="ru-RU" sz="2400" b="1" u="sng" dirty="0">
                <a:latin typeface="Times New Roman" pitchFamily="18" charset="0"/>
                <a:cs typeface="Times New Roman" pitchFamily="18" charset="0"/>
              </a:rPr>
              <a:t> </a:t>
            </a:r>
            <a:r>
              <a:rPr lang="ru-RU" altLang="ru-RU" sz="2400" b="1" u="sng" dirty="0" err="1">
                <a:latin typeface="Times New Roman" pitchFamily="18" charset="0"/>
                <a:cs typeface="Times New Roman" pitchFamily="18" charset="0"/>
              </a:rPr>
              <a:t>жүйенің</a:t>
            </a:r>
            <a:r>
              <a:rPr lang="ru-RU" altLang="ru-RU" sz="2400" b="1" u="sng" dirty="0">
                <a:latin typeface="Times New Roman" pitchFamily="18" charset="0"/>
                <a:cs typeface="Times New Roman" pitchFamily="18" charset="0"/>
              </a:rPr>
              <a:t> </a:t>
            </a:r>
            <a:r>
              <a:rPr lang="ru-RU" altLang="ru-RU" sz="2400" b="1" u="sng" dirty="0" err="1">
                <a:latin typeface="Times New Roman" pitchFamily="18" charset="0"/>
                <a:cs typeface="Times New Roman" pitchFamily="18" charset="0"/>
              </a:rPr>
              <a:t>энтропиясы</a:t>
            </a:r>
            <a:r>
              <a:rPr lang="ru-RU" altLang="ru-RU" sz="2400" b="1" u="sng" dirty="0">
                <a:latin typeface="Times New Roman" pitchFamily="18" charset="0"/>
                <a:cs typeface="Times New Roman" pitchFamily="18" charset="0"/>
              </a:rPr>
              <a:t> </a:t>
            </a:r>
            <a:r>
              <a:rPr lang="ru-RU" altLang="ru-RU" sz="2400" b="1" u="sng" dirty="0" err="1">
                <a:latin typeface="Times New Roman" pitchFamily="18" charset="0"/>
                <a:cs typeface="Times New Roman" pitchFamily="18" charset="0"/>
              </a:rPr>
              <a:t>төмендейді</a:t>
            </a:r>
            <a:r>
              <a:rPr lang="ru-RU" altLang="ru-RU" sz="2400" b="1" u="sng" dirty="0">
                <a:latin typeface="Times New Roman" pitchFamily="18" charset="0"/>
                <a:cs typeface="Times New Roman" pitchFamily="18" charset="0"/>
              </a:rPr>
              <a:t>.</a:t>
            </a:r>
            <a:endParaRPr lang="ru-RU" altLang="ru-RU" sz="2400" b="1" dirty="0">
              <a:latin typeface="Times New Roman" pitchFamily="18" charset="0"/>
              <a:cs typeface="Times New Roman" pitchFamily="18" charset="0"/>
            </a:endParaRPr>
          </a:p>
          <a:p>
            <a:pPr algn="just" eaLnBrk="1" hangingPunct="1">
              <a:spcBef>
                <a:spcPct val="0"/>
              </a:spcBef>
              <a:buFontTx/>
              <a:buNone/>
            </a:pPr>
            <a:endParaRPr lang="ru-RU" altLang="ru-RU" sz="1000" dirty="0">
              <a:latin typeface="Times New Roman" pitchFamily="18" charset="0"/>
              <a:cs typeface="Times New Roman" pitchFamily="18" charset="0"/>
            </a:endParaRPr>
          </a:p>
        </p:txBody>
      </p:sp>
      <p:sp>
        <p:nvSpPr>
          <p:cNvPr id="45060" name="Rectangle 7"/>
          <p:cNvSpPr>
            <a:spLocks noChangeArrowheads="1"/>
          </p:cNvSpPr>
          <p:nvPr/>
        </p:nvSpPr>
        <p:spPr bwMode="auto">
          <a:xfrm>
            <a:off x="274641" y="4653136"/>
            <a:ext cx="872419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200" dirty="0" err="1">
                <a:latin typeface="Times New Roman" pitchFamily="18" charset="0"/>
              </a:rPr>
              <a:t>Қорға</a:t>
            </a:r>
            <a:r>
              <a:rPr lang="ru-RU" altLang="ru-RU" sz="2200" dirty="0">
                <a:latin typeface="Times New Roman" pitchFamily="18" charset="0"/>
              </a:rPr>
              <a:t> </a:t>
            </a:r>
            <a:r>
              <a:rPr lang="ru-RU" altLang="ru-RU" sz="2200" dirty="0" err="1">
                <a:latin typeface="Times New Roman" pitchFamily="18" charset="0"/>
              </a:rPr>
              <a:t>жиналған</a:t>
            </a:r>
            <a:r>
              <a:rPr lang="ru-RU" altLang="ru-RU" sz="2200" dirty="0">
                <a:latin typeface="Times New Roman" pitchFamily="18" charset="0"/>
              </a:rPr>
              <a:t> энергия </a:t>
            </a:r>
            <a:r>
              <a:rPr lang="ru-RU" altLang="ru-RU" sz="2200" b="1" i="1" dirty="0" err="1">
                <a:latin typeface="Times New Roman" pitchFamily="18" charset="0"/>
              </a:rPr>
              <a:t>пайдалы</a:t>
            </a:r>
            <a:r>
              <a:rPr lang="ru-RU" altLang="ru-RU" sz="2200" b="1" i="1" dirty="0">
                <a:latin typeface="Times New Roman" pitchFamily="18" charset="0"/>
              </a:rPr>
              <a:t> </a:t>
            </a:r>
            <a:r>
              <a:rPr lang="ru-RU" altLang="ru-RU" sz="2200" b="1" i="1" dirty="0" err="1">
                <a:latin typeface="Times New Roman" pitchFamily="18" charset="0"/>
              </a:rPr>
              <a:t>жұмыс</a:t>
            </a:r>
            <a:r>
              <a:rPr lang="ru-RU" altLang="ru-RU" sz="2200" b="1" i="1" dirty="0">
                <a:latin typeface="Times New Roman" pitchFamily="18" charset="0"/>
              </a:rPr>
              <a:t> </a:t>
            </a:r>
            <a:r>
              <a:rPr lang="ru-RU" altLang="ru-RU" sz="2200" b="1" i="1" dirty="0" err="1">
                <a:latin typeface="Times New Roman" pitchFamily="18" charset="0"/>
              </a:rPr>
              <a:t>жасау</a:t>
            </a:r>
            <a:r>
              <a:rPr lang="ru-RU" altLang="ru-RU" sz="2200" b="1" i="1" dirty="0">
                <a:latin typeface="Times New Roman" pitchFamily="18" charset="0"/>
              </a:rPr>
              <a:t> </a:t>
            </a:r>
            <a:r>
              <a:rPr lang="ru-RU" altLang="ru-RU" sz="2200" b="1" i="1" dirty="0" err="1">
                <a:latin typeface="Times New Roman" pitchFamily="18" charset="0"/>
              </a:rPr>
              <a:t>үшін</a:t>
            </a:r>
            <a:r>
              <a:rPr lang="ru-RU" altLang="ru-RU" sz="2200" b="1" i="1" dirty="0">
                <a:latin typeface="Times New Roman" pitchFamily="18" charset="0"/>
              </a:rPr>
              <a:t> </a:t>
            </a:r>
            <a:r>
              <a:rPr lang="ru-RU" altLang="ru-RU" sz="2200" b="1" i="1" dirty="0" err="1">
                <a:latin typeface="Times New Roman" pitchFamily="18" charset="0"/>
              </a:rPr>
              <a:t>жұмсалады</a:t>
            </a:r>
            <a:r>
              <a:rPr lang="ru-RU" altLang="ru-RU" sz="2200" b="1" i="1" dirty="0">
                <a:latin typeface="Times New Roman" pitchFamily="18" charset="0"/>
              </a:rPr>
              <a:t>. </a:t>
            </a:r>
          </a:p>
          <a:p>
            <a:pPr algn="just" eaLnBrk="1" hangingPunct="1">
              <a:spcBef>
                <a:spcPct val="0"/>
              </a:spcBef>
              <a:buFontTx/>
              <a:buNone/>
            </a:pPr>
            <a:r>
              <a:rPr lang="ru-RU" altLang="ru-RU" sz="2200" dirty="0" err="1">
                <a:latin typeface="Times New Roman" pitchFamily="18" charset="0"/>
              </a:rPr>
              <a:t>Тірі</a:t>
            </a:r>
            <a:r>
              <a:rPr lang="ru-RU" altLang="ru-RU" sz="2200" dirty="0">
                <a:latin typeface="Times New Roman" pitchFamily="18" charset="0"/>
              </a:rPr>
              <a:t> </a:t>
            </a:r>
            <a:r>
              <a:rPr lang="ru-RU" altLang="ru-RU" sz="2200" dirty="0" err="1">
                <a:latin typeface="Times New Roman" pitchFamily="18" charset="0"/>
              </a:rPr>
              <a:t>организмдерде</a:t>
            </a:r>
            <a:r>
              <a:rPr lang="ru-RU" altLang="ru-RU" sz="2200" dirty="0">
                <a:latin typeface="Times New Roman" pitchFamily="18" charset="0"/>
              </a:rPr>
              <a:t> </a:t>
            </a:r>
            <a:r>
              <a:rPr lang="ru-RU" altLang="ru-RU" sz="2200" dirty="0" err="1">
                <a:latin typeface="Times New Roman" pitchFamily="18" charset="0"/>
              </a:rPr>
              <a:t>жүріп</a:t>
            </a:r>
            <a:r>
              <a:rPr lang="ru-RU" altLang="ru-RU" sz="2200" dirty="0">
                <a:latin typeface="Times New Roman" pitchFamily="18" charset="0"/>
              </a:rPr>
              <a:t> </a:t>
            </a:r>
            <a:r>
              <a:rPr lang="ru-RU" altLang="ru-RU" sz="2200" dirty="0" err="1">
                <a:latin typeface="Times New Roman" pitchFamily="18" charset="0"/>
              </a:rPr>
              <a:t>отыратын</a:t>
            </a:r>
            <a:r>
              <a:rPr lang="ru-RU" altLang="ru-RU" sz="2200" dirty="0">
                <a:latin typeface="Times New Roman" pitchFamily="18" charset="0"/>
              </a:rPr>
              <a:t> </a:t>
            </a:r>
            <a:r>
              <a:rPr lang="ru-RU" altLang="ru-RU" sz="2200" dirty="0" err="1">
                <a:latin typeface="Times New Roman" pitchFamily="18" charset="0"/>
              </a:rPr>
              <a:t>барлық</a:t>
            </a:r>
            <a:r>
              <a:rPr lang="ru-RU" altLang="ru-RU" sz="2200" dirty="0">
                <a:latin typeface="Times New Roman" pitchFamily="18" charset="0"/>
              </a:rPr>
              <a:t> </a:t>
            </a:r>
            <a:r>
              <a:rPr lang="ru-RU" altLang="ru-RU" sz="2200" dirty="0" err="1">
                <a:latin typeface="Times New Roman" pitchFamily="18" charset="0"/>
              </a:rPr>
              <a:t>процестер</a:t>
            </a:r>
            <a:r>
              <a:rPr lang="ru-RU" altLang="ru-RU" sz="2200" dirty="0">
                <a:latin typeface="Times New Roman" pitchFamily="18" charset="0"/>
              </a:rPr>
              <a:t> </a:t>
            </a:r>
            <a:r>
              <a:rPr lang="ru-RU" altLang="ru-RU" sz="2200" dirty="0" err="1">
                <a:latin typeface="Times New Roman" pitchFamily="18" charset="0"/>
              </a:rPr>
              <a:t>қайтымсыз</a:t>
            </a:r>
            <a:r>
              <a:rPr lang="ru-RU" altLang="ru-RU" sz="2200" dirty="0">
                <a:latin typeface="Times New Roman" pitchFamily="18" charset="0"/>
              </a:rPr>
              <a:t> </a:t>
            </a:r>
            <a:r>
              <a:rPr lang="ru-RU" altLang="ru-RU" sz="2200" dirty="0" err="1">
                <a:latin typeface="Times New Roman" pitchFamily="18" charset="0"/>
              </a:rPr>
              <a:t>болғандықтан</a:t>
            </a:r>
            <a:r>
              <a:rPr lang="ru-RU" altLang="ru-RU" sz="2200" dirty="0">
                <a:latin typeface="Times New Roman" pitchFamily="18" charset="0"/>
              </a:rPr>
              <a:t> </a:t>
            </a:r>
            <a:r>
              <a:rPr lang="ru-RU" altLang="ru-RU" sz="2400" b="1" i="1" dirty="0">
                <a:latin typeface="Times New Roman" pitchFamily="18" charset="0"/>
              </a:rPr>
              <a:t>энтропия </a:t>
            </a:r>
            <a:r>
              <a:rPr lang="ru-RU" altLang="ru-RU" sz="2400" b="1" i="1" dirty="0" err="1">
                <a:latin typeface="Times New Roman" pitchFamily="18" charset="0"/>
              </a:rPr>
              <a:t>үнемі</a:t>
            </a:r>
            <a:r>
              <a:rPr lang="ru-RU" altLang="ru-RU" sz="2400" b="1" i="1" dirty="0">
                <a:latin typeface="Times New Roman" pitchFamily="18" charset="0"/>
              </a:rPr>
              <a:t> </a:t>
            </a:r>
            <a:r>
              <a:rPr lang="ru-RU" altLang="ru-RU" sz="2400" b="1" i="1" dirty="0" err="1">
                <a:latin typeface="Times New Roman" pitchFamily="18" charset="0"/>
              </a:rPr>
              <a:t>өсіп</a:t>
            </a:r>
            <a:r>
              <a:rPr lang="ru-RU" altLang="ru-RU" sz="2400" b="1" i="1" dirty="0">
                <a:latin typeface="Times New Roman" pitchFamily="18" charset="0"/>
              </a:rPr>
              <a:t> </a:t>
            </a:r>
            <a:r>
              <a:rPr lang="ru-RU" altLang="ru-RU" sz="2400" b="1" i="1" dirty="0" err="1">
                <a:latin typeface="Times New Roman" pitchFamily="18" charset="0"/>
              </a:rPr>
              <a:t>отырады</a:t>
            </a:r>
            <a:r>
              <a:rPr lang="ru-RU" altLang="ru-RU" sz="2200" dirty="0">
                <a:latin typeface="Times New Roman" pitchFamily="18" charset="0"/>
              </a:rPr>
              <a:t>. </a:t>
            </a:r>
            <a:r>
              <a:rPr lang="ru-RU" altLang="ru-RU" sz="2200" dirty="0" err="1">
                <a:latin typeface="Times New Roman" pitchFamily="18" charset="0"/>
              </a:rPr>
              <a:t>Бұл</a:t>
            </a:r>
            <a:r>
              <a:rPr lang="ru-RU" altLang="ru-RU" sz="2200" dirty="0">
                <a:latin typeface="Times New Roman" pitchFamily="18" charset="0"/>
              </a:rPr>
              <a:t> </a:t>
            </a:r>
            <a:r>
              <a:rPr lang="ru-RU" altLang="ru-RU" sz="2200" dirty="0" err="1">
                <a:latin typeface="Times New Roman" pitchFamily="18" charset="0"/>
              </a:rPr>
              <a:t>кезде</a:t>
            </a:r>
            <a:r>
              <a:rPr lang="ru-RU" altLang="ru-RU" sz="2200" dirty="0">
                <a:latin typeface="Times New Roman" pitchFamily="18" charset="0"/>
              </a:rPr>
              <a:t> </a:t>
            </a:r>
            <a:r>
              <a:rPr lang="ru-RU" altLang="ru-RU" sz="2200" dirty="0" err="1">
                <a:latin typeface="Times New Roman" pitchFamily="18" charset="0"/>
              </a:rPr>
              <a:t>энергияның</a:t>
            </a:r>
            <a:r>
              <a:rPr lang="ru-RU" altLang="ru-RU" sz="2200" dirty="0">
                <a:latin typeface="Times New Roman" pitchFamily="18" charset="0"/>
              </a:rPr>
              <a:t> </a:t>
            </a:r>
            <a:r>
              <a:rPr lang="ru-RU" altLang="ru-RU" sz="2200" dirty="0" err="1">
                <a:latin typeface="Times New Roman" pitchFamily="18" charset="0"/>
              </a:rPr>
              <a:t>бір</a:t>
            </a:r>
            <a:r>
              <a:rPr lang="ru-RU" altLang="ru-RU" sz="2200" dirty="0">
                <a:latin typeface="Times New Roman" pitchFamily="18" charset="0"/>
              </a:rPr>
              <a:t> </a:t>
            </a:r>
            <a:r>
              <a:rPr lang="ru-RU" altLang="ru-RU" sz="2200" dirty="0" err="1">
                <a:latin typeface="Times New Roman" pitchFamily="18" charset="0"/>
              </a:rPr>
              <a:t>бөлігі</a:t>
            </a:r>
            <a:r>
              <a:rPr lang="ru-RU" altLang="ru-RU" sz="2200" dirty="0">
                <a:latin typeface="Times New Roman" pitchFamily="18" charset="0"/>
              </a:rPr>
              <a:t> </a:t>
            </a:r>
            <a:r>
              <a:rPr lang="ru-RU" altLang="ru-RU" sz="2200" dirty="0" err="1">
                <a:latin typeface="Times New Roman" pitchFamily="18" charset="0"/>
              </a:rPr>
              <a:t>энергиясы</a:t>
            </a:r>
            <a:r>
              <a:rPr lang="ru-RU" altLang="ru-RU" sz="2200" dirty="0">
                <a:latin typeface="Times New Roman" pitchFamily="18" charset="0"/>
              </a:rPr>
              <a:t> аз </a:t>
            </a:r>
            <a:r>
              <a:rPr lang="ru-RU" altLang="ru-RU" sz="2200" dirty="0" err="1">
                <a:latin typeface="Times New Roman" pitchFamily="18" charset="0"/>
              </a:rPr>
              <a:t>метаболизмнің</a:t>
            </a:r>
            <a:r>
              <a:rPr lang="ru-RU" altLang="ru-RU" sz="2200" dirty="0">
                <a:latin typeface="Times New Roman" pitchFamily="18" charset="0"/>
              </a:rPr>
              <a:t> </a:t>
            </a:r>
            <a:r>
              <a:rPr lang="ru-RU" altLang="ru-RU" sz="2200" dirty="0" err="1">
                <a:latin typeface="Times New Roman" pitchFamily="18" charset="0"/>
              </a:rPr>
              <a:t>соңғы</a:t>
            </a:r>
            <a:r>
              <a:rPr lang="ru-RU" altLang="ru-RU" sz="2200" dirty="0">
                <a:latin typeface="Times New Roman" pitchFamily="18" charset="0"/>
              </a:rPr>
              <a:t> </a:t>
            </a:r>
            <a:r>
              <a:rPr lang="ru-RU" altLang="ru-RU" sz="2200" dirty="0" err="1">
                <a:latin typeface="Times New Roman" pitchFamily="18" charset="0"/>
              </a:rPr>
              <a:t>өнімдері</a:t>
            </a:r>
            <a:r>
              <a:rPr lang="ru-RU" altLang="ru-RU" sz="2200" dirty="0">
                <a:latin typeface="Times New Roman" pitchFamily="18" charset="0"/>
              </a:rPr>
              <a:t> </a:t>
            </a:r>
            <a:r>
              <a:rPr lang="ru-RU" altLang="ru-RU" sz="2200" dirty="0" err="1">
                <a:latin typeface="Times New Roman" pitchFamily="18" charset="0"/>
              </a:rPr>
              <a:t>түрінде</a:t>
            </a:r>
            <a:r>
              <a:rPr lang="ru-RU" altLang="ru-RU" sz="2200" dirty="0">
                <a:latin typeface="Times New Roman" pitchFamily="18" charset="0"/>
              </a:rPr>
              <a:t> </a:t>
            </a:r>
            <a:r>
              <a:rPr lang="ru-RU" altLang="ru-RU" sz="2200" dirty="0" err="1">
                <a:latin typeface="Times New Roman" pitchFamily="18" charset="0"/>
              </a:rPr>
              <a:t>сыртқа</a:t>
            </a:r>
            <a:r>
              <a:rPr lang="ru-RU" altLang="ru-RU" sz="2200" dirty="0">
                <a:latin typeface="Times New Roman" pitchFamily="18" charset="0"/>
              </a:rPr>
              <a:t> </a:t>
            </a:r>
            <a:r>
              <a:rPr lang="ru-RU" altLang="ru-RU" sz="2200" dirty="0" err="1">
                <a:latin typeface="Times New Roman" pitchFamily="18" charset="0"/>
              </a:rPr>
              <a:t>шығарылып</a:t>
            </a:r>
            <a:r>
              <a:rPr lang="ru-RU" altLang="ru-RU" sz="2200" dirty="0">
                <a:latin typeface="Times New Roman" pitchFamily="18" charset="0"/>
              </a:rPr>
              <a:t> </a:t>
            </a:r>
            <a:r>
              <a:rPr lang="ru-RU" altLang="ru-RU" sz="2200" dirty="0" err="1">
                <a:latin typeface="Times New Roman" pitchFamily="18" charset="0"/>
              </a:rPr>
              <a:t>отырады</a:t>
            </a:r>
            <a:r>
              <a:rPr lang="ru-RU" altLang="ru-RU" sz="2200" dirty="0">
                <a:latin typeface="Times New Roman" pitchFamily="18" charset="0"/>
              </a:rPr>
              <a:t>.</a:t>
            </a:r>
          </a:p>
        </p:txBody>
      </p:sp>
      <p:sp>
        <p:nvSpPr>
          <p:cNvPr id="45061" name="Прямоугольник 4"/>
          <p:cNvSpPr>
            <a:spLocks noChangeArrowheads="1"/>
          </p:cNvSpPr>
          <p:nvPr/>
        </p:nvSpPr>
        <p:spPr bwMode="auto">
          <a:xfrm>
            <a:off x="0" y="138137"/>
            <a:ext cx="47863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800" b="1" dirty="0" err="1">
                <a:latin typeface="Times New Roman" pitchFamily="18" charset="0"/>
                <a:cs typeface="Times New Roman" pitchFamily="18" charset="0"/>
              </a:rPr>
              <a:t>Тірі</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жүйелер</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үшін</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термодинамиканың</a:t>
            </a:r>
            <a:r>
              <a:rPr lang="ru-RU" altLang="ru-RU" sz="2800" b="1" dirty="0">
                <a:latin typeface="Times New Roman" pitchFamily="18" charset="0"/>
                <a:cs typeface="Times New Roman" pitchFamily="18" charset="0"/>
              </a:rPr>
              <a:t> </a:t>
            </a:r>
          </a:p>
          <a:p>
            <a:pPr algn="ctr" eaLnBrk="1" hangingPunct="1">
              <a:spcBef>
                <a:spcPct val="0"/>
              </a:spcBef>
              <a:buFontTx/>
              <a:buNone/>
            </a:pPr>
            <a:r>
              <a:rPr lang="ru-RU" altLang="ru-RU" sz="2800" b="1" dirty="0" err="1">
                <a:latin typeface="Times New Roman" pitchFamily="18" charset="0"/>
                <a:cs typeface="Times New Roman" pitchFamily="18" charset="0"/>
              </a:rPr>
              <a:t>екінші</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заңы</a:t>
            </a:r>
            <a:endParaRPr lang="ru-RU" altLang="ru-RU" sz="2800" dirty="0">
              <a:latin typeface="Arial" charset="0"/>
            </a:endParaRPr>
          </a:p>
        </p:txBody>
      </p:sp>
    </p:spTree>
    <p:extLst>
      <p:ext uri="{BB962C8B-B14F-4D97-AF65-F5344CB8AC3E}">
        <p14:creationId xmlns:p14="http://schemas.microsoft.com/office/powerpoint/2010/main" val="1946589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07950" y="4822825"/>
            <a:ext cx="1944688" cy="5762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5" name="Rectangle 5"/>
          <p:cNvSpPr>
            <a:spLocks noChangeArrowheads="1"/>
          </p:cNvSpPr>
          <p:nvPr/>
        </p:nvSpPr>
        <p:spPr bwMode="auto">
          <a:xfrm>
            <a:off x="222250" y="2230438"/>
            <a:ext cx="3198813" cy="2016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6" name="Rectangle 6"/>
          <p:cNvSpPr>
            <a:spLocks noChangeArrowheads="1"/>
          </p:cNvSpPr>
          <p:nvPr/>
        </p:nvSpPr>
        <p:spPr bwMode="auto">
          <a:xfrm>
            <a:off x="3708400" y="2230438"/>
            <a:ext cx="1479550" cy="20161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7" name="Rectangle 7"/>
          <p:cNvSpPr>
            <a:spLocks noChangeArrowheads="1"/>
          </p:cNvSpPr>
          <p:nvPr/>
        </p:nvSpPr>
        <p:spPr bwMode="auto">
          <a:xfrm>
            <a:off x="5437188" y="2230438"/>
            <a:ext cx="1479550" cy="20161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8" name="Rectangle 8"/>
          <p:cNvSpPr>
            <a:spLocks noChangeArrowheads="1"/>
          </p:cNvSpPr>
          <p:nvPr/>
        </p:nvSpPr>
        <p:spPr bwMode="auto">
          <a:xfrm>
            <a:off x="7126288" y="2230438"/>
            <a:ext cx="1477962" cy="20161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9" name="Text Box 9"/>
          <p:cNvSpPr txBox="1">
            <a:spLocks noChangeArrowheads="1"/>
          </p:cNvSpPr>
          <p:nvPr/>
        </p:nvSpPr>
        <p:spPr bwMode="auto">
          <a:xfrm>
            <a:off x="252413" y="2590800"/>
            <a:ext cx="1630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dirty="0" err="1"/>
              <a:t>Продуценттер</a:t>
            </a:r>
            <a:endParaRPr lang="ru-RU" altLang="ru-RU" sz="1600" b="1" dirty="0"/>
          </a:p>
        </p:txBody>
      </p:sp>
      <p:sp>
        <p:nvSpPr>
          <p:cNvPr id="18440" name="Text Box 10"/>
          <p:cNvSpPr txBox="1">
            <a:spLocks noChangeArrowheads="1"/>
          </p:cNvSpPr>
          <p:nvPr/>
        </p:nvSpPr>
        <p:spPr bwMode="auto">
          <a:xfrm>
            <a:off x="5338763" y="2181225"/>
            <a:ext cx="1655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a:t>І </a:t>
            </a:r>
            <a:r>
              <a:rPr lang="ru-RU" altLang="ru-RU" sz="1600" b="1" dirty="0" err="1"/>
              <a:t>реттік</a:t>
            </a:r>
            <a:r>
              <a:rPr lang="ru-RU" altLang="ru-RU" sz="1600" b="1" dirty="0"/>
              <a:t> </a:t>
            </a:r>
            <a:r>
              <a:rPr lang="ru-RU" altLang="ru-RU" sz="1600" b="1" dirty="0" err="1"/>
              <a:t>зоофагтар</a:t>
            </a:r>
            <a:r>
              <a:rPr lang="ru-RU" altLang="ru-RU" sz="1600" b="1" dirty="0"/>
              <a:t> (</a:t>
            </a:r>
            <a:r>
              <a:rPr lang="ru-RU" altLang="ru-RU" sz="1600" b="1" dirty="0" err="1"/>
              <a:t>консумент</a:t>
            </a:r>
            <a:r>
              <a:rPr lang="ru-RU" altLang="ru-RU" sz="1600" b="1" dirty="0"/>
              <a:t>  </a:t>
            </a:r>
            <a:r>
              <a:rPr lang="en-US" altLang="ru-RU" sz="1600" b="1" dirty="0"/>
              <a:t>II</a:t>
            </a:r>
            <a:r>
              <a:rPr lang="ru-RU" altLang="ru-RU" sz="1600" b="1" dirty="0"/>
              <a:t>)</a:t>
            </a:r>
          </a:p>
        </p:txBody>
      </p:sp>
      <p:sp>
        <p:nvSpPr>
          <p:cNvPr id="18441" name="Text Box 11"/>
          <p:cNvSpPr txBox="1">
            <a:spLocks noChangeArrowheads="1"/>
          </p:cNvSpPr>
          <p:nvPr/>
        </p:nvSpPr>
        <p:spPr bwMode="auto">
          <a:xfrm>
            <a:off x="3609975" y="2197100"/>
            <a:ext cx="1657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err="1"/>
              <a:t>Фитофагтар</a:t>
            </a:r>
            <a:r>
              <a:rPr lang="ru-RU" altLang="ru-RU" sz="1600" b="1" dirty="0"/>
              <a:t> </a:t>
            </a:r>
          </a:p>
          <a:p>
            <a:pPr algn="ctr" eaLnBrk="1" hangingPunct="1"/>
            <a:endParaRPr lang="ru-RU" altLang="ru-RU" sz="1600" b="1" dirty="0"/>
          </a:p>
          <a:p>
            <a:pPr algn="ctr" eaLnBrk="1" hangingPunct="1"/>
            <a:r>
              <a:rPr lang="ru-RU" altLang="ru-RU" sz="1600" b="1" dirty="0"/>
              <a:t>(</a:t>
            </a:r>
            <a:r>
              <a:rPr lang="ru-RU" altLang="ru-RU" sz="1600" b="1" dirty="0" err="1"/>
              <a:t>консумент</a:t>
            </a:r>
            <a:r>
              <a:rPr lang="ru-RU" altLang="ru-RU" sz="1600" b="1" dirty="0"/>
              <a:t> І)</a:t>
            </a:r>
          </a:p>
        </p:txBody>
      </p:sp>
      <p:sp>
        <p:nvSpPr>
          <p:cNvPr id="18442" name="Text Box 12"/>
          <p:cNvSpPr txBox="1">
            <a:spLocks noChangeArrowheads="1"/>
          </p:cNvSpPr>
          <p:nvPr/>
        </p:nvSpPr>
        <p:spPr bwMode="auto">
          <a:xfrm>
            <a:off x="7046913" y="2159000"/>
            <a:ext cx="1655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a:t>ІІ </a:t>
            </a:r>
            <a:r>
              <a:rPr lang="ru-RU" altLang="ru-RU" sz="1600" b="1" dirty="0" err="1"/>
              <a:t>реттік</a:t>
            </a:r>
            <a:r>
              <a:rPr lang="ru-RU" altLang="ru-RU" sz="1600" b="1" dirty="0"/>
              <a:t> </a:t>
            </a:r>
            <a:r>
              <a:rPr lang="ru-RU" altLang="ru-RU" sz="1600" b="1" dirty="0" err="1"/>
              <a:t>зоофагтар</a:t>
            </a:r>
            <a:r>
              <a:rPr lang="ru-RU" altLang="ru-RU" sz="1600" b="1" dirty="0"/>
              <a:t> (</a:t>
            </a:r>
            <a:r>
              <a:rPr lang="ru-RU" altLang="ru-RU" sz="1600" b="1" dirty="0" err="1"/>
              <a:t>консумент</a:t>
            </a:r>
            <a:r>
              <a:rPr lang="ru-RU" altLang="ru-RU" sz="1600" b="1" dirty="0"/>
              <a:t> </a:t>
            </a:r>
            <a:r>
              <a:rPr lang="en-US" altLang="ru-RU" sz="1600" b="1" dirty="0"/>
              <a:t>III</a:t>
            </a:r>
            <a:r>
              <a:rPr lang="ru-RU" altLang="ru-RU" sz="1600" b="1" dirty="0"/>
              <a:t>)</a:t>
            </a:r>
          </a:p>
        </p:txBody>
      </p:sp>
      <p:sp>
        <p:nvSpPr>
          <p:cNvPr id="18443" name="Rectangle 13"/>
          <p:cNvSpPr>
            <a:spLocks noChangeArrowheads="1"/>
          </p:cNvSpPr>
          <p:nvPr/>
        </p:nvSpPr>
        <p:spPr bwMode="auto">
          <a:xfrm>
            <a:off x="3779838" y="3657600"/>
            <a:ext cx="1223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err="1"/>
              <a:t>екінші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4" name="Rectangle 14"/>
          <p:cNvSpPr>
            <a:spLocks noChangeArrowheads="1"/>
          </p:cNvSpPr>
          <p:nvPr/>
        </p:nvSpPr>
        <p:spPr bwMode="auto">
          <a:xfrm>
            <a:off x="5580063" y="3624263"/>
            <a:ext cx="1223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err="1"/>
              <a:t>екінші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5" name="Rectangle 15"/>
          <p:cNvSpPr>
            <a:spLocks noChangeArrowheads="1"/>
          </p:cNvSpPr>
          <p:nvPr/>
        </p:nvSpPr>
        <p:spPr bwMode="auto">
          <a:xfrm>
            <a:off x="7308850" y="3598863"/>
            <a:ext cx="1223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err="1"/>
              <a:t>екінші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6" name="Rectangle 16"/>
          <p:cNvSpPr>
            <a:spLocks noChangeArrowheads="1"/>
          </p:cNvSpPr>
          <p:nvPr/>
        </p:nvSpPr>
        <p:spPr bwMode="auto">
          <a:xfrm>
            <a:off x="323850" y="3382963"/>
            <a:ext cx="12239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err="1"/>
              <a:t>жалпы</a:t>
            </a:r>
            <a:r>
              <a:rPr lang="ru-RU" altLang="ru-RU" sz="1400" b="1" dirty="0"/>
              <a:t> </a:t>
            </a:r>
            <a:r>
              <a:rPr lang="ru-RU" altLang="ru-RU" sz="1400" b="1" dirty="0" err="1"/>
              <a:t>бірінші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7" name="Rectangle 17"/>
          <p:cNvSpPr>
            <a:spLocks noChangeArrowheads="1"/>
          </p:cNvSpPr>
          <p:nvPr/>
        </p:nvSpPr>
        <p:spPr bwMode="auto">
          <a:xfrm>
            <a:off x="2268538" y="3382963"/>
            <a:ext cx="1223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a:t>таза </a:t>
            </a:r>
            <a:r>
              <a:rPr lang="ru-RU" altLang="ru-RU" sz="1400" b="1" dirty="0" err="1"/>
              <a:t>бірінші</a:t>
            </a:r>
            <a:r>
              <a:rPr lang="ru-RU" altLang="ru-RU" sz="1400" b="1" dirty="0"/>
              <a:t> </a:t>
            </a:r>
            <a:r>
              <a:rPr lang="ru-RU" altLang="ru-RU" sz="1400" b="1" dirty="0" err="1"/>
              <a:t>реттік</a:t>
            </a:r>
            <a:r>
              <a:rPr lang="ru-RU" altLang="ru-RU" sz="1400" b="1" dirty="0"/>
              <a:t> </a:t>
            </a:r>
            <a:r>
              <a:rPr lang="ru-RU" altLang="ru-RU" sz="1400" b="1" dirty="0" err="1"/>
              <a:t>өнім</a:t>
            </a:r>
            <a:endParaRPr lang="ru-RU" altLang="ru-RU" sz="1400" b="1" dirty="0"/>
          </a:p>
        </p:txBody>
      </p:sp>
      <p:sp>
        <p:nvSpPr>
          <p:cNvPr id="18448" name="Rectangle 18"/>
          <p:cNvSpPr>
            <a:spLocks noChangeArrowheads="1"/>
          </p:cNvSpPr>
          <p:nvPr/>
        </p:nvSpPr>
        <p:spPr bwMode="auto">
          <a:xfrm>
            <a:off x="2484438" y="4822825"/>
            <a:ext cx="6121400" cy="5762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49" name="Text Box 19"/>
          <p:cNvSpPr txBox="1">
            <a:spLocks noChangeArrowheads="1"/>
          </p:cNvSpPr>
          <p:nvPr/>
        </p:nvSpPr>
        <p:spPr bwMode="auto">
          <a:xfrm>
            <a:off x="3852863" y="4929188"/>
            <a:ext cx="3640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dirty="0" err="1"/>
              <a:t>Детритофагтар</a:t>
            </a:r>
            <a:r>
              <a:rPr lang="ru-RU" altLang="ru-RU" sz="1600" b="1" dirty="0"/>
              <a:t> </a:t>
            </a:r>
            <a:r>
              <a:rPr lang="ru-RU" altLang="ru-RU" sz="1600" b="1" dirty="0" err="1"/>
              <a:t>және</a:t>
            </a:r>
            <a:r>
              <a:rPr lang="ru-RU" altLang="ru-RU" sz="1600" b="1" dirty="0"/>
              <a:t> </a:t>
            </a:r>
            <a:r>
              <a:rPr lang="ru-RU" altLang="ru-RU" sz="1600" b="1" dirty="0" err="1"/>
              <a:t>редуценттер</a:t>
            </a:r>
            <a:endParaRPr lang="ru-RU" altLang="ru-RU" sz="1600" b="1" dirty="0"/>
          </a:p>
        </p:txBody>
      </p:sp>
      <p:sp>
        <p:nvSpPr>
          <p:cNvPr id="18450" name="AutoShape 20"/>
          <p:cNvSpPr>
            <a:spLocks noChangeArrowheads="1"/>
          </p:cNvSpPr>
          <p:nvPr/>
        </p:nvSpPr>
        <p:spPr bwMode="auto">
          <a:xfrm>
            <a:off x="3060700" y="3382963"/>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1" name="Text Box 21"/>
          <p:cNvSpPr txBox="1">
            <a:spLocks noChangeArrowheads="1"/>
          </p:cNvSpPr>
          <p:nvPr/>
        </p:nvSpPr>
        <p:spPr bwMode="auto">
          <a:xfrm>
            <a:off x="273050" y="4810125"/>
            <a:ext cx="1604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b="1" dirty="0" err="1"/>
              <a:t>минералды</a:t>
            </a:r>
            <a:r>
              <a:rPr lang="ru-RU" altLang="ru-RU" sz="1600" b="1" dirty="0"/>
              <a:t> </a:t>
            </a:r>
            <a:r>
              <a:rPr lang="ru-RU" altLang="ru-RU" sz="1600" b="1" dirty="0" err="1"/>
              <a:t>заттар</a:t>
            </a:r>
            <a:endParaRPr lang="ru-RU" altLang="ru-RU" sz="1600" b="1" dirty="0"/>
          </a:p>
        </p:txBody>
      </p:sp>
      <p:sp>
        <p:nvSpPr>
          <p:cNvPr id="18452" name="AutoShape 22"/>
          <p:cNvSpPr>
            <a:spLocks noChangeArrowheads="1"/>
          </p:cNvSpPr>
          <p:nvPr/>
        </p:nvSpPr>
        <p:spPr bwMode="auto">
          <a:xfrm rot="10800000">
            <a:off x="2052638" y="5038725"/>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3" name="AutoShape 23"/>
          <p:cNvSpPr>
            <a:spLocks noChangeArrowheads="1"/>
          </p:cNvSpPr>
          <p:nvPr/>
        </p:nvSpPr>
        <p:spPr bwMode="auto">
          <a:xfrm rot="5400000">
            <a:off x="7962900" y="4376738"/>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4" name="AutoShape 24"/>
          <p:cNvSpPr>
            <a:spLocks noChangeArrowheads="1"/>
          </p:cNvSpPr>
          <p:nvPr/>
        </p:nvSpPr>
        <p:spPr bwMode="auto">
          <a:xfrm>
            <a:off x="4787900" y="3421063"/>
            <a:ext cx="647700" cy="217487"/>
          </a:xfrm>
          <a:prstGeom prst="rightArrow">
            <a:avLst>
              <a:gd name="adj1" fmla="val 50000"/>
              <a:gd name="adj2" fmla="val 7445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5" name="AutoShape 25"/>
          <p:cNvSpPr>
            <a:spLocks noChangeArrowheads="1"/>
          </p:cNvSpPr>
          <p:nvPr/>
        </p:nvSpPr>
        <p:spPr bwMode="auto">
          <a:xfrm>
            <a:off x="6483350" y="3429000"/>
            <a:ext cx="647700" cy="217488"/>
          </a:xfrm>
          <a:prstGeom prst="rightArrow">
            <a:avLst>
              <a:gd name="adj1" fmla="val 50000"/>
              <a:gd name="adj2" fmla="val 74452"/>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6" name="AutoShape 26"/>
          <p:cNvSpPr>
            <a:spLocks noChangeArrowheads="1"/>
          </p:cNvSpPr>
          <p:nvPr/>
        </p:nvSpPr>
        <p:spPr bwMode="auto">
          <a:xfrm rot="-5400000">
            <a:off x="1044575" y="4462463"/>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7" name="AutoShape 27"/>
          <p:cNvSpPr>
            <a:spLocks noChangeArrowheads="1"/>
          </p:cNvSpPr>
          <p:nvPr/>
        </p:nvSpPr>
        <p:spPr bwMode="auto">
          <a:xfrm>
            <a:off x="1547813" y="3814763"/>
            <a:ext cx="647700" cy="215900"/>
          </a:xfrm>
          <a:prstGeom prst="rightArrow">
            <a:avLst>
              <a:gd name="adj1" fmla="val 50000"/>
              <a:gd name="adj2" fmla="val 75000"/>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8" name="AutoShape 28"/>
          <p:cNvSpPr>
            <a:spLocks noChangeArrowheads="1"/>
          </p:cNvSpPr>
          <p:nvPr/>
        </p:nvSpPr>
        <p:spPr bwMode="auto">
          <a:xfrm rot="5400000">
            <a:off x="6307138" y="4384675"/>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9" name="AutoShape 29"/>
          <p:cNvSpPr>
            <a:spLocks noChangeArrowheads="1"/>
          </p:cNvSpPr>
          <p:nvPr/>
        </p:nvSpPr>
        <p:spPr bwMode="auto">
          <a:xfrm rot="5400000">
            <a:off x="4579938" y="4384675"/>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60" name="AutoShape 30"/>
          <p:cNvSpPr>
            <a:spLocks noChangeArrowheads="1"/>
          </p:cNvSpPr>
          <p:nvPr/>
        </p:nvSpPr>
        <p:spPr bwMode="auto">
          <a:xfrm rot="5400000">
            <a:off x="2851150" y="4375150"/>
            <a:ext cx="647700" cy="228600"/>
          </a:xfrm>
          <a:prstGeom prst="rightArrow">
            <a:avLst>
              <a:gd name="adj1" fmla="val 50000"/>
              <a:gd name="adj2" fmla="val 70833"/>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61" name="AutoShape 31"/>
          <p:cNvSpPr>
            <a:spLocks noChangeArrowheads="1"/>
          </p:cNvSpPr>
          <p:nvPr/>
        </p:nvSpPr>
        <p:spPr bwMode="auto">
          <a:xfrm rot="5400000">
            <a:off x="755650" y="1654176"/>
            <a:ext cx="936625" cy="215900"/>
          </a:xfrm>
          <a:prstGeom prst="rightArrow">
            <a:avLst>
              <a:gd name="adj1" fmla="val 50000"/>
              <a:gd name="adj2" fmla="val 10845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0" name="AutoShape 32"/>
          <p:cNvSpPr>
            <a:spLocks noChangeArrowheads="1"/>
          </p:cNvSpPr>
          <p:nvPr/>
        </p:nvSpPr>
        <p:spPr bwMode="auto">
          <a:xfrm rot="5400000">
            <a:off x="7386638" y="4384675"/>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63" name="AutoShape 33"/>
          <p:cNvSpPr>
            <a:spLocks noChangeArrowheads="1"/>
          </p:cNvSpPr>
          <p:nvPr/>
        </p:nvSpPr>
        <p:spPr bwMode="auto">
          <a:xfrm>
            <a:off x="349250" y="57150"/>
            <a:ext cx="1152525" cy="1152525"/>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2" name="AutoShape 34"/>
          <p:cNvSpPr>
            <a:spLocks noChangeArrowheads="1"/>
          </p:cNvSpPr>
          <p:nvPr/>
        </p:nvSpPr>
        <p:spPr bwMode="auto">
          <a:xfrm rot="10657208">
            <a:off x="3170238" y="1281113"/>
            <a:ext cx="542925" cy="1951037"/>
          </a:xfrm>
          <a:prstGeom prst="curvedRightArrow">
            <a:avLst>
              <a:gd name="adj1" fmla="val 18750"/>
              <a:gd name="adj2" fmla="val 90621"/>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3" name="AutoShape 35"/>
          <p:cNvSpPr>
            <a:spLocks noChangeArrowheads="1"/>
          </p:cNvSpPr>
          <p:nvPr/>
        </p:nvSpPr>
        <p:spPr bwMode="auto">
          <a:xfrm>
            <a:off x="3060700" y="3094038"/>
            <a:ext cx="647700" cy="217487"/>
          </a:xfrm>
          <a:prstGeom prst="rightArrow">
            <a:avLst>
              <a:gd name="adj1" fmla="val 50000"/>
              <a:gd name="adj2" fmla="val 7445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4" name="AutoShape 36"/>
          <p:cNvSpPr>
            <a:spLocks noChangeArrowheads="1"/>
          </p:cNvSpPr>
          <p:nvPr/>
        </p:nvSpPr>
        <p:spPr bwMode="auto">
          <a:xfrm rot="10657208">
            <a:off x="6672263" y="1279525"/>
            <a:ext cx="542925" cy="2041525"/>
          </a:xfrm>
          <a:prstGeom prst="curvedRightArrow">
            <a:avLst>
              <a:gd name="adj1" fmla="val 19619"/>
              <a:gd name="adj2" fmla="val 94824"/>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5" name="AutoShape 37"/>
          <p:cNvSpPr>
            <a:spLocks noChangeArrowheads="1"/>
          </p:cNvSpPr>
          <p:nvPr/>
        </p:nvSpPr>
        <p:spPr bwMode="auto">
          <a:xfrm rot="10657208">
            <a:off x="4945063" y="1279525"/>
            <a:ext cx="542925" cy="2030413"/>
          </a:xfrm>
          <a:prstGeom prst="curvedRightArrow">
            <a:avLst>
              <a:gd name="adj1" fmla="val 19513"/>
              <a:gd name="adj2" fmla="val 94308"/>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6" name="AutoShape 38"/>
          <p:cNvSpPr>
            <a:spLocks noChangeArrowheads="1"/>
          </p:cNvSpPr>
          <p:nvPr/>
        </p:nvSpPr>
        <p:spPr bwMode="auto">
          <a:xfrm>
            <a:off x="4787900" y="3167063"/>
            <a:ext cx="647700" cy="215900"/>
          </a:xfrm>
          <a:prstGeom prst="rightArrow">
            <a:avLst>
              <a:gd name="adj1" fmla="val 50000"/>
              <a:gd name="adj2" fmla="val 7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27" name="AutoShape 39"/>
          <p:cNvSpPr>
            <a:spLocks noChangeArrowheads="1"/>
          </p:cNvSpPr>
          <p:nvPr/>
        </p:nvSpPr>
        <p:spPr bwMode="auto">
          <a:xfrm>
            <a:off x="6483350" y="3175000"/>
            <a:ext cx="647700" cy="215900"/>
          </a:xfrm>
          <a:prstGeom prst="rightArrow">
            <a:avLst>
              <a:gd name="adj1" fmla="val 50000"/>
              <a:gd name="adj2" fmla="val 750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70" name="AutoShape 40"/>
          <p:cNvSpPr>
            <a:spLocks noChangeArrowheads="1"/>
          </p:cNvSpPr>
          <p:nvPr/>
        </p:nvSpPr>
        <p:spPr bwMode="auto">
          <a:xfrm rot="5400000">
            <a:off x="466725" y="1654176"/>
            <a:ext cx="936625" cy="215900"/>
          </a:xfrm>
          <a:prstGeom prst="rightArrow">
            <a:avLst>
              <a:gd name="adj1" fmla="val 50000"/>
              <a:gd name="adj2" fmla="val 10845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71" name="AutoShape 41"/>
          <p:cNvSpPr>
            <a:spLocks noChangeArrowheads="1"/>
          </p:cNvSpPr>
          <p:nvPr/>
        </p:nvSpPr>
        <p:spPr bwMode="auto">
          <a:xfrm rot="5400000">
            <a:off x="107950" y="1654176"/>
            <a:ext cx="936625" cy="215900"/>
          </a:xfrm>
          <a:prstGeom prst="rightArrow">
            <a:avLst>
              <a:gd name="adj1" fmla="val 50000"/>
              <a:gd name="adj2" fmla="val 108456"/>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0" name="AutoShape 42"/>
          <p:cNvSpPr>
            <a:spLocks noChangeArrowheads="1"/>
          </p:cNvSpPr>
          <p:nvPr/>
        </p:nvSpPr>
        <p:spPr bwMode="auto">
          <a:xfrm rot="10657208">
            <a:off x="1709738" y="2012950"/>
            <a:ext cx="542925" cy="1666875"/>
          </a:xfrm>
          <a:prstGeom prst="curvedRightArrow">
            <a:avLst>
              <a:gd name="adj1" fmla="val 16019"/>
              <a:gd name="adj2" fmla="val 77422"/>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1" name="AutoShape 43"/>
          <p:cNvSpPr>
            <a:spLocks noChangeArrowheads="1"/>
          </p:cNvSpPr>
          <p:nvPr/>
        </p:nvSpPr>
        <p:spPr bwMode="auto">
          <a:xfrm>
            <a:off x="1547813" y="3525838"/>
            <a:ext cx="647700" cy="217487"/>
          </a:xfrm>
          <a:prstGeom prst="rightArrow">
            <a:avLst>
              <a:gd name="adj1" fmla="val 50000"/>
              <a:gd name="adj2" fmla="val 7445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2" name="Text Box 44"/>
          <p:cNvSpPr txBox="1">
            <a:spLocks noChangeArrowheads="1"/>
          </p:cNvSpPr>
          <p:nvPr/>
        </p:nvSpPr>
        <p:spPr bwMode="auto">
          <a:xfrm>
            <a:off x="1620838" y="17002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3" name="Text Box 45"/>
          <p:cNvSpPr txBox="1">
            <a:spLocks noChangeArrowheads="1"/>
          </p:cNvSpPr>
          <p:nvPr/>
        </p:nvSpPr>
        <p:spPr bwMode="auto">
          <a:xfrm>
            <a:off x="3063875" y="9128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4" name="Text Box 46"/>
          <p:cNvSpPr txBox="1">
            <a:spLocks noChangeArrowheads="1"/>
          </p:cNvSpPr>
          <p:nvPr/>
        </p:nvSpPr>
        <p:spPr bwMode="auto">
          <a:xfrm>
            <a:off x="4822825" y="9096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5" name="Text Box 47"/>
          <p:cNvSpPr txBox="1">
            <a:spLocks noChangeArrowheads="1"/>
          </p:cNvSpPr>
          <p:nvPr/>
        </p:nvSpPr>
        <p:spPr bwMode="auto">
          <a:xfrm>
            <a:off x="6554788" y="8969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2336" name="Text Box 48"/>
          <p:cNvSpPr txBox="1">
            <a:spLocks noChangeArrowheads="1"/>
          </p:cNvSpPr>
          <p:nvPr/>
        </p:nvSpPr>
        <p:spPr bwMode="auto">
          <a:xfrm>
            <a:off x="7808913" y="41783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37" name="Text Box 49"/>
          <p:cNvSpPr txBox="1">
            <a:spLocks noChangeArrowheads="1"/>
          </p:cNvSpPr>
          <p:nvPr/>
        </p:nvSpPr>
        <p:spPr bwMode="auto">
          <a:xfrm>
            <a:off x="7812088" y="44497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2338" name="AutoShape 50"/>
          <p:cNvSpPr>
            <a:spLocks noChangeArrowheads="1"/>
          </p:cNvSpPr>
          <p:nvPr/>
        </p:nvSpPr>
        <p:spPr bwMode="auto">
          <a:xfrm rot="5400000">
            <a:off x="5730875" y="4381500"/>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39" name="Text Box 51"/>
          <p:cNvSpPr txBox="1">
            <a:spLocks noChangeArrowheads="1"/>
          </p:cNvSpPr>
          <p:nvPr/>
        </p:nvSpPr>
        <p:spPr bwMode="auto">
          <a:xfrm>
            <a:off x="6153150" y="42005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40" name="Text Box 52"/>
          <p:cNvSpPr txBox="1">
            <a:spLocks noChangeArrowheads="1"/>
          </p:cNvSpPr>
          <p:nvPr/>
        </p:nvSpPr>
        <p:spPr bwMode="auto">
          <a:xfrm>
            <a:off x="6156325" y="44719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2341" name="AutoShape 53"/>
          <p:cNvSpPr>
            <a:spLocks noChangeArrowheads="1"/>
          </p:cNvSpPr>
          <p:nvPr/>
        </p:nvSpPr>
        <p:spPr bwMode="auto">
          <a:xfrm rot="5400000">
            <a:off x="4003675" y="4381500"/>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42" name="Text Box 54"/>
          <p:cNvSpPr txBox="1">
            <a:spLocks noChangeArrowheads="1"/>
          </p:cNvSpPr>
          <p:nvPr/>
        </p:nvSpPr>
        <p:spPr bwMode="auto">
          <a:xfrm>
            <a:off x="4425950" y="42005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43" name="Text Box 55"/>
          <p:cNvSpPr txBox="1">
            <a:spLocks noChangeArrowheads="1"/>
          </p:cNvSpPr>
          <p:nvPr/>
        </p:nvSpPr>
        <p:spPr bwMode="auto">
          <a:xfrm>
            <a:off x="4429125" y="44719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2344" name="AutoShape 56"/>
          <p:cNvSpPr>
            <a:spLocks noChangeArrowheads="1"/>
          </p:cNvSpPr>
          <p:nvPr/>
        </p:nvSpPr>
        <p:spPr bwMode="auto">
          <a:xfrm rot="5400000">
            <a:off x="2274888" y="4397375"/>
            <a:ext cx="647700" cy="228600"/>
          </a:xfrm>
          <a:prstGeom prst="rightArrow">
            <a:avLst>
              <a:gd name="adj1" fmla="val 50000"/>
              <a:gd name="adj2" fmla="val 7083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45" name="Text Box 57"/>
          <p:cNvSpPr txBox="1">
            <a:spLocks noChangeArrowheads="1"/>
          </p:cNvSpPr>
          <p:nvPr/>
        </p:nvSpPr>
        <p:spPr bwMode="auto">
          <a:xfrm>
            <a:off x="2697163" y="4191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D</a:t>
            </a:r>
            <a:endParaRPr lang="ru-RU" altLang="ru-RU" b="1"/>
          </a:p>
        </p:txBody>
      </p:sp>
      <p:sp>
        <p:nvSpPr>
          <p:cNvPr id="12346" name="Text Box 58"/>
          <p:cNvSpPr txBox="1">
            <a:spLocks noChangeArrowheads="1"/>
          </p:cNvSpPr>
          <p:nvPr/>
        </p:nvSpPr>
        <p:spPr bwMode="auto">
          <a:xfrm>
            <a:off x="2700338" y="44624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E</a:t>
            </a:r>
            <a:endParaRPr lang="ru-RU" altLang="ru-RU" b="1"/>
          </a:p>
        </p:txBody>
      </p:sp>
      <p:sp>
        <p:nvSpPr>
          <p:cNvPr id="18489" name="Rectangle 59"/>
          <p:cNvSpPr>
            <a:spLocks noChangeArrowheads="1"/>
          </p:cNvSpPr>
          <p:nvPr/>
        </p:nvSpPr>
        <p:spPr bwMode="auto">
          <a:xfrm>
            <a:off x="152400" y="4419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a:t>фотосинтез</a:t>
            </a:r>
          </a:p>
        </p:txBody>
      </p:sp>
      <p:sp>
        <p:nvSpPr>
          <p:cNvPr id="18490" name="Rectangle 60"/>
          <p:cNvSpPr>
            <a:spLocks noChangeArrowheads="1"/>
          </p:cNvSpPr>
          <p:nvPr/>
        </p:nvSpPr>
        <p:spPr bwMode="auto">
          <a:xfrm>
            <a:off x="1438275" y="5364163"/>
            <a:ext cx="158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a:t>минерализация</a:t>
            </a:r>
          </a:p>
        </p:txBody>
      </p:sp>
      <p:sp>
        <p:nvSpPr>
          <p:cNvPr id="12349" name="Text Box 61"/>
          <p:cNvSpPr txBox="1">
            <a:spLocks noChangeArrowheads="1"/>
          </p:cNvSpPr>
          <p:nvPr/>
        </p:nvSpPr>
        <p:spPr bwMode="auto">
          <a:xfrm>
            <a:off x="252413" y="5711825"/>
            <a:ext cx="46867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a:t>R</a:t>
            </a:r>
            <a:r>
              <a:rPr lang="ru-RU" altLang="ru-RU" sz="1400" b="1" dirty="0"/>
              <a:t> – </a:t>
            </a:r>
            <a:r>
              <a:rPr lang="ru-RU" altLang="ru-RU" sz="1400" b="1" dirty="0" err="1"/>
              <a:t>тыныс</a:t>
            </a:r>
            <a:r>
              <a:rPr lang="ru-RU" altLang="ru-RU" sz="1400" b="1" dirty="0"/>
              <a:t> </a:t>
            </a:r>
            <a:r>
              <a:rPr lang="ru-RU" altLang="ru-RU" sz="1400" b="1" dirty="0" err="1"/>
              <a:t>алу</a:t>
            </a:r>
            <a:r>
              <a:rPr lang="ru-RU" altLang="ru-RU" sz="1400" b="1" dirty="0"/>
              <a:t> </a:t>
            </a:r>
            <a:r>
              <a:rPr lang="ru-RU" altLang="ru-RU" sz="1400" b="1" dirty="0" err="1"/>
              <a:t>барысында</a:t>
            </a:r>
            <a:r>
              <a:rPr lang="ru-RU" altLang="ru-RU" sz="1400" b="1" dirty="0"/>
              <a:t> </a:t>
            </a:r>
            <a:r>
              <a:rPr lang="ru-RU" altLang="ru-RU" sz="1400" b="1" dirty="0" err="1"/>
              <a:t>шығарылатын</a:t>
            </a:r>
            <a:r>
              <a:rPr lang="ru-RU" altLang="ru-RU" sz="1400" b="1" dirty="0"/>
              <a:t> энергия</a:t>
            </a:r>
          </a:p>
        </p:txBody>
      </p:sp>
      <p:sp>
        <p:nvSpPr>
          <p:cNvPr id="12350" name="Text Box 62"/>
          <p:cNvSpPr txBox="1">
            <a:spLocks noChangeArrowheads="1"/>
          </p:cNvSpPr>
          <p:nvPr/>
        </p:nvSpPr>
        <p:spPr bwMode="auto">
          <a:xfrm>
            <a:off x="238125" y="6000750"/>
            <a:ext cx="1563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a:t>D</a:t>
            </a:r>
            <a:r>
              <a:rPr lang="ru-RU" altLang="ru-RU" sz="1400" b="1" dirty="0"/>
              <a:t> – </a:t>
            </a:r>
            <a:r>
              <a:rPr lang="ru-RU" altLang="ru-RU" sz="1400" b="1" dirty="0" err="1"/>
              <a:t>табиғи</a:t>
            </a:r>
            <a:r>
              <a:rPr lang="ru-RU" altLang="ru-RU" sz="1400" b="1" dirty="0"/>
              <a:t> </a:t>
            </a:r>
            <a:r>
              <a:rPr lang="ru-RU" altLang="ru-RU" sz="1400" b="1" dirty="0" err="1"/>
              <a:t>өлім</a:t>
            </a:r>
            <a:endParaRPr lang="ru-RU" altLang="ru-RU" sz="1400" b="1" dirty="0"/>
          </a:p>
        </p:txBody>
      </p:sp>
      <p:sp>
        <p:nvSpPr>
          <p:cNvPr id="12351" name="Text Box 63"/>
          <p:cNvSpPr txBox="1">
            <a:spLocks noChangeArrowheads="1"/>
          </p:cNvSpPr>
          <p:nvPr/>
        </p:nvSpPr>
        <p:spPr bwMode="auto">
          <a:xfrm>
            <a:off x="242888" y="6292850"/>
            <a:ext cx="47452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a:t>E </a:t>
            </a:r>
            <a:r>
              <a:rPr lang="ru-RU" altLang="ru-RU" sz="1400" b="1" dirty="0"/>
              <a:t>– </a:t>
            </a:r>
            <a:r>
              <a:rPr lang="ru-RU" altLang="ru-RU" sz="1400" b="1" dirty="0" err="1"/>
              <a:t>зат</a:t>
            </a:r>
            <a:r>
              <a:rPr lang="ru-RU" altLang="ru-RU" sz="1400" b="1" dirty="0"/>
              <a:t> </a:t>
            </a:r>
            <a:r>
              <a:rPr lang="ru-RU" altLang="ru-RU" sz="1400" b="1" dirty="0" err="1"/>
              <a:t>алмасу</a:t>
            </a:r>
            <a:r>
              <a:rPr lang="ru-RU" altLang="ru-RU" sz="1400" b="1" dirty="0"/>
              <a:t> </a:t>
            </a:r>
            <a:r>
              <a:rPr lang="ru-RU" altLang="ru-RU" sz="1400" b="1" dirty="0" err="1"/>
              <a:t>өнімдерімен</a:t>
            </a:r>
            <a:r>
              <a:rPr lang="ru-RU" altLang="ru-RU" sz="1400" b="1" dirty="0"/>
              <a:t> </a:t>
            </a:r>
            <a:r>
              <a:rPr lang="ru-RU" altLang="ru-RU" sz="1400" b="1" dirty="0" err="1"/>
              <a:t>шығарылатын</a:t>
            </a:r>
            <a:r>
              <a:rPr lang="ru-RU" altLang="ru-RU" sz="1400" b="1" dirty="0"/>
              <a:t> энергия</a:t>
            </a:r>
          </a:p>
        </p:txBody>
      </p:sp>
      <p:sp>
        <p:nvSpPr>
          <p:cNvPr id="18494" name="Text Box 64"/>
          <p:cNvSpPr txBox="1">
            <a:spLocks noChangeArrowheads="1"/>
          </p:cNvSpPr>
          <p:nvPr/>
        </p:nvSpPr>
        <p:spPr bwMode="auto">
          <a:xfrm>
            <a:off x="1987779" y="115888"/>
            <a:ext cx="57637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err="1"/>
              <a:t>Заттардың</a:t>
            </a:r>
            <a:r>
              <a:rPr lang="ru-RU" altLang="ru-RU" sz="2000" b="1" dirty="0"/>
              <a:t> </a:t>
            </a:r>
            <a:r>
              <a:rPr lang="ru-RU" altLang="ru-RU" sz="2000" b="1" dirty="0" err="1"/>
              <a:t>биологиялық</a:t>
            </a:r>
            <a:r>
              <a:rPr lang="ru-RU" altLang="ru-RU" sz="2000" b="1" dirty="0"/>
              <a:t> </a:t>
            </a:r>
            <a:r>
              <a:rPr lang="ru-RU" altLang="ru-RU" sz="2000" b="1" dirty="0" err="1"/>
              <a:t>айналымы</a:t>
            </a:r>
            <a:endParaRPr lang="ru-RU" altLang="ru-RU" sz="2000" b="1" dirty="0"/>
          </a:p>
          <a:p>
            <a:pPr algn="ctr" eaLnBrk="1" hangingPunct="1"/>
            <a:r>
              <a:rPr lang="ru-RU" altLang="ru-RU" sz="2000" dirty="0"/>
              <a:t>(</a:t>
            </a:r>
            <a:r>
              <a:rPr lang="ru-RU" altLang="ru-RU" sz="2000" dirty="0" err="1"/>
              <a:t>жайылым</a:t>
            </a:r>
            <a:r>
              <a:rPr lang="ru-RU" altLang="ru-RU" sz="2000" dirty="0"/>
              <a:t> </a:t>
            </a:r>
            <a:r>
              <a:rPr lang="ru-RU" altLang="ru-RU" sz="2000" dirty="0" err="1"/>
              <a:t>тізбегі</a:t>
            </a:r>
            <a:r>
              <a:rPr lang="ru-RU" altLang="ru-RU" sz="2000" dirty="0"/>
              <a:t> </a:t>
            </a:r>
            <a:r>
              <a:rPr lang="ru-RU" altLang="ru-RU" sz="2000" dirty="0" err="1"/>
              <a:t>мысалында</a:t>
            </a:r>
            <a:r>
              <a:rPr lang="ru-RU" altLang="ru-RU" sz="2000" dirty="0"/>
              <a:t> </a:t>
            </a:r>
            <a:r>
              <a:rPr lang="ru-RU" altLang="ru-RU" sz="2000" dirty="0" err="1"/>
              <a:t>қарастырылады</a:t>
            </a:r>
            <a:r>
              <a:rPr lang="ru-RU" altLang="ru-RU" sz="2000" dirty="0"/>
              <a:t>)</a:t>
            </a:r>
          </a:p>
        </p:txBody>
      </p:sp>
      <p:sp>
        <p:nvSpPr>
          <p:cNvPr id="12353" name="AutoShape 65"/>
          <p:cNvSpPr>
            <a:spLocks noChangeArrowheads="1"/>
          </p:cNvSpPr>
          <p:nvPr/>
        </p:nvSpPr>
        <p:spPr bwMode="auto">
          <a:xfrm rot="10657208">
            <a:off x="8201025" y="898525"/>
            <a:ext cx="782638" cy="4273550"/>
          </a:xfrm>
          <a:prstGeom prst="curvedRightArrow">
            <a:avLst>
              <a:gd name="adj1" fmla="val 28490"/>
              <a:gd name="adj2" fmla="val 137699"/>
              <a:gd name="adj3" fmla="val 22583"/>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354" name="Text Box 66"/>
          <p:cNvSpPr txBox="1">
            <a:spLocks noChangeArrowheads="1"/>
          </p:cNvSpPr>
          <p:nvPr/>
        </p:nvSpPr>
        <p:spPr bwMode="auto">
          <a:xfrm>
            <a:off x="8459788" y="6921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t>R</a:t>
            </a:r>
            <a:endParaRPr lang="ru-RU" altLang="ru-RU" b="1"/>
          </a:p>
        </p:txBody>
      </p:sp>
      <p:sp>
        <p:nvSpPr>
          <p:cNvPr id="18497" name="Text Box 67"/>
          <p:cNvSpPr txBox="1">
            <a:spLocks noChangeArrowheads="1"/>
          </p:cNvSpPr>
          <p:nvPr/>
        </p:nvSpPr>
        <p:spPr bwMode="auto">
          <a:xfrm>
            <a:off x="1262063" y="14366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a:t>0</a:t>
            </a:r>
            <a:r>
              <a:rPr lang="ru-RU" altLang="ru-RU" sz="1600" b="1"/>
              <a:t>,2%</a:t>
            </a:r>
          </a:p>
        </p:txBody>
      </p:sp>
    </p:spTree>
    <p:extLst>
      <p:ext uri="{BB962C8B-B14F-4D97-AF65-F5344CB8AC3E}">
        <p14:creationId xmlns:p14="http://schemas.microsoft.com/office/powerpoint/2010/main" val="117549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31"/>
                                        </p:tgtEl>
                                        <p:attrNameLst>
                                          <p:attrName>style.visibility</p:attrName>
                                        </p:attrNameLst>
                                      </p:cBhvr>
                                      <p:to>
                                        <p:strVal val="visible"/>
                                      </p:to>
                                    </p:set>
                                    <p:animEffect transition="in" filter="wipe(left)">
                                      <p:cBhvr>
                                        <p:cTn id="7" dur="500"/>
                                        <p:tgtEl>
                                          <p:spTgt spid="1233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332"/>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330"/>
                                        </p:tgtEl>
                                        <p:attrNameLst>
                                          <p:attrName>style.visibility</p:attrName>
                                        </p:attrNameLst>
                                      </p:cBhvr>
                                      <p:to>
                                        <p:strVal val="visible"/>
                                      </p:to>
                                    </p:set>
                                    <p:animEffect transition="in" filter="wipe(down)">
                                      <p:cBhvr>
                                        <p:cTn id="14" dur="500"/>
                                        <p:tgtEl>
                                          <p:spTgt spid="12330"/>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2344"/>
                                        </p:tgtEl>
                                        <p:attrNameLst>
                                          <p:attrName>style.visibility</p:attrName>
                                        </p:attrNameLst>
                                      </p:cBhvr>
                                      <p:to>
                                        <p:strVal val="visible"/>
                                      </p:to>
                                    </p:set>
                                    <p:animEffect transition="in" filter="wipe(up)">
                                      <p:cBhvr>
                                        <p:cTn id="18" dur="500"/>
                                        <p:tgtEl>
                                          <p:spTgt spid="12344"/>
                                        </p:tgtEl>
                                      </p:cBhvr>
                                    </p:animEffec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23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346"/>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23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51"/>
                                        </p:tgtEl>
                                        <p:attrNameLst>
                                          <p:attrName>style.visibility</p:attrName>
                                        </p:attrNameLst>
                                      </p:cBhvr>
                                      <p:to>
                                        <p:strVal val="visible"/>
                                      </p:to>
                                    </p:set>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2323"/>
                                        </p:tgtEl>
                                        <p:attrNameLst>
                                          <p:attrName>style.visibility</p:attrName>
                                        </p:attrNameLst>
                                      </p:cBhvr>
                                      <p:to>
                                        <p:strVal val="visible"/>
                                      </p:to>
                                    </p:set>
                                    <p:animEffect transition="in" filter="wipe(left)">
                                      <p:cBhvr>
                                        <p:cTn id="34" dur="500"/>
                                        <p:tgtEl>
                                          <p:spTgt spid="12323"/>
                                        </p:tgtEl>
                                      </p:cBhvr>
                                    </p:animEffect>
                                  </p:childTnLst>
                                </p:cTn>
                              </p:par>
                            </p:childTnLst>
                          </p:cTn>
                        </p:par>
                        <p:par>
                          <p:cTn id="35" fill="hold" nodeType="afterGroup">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12322"/>
                                        </p:tgtEl>
                                        <p:attrNameLst>
                                          <p:attrName>style.visibility</p:attrName>
                                        </p:attrNameLst>
                                      </p:cBhvr>
                                      <p:to>
                                        <p:strVal val="visible"/>
                                      </p:to>
                                    </p:set>
                                    <p:animEffect transition="in" filter="wipe(down)">
                                      <p:cBhvr>
                                        <p:cTn id="38" dur="500"/>
                                        <p:tgtEl>
                                          <p:spTgt spid="12322"/>
                                        </p:tgtEl>
                                      </p:cBhvr>
                                    </p:animEffect>
                                  </p:childTnLst>
                                </p:cTn>
                              </p:par>
                            </p:childTnLst>
                          </p:cTn>
                        </p:par>
                        <p:par>
                          <p:cTn id="39" fill="hold" nodeType="afterGroup">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2333"/>
                                        </p:tgtEl>
                                        <p:attrNameLst>
                                          <p:attrName>style.visibility</p:attrName>
                                        </p:attrNameLst>
                                      </p:cBhvr>
                                      <p:to>
                                        <p:strVal val="visible"/>
                                      </p:to>
                                    </p:set>
                                  </p:childTnLst>
                                </p:cTn>
                              </p:par>
                            </p:childTnLst>
                          </p:cTn>
                        </p:par>
                        <p:par>
                          <p:cTn id="42" fill="hold" nodeType="afterGroup">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12341"/>
                                        </p:tgtEl>
                                        <p:attrNameLst>
                                          <p:attrName>style.visibility</p:attrName>
                                        </p:attrNameLst>
                                      </p:cBhvr>
                                      <p:to>
                                        <p:strVal val="visible"/>
                                      </p:to>
                                    </p:set>
                                    <p:animEffect transition="in" filter="wipe(up)">
                                      <p:cBhvr>
                                        <p:cTn id="45" dur="500"/>
                                        <p:tgtEl>
                                          <p:spTgt spid="12341"/>
                                        </p:tgtEl>
                                      </p:cBhvr>
                                    </p:animEffect>
                                  </p:childTnLst>
                                </p:cTn>
                              </p:par>
                            </p:childTnLst>
                          </p:cTn>
                        </p:par>
                        <p:par>
                          <p:cTn id="46" fill="hold" nodeType="afterGroup">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123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343"/>
                                        </p:tgtEl>
                                        <p:attrNameLst>
                                          <p:attrName>style.visibility</p:attrName>
                                        </p:attrNameLst>
                                      </p:cBhvr>
                                      <p:to>
                                        <p:strVal val="visible"/>
                                      </p:to>
                                    </p:set>
                                  </p:childTnLst>
                                </p:cTn>
                              </p:par>
                            </p:childTnLst>
                          </p:cTn>
                        </p:par>
                        <p:par>
                          <p:cTn id="51" fill="hold" nodeType="afterGroup">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2326"/>
                                        </p:tgtEl>
                                        <p:attrNameLst>
                                          <p:attrName>style.visibility</p:attrName>
                                        </p:attrNameLst>
                                      </p:cBhvr>
                                      <p:to>
                                        <p:strVal val="visible"/>
                                      </p:to>
                                    </p:set>
                                    <p:animEffect transition="in" filter="wipe(left)">
                                      <p:cBhvr>
                                        <p:cTn id="54" dur="500"/>
                                        <p:tgtEl>
                                          <p:spTgt spid="12326"/>
                                        </p:tgtEl>
                                      </p:cBhvr>
                                    </p:animEffect>
                                  </p:childTnLst>
                                </p:cTn>
                              </p:par>
                            </p:childTnLst>
                          </p:cTn>
                        </p:par>
                        <p:par>
                          <p:cTn id="55" fill="hold" nodeType="afterGroup">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12325"/>
                                        </p:tgtEl>
                                        <p:attrNameLst>
                                          <p:attrName>style.visibility</p:attrName>
                                        </p:attrNameLst>
                                      </p:cBhvr>
                                      <p:to>
                                        <p:strVal val="visible"/>
                                      </p:to>
                                    </p:set>
                                    <p:animEffect transition="in" filter="wipe(down)">
                                      <p:cBhvr>
                                        <p:cTn id="58" dur="500"/>
                                        <p:tgtEl>
                                          <p:spTgt spid="12325"/>
                                        </p:tgtEl>
                                      </p:cBhvr>
                                    </p:animEffect>
                                  </p:childTnLst>
                                </p:cTn>
                              </p:par>
                            </p:childTnLst>
                          </p:cTn>
                        </p:par>
                        <p:par>
                          <p:cTn id="59" fill="hold" nodeType="afterGroup">
                            <p:stCondLst>
                              <p:cond delay="4000"/>
                            </p:stCondLst>
                            <p:childTnLst>
                              <p:par>
                                <p:cTn id="60" presetID="1" presetClass="entr" presetSubtype="0" fill="hold" grpId="0" nodeType="afterEffect">
                                  <p:stCondLst>
                                    <p:cond delay="0"/>
                                  </p:stCondLst>
                                  <p:childTnLst>
                                    <p:set>
                                      <p:cBhvr>
                                        <p:cTn id="61" dur="1" fill="hold">
                                          <p:stCondLst>
                                            <p:cond delay="0"/>
                                          </p:stCondLst>
                                        </p:cTn>
                                        <p:tgtEl>
                                          <p:spTgt spid="12334"/>
                                        </p:tgtEl>
                                        <p:attrNameLst>
                                          <p:attrName>style.visibility</p:attrName>
                                        </p:attrNameLst>
                                      </p:cBhvr>
                                      <p:to>
                                        <p:strVal val="visible"/>
                                      </p:to>
                                    </p:set>
                                  </p:childTnLst>
                                </p:cTn>
                              </p:par>
                            </p:childTnLst>
                          </p:cTn>
                        </p:par>
                        <p:par>
                          <p:cTn id="62" fill="hold" nodeType="afterGroup">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338"/>
                                        </p:tgtEl>
                                        <p:attrNameLst>
                                          <p:attrName>style.visibility</p:attrName>
                                        </p:attrNameLst>
                                      </p:cBhvr>
                                      <p:to>
                                        <p:strVal val="visible"/>
                                      </p:to>
                                    </p:set>
                                    <p:animEffect transition="in" filter="wipe(up)">
                                      <p:cBhvr>
                                        <p:cTn id="65" dur="500"/>
                                        <p:tgtEl>
                                          <p:spTgt spid="12338"/>
                                        </p:tgtEl>
                                      </p:cBhvr>
                                    </p:animEffect>
                                  </p:childTnLst>
                                </p:cTn>
                              </p:par>
                            </p:childTnLst>
                          </p:cTn>
                        </p:par>
                        <p:par>
                          <p:cTn id="66" fill="hold" nodeType="afterGroup">
                            <p:stCondLst>
                              <p:cond delay="4500"/>
                            </p:stCondLst>
                            <p:childTnLst>
                              <p:par>
                                <p:cTn id="67" presetID="1" presetClass="entr" presetSubtype="0" fill="hold" grpId="0" nodeType="afterEffect">
                                  <p:stCondLst>
                                    <p:cond delay="0"/>
                                  </p:stCondLst>
                                  <p:childTnLst>
                                    <p:set>
                                      <p:cBhvr>
                                        <p:cTn id="68" dur="1" fill="hold">
                                          <p:stCondLst>
                                            <p:cond delay="0"/>
                                          </p:stCondLst>
                                        </p:cTn>
                                        <p:tgtEl>
                                          <p:spTgt spid="123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339"/>
                                        </p:tgtEl>
                                        <p:attrNameLst>
                                          <p:attrName>style.visibility</p:attrName>
                                        </p:attrNameLst>
                                      </p:cBhvr>
                                      <p:to>
                                        <p:strVal val="visible"/>
                                      </p:to>
                                    </p:set>
                                  </p:childTnLst>
                                </p:cTn>
                              </p:par>
                            </p:childTnLst>
                          </p:cTn>
                        </p:par>
                        <p:par>
                          <p:cTn id="71" fill="hold" nodeType="afterGroup">
                            <p:stCondLst>
                              <p:cond delay="4500"/>
                            </p:stCondLst>
                            <p:childTnLst>
                              <p:par>
                                <p:cTn id="72" presetID="22" presetClass="entr" presetSubtype="8" fill="hold" grpId="0" nodeType="afterEffect">
                                  <p:stCondLst>
                                    <p:cond delay="0"/>
                                  </p:stCondLst>
                                  <p:childTnLst>
                                    <p:set>
                                      <p:cBhvr>
                                        <p:cTn id="73" dur="1" fill="hold">
                                          <p:stCondLst>
                                            <p:cond delay="0"/>
                                          </p:stCondLst>
                                        </p:cTn>
                                        <p:tgtEl>
                                          <p:spTgt spid="12327"/>
                                        </p:tgtEl>
                                        <p:attrNameLst>
                                          <p:attrName>style.visibility</p:attrName>
                                        </p:attrNameLst>
                                      </p:cBhvr>
                                      <p:to>
                                        <p:strVal val="visible"/>
                                      </p:to>
                                    </p:set>
                                    <p:animEffect transition="in" filter="wipe(left)">
                                      <p:cBhvr>
                                        <p:cTn id="74" dur="500"/>
                                        <p:tgtEl>
                                          <p:spTgt spid="12327"/>
                                        </p:tgtEl>
                                      </p:cBhvr>
                                    </p:animEffect>
                                  </p:childTnLst>
                                </p:cTn>
                              </p:par>
                            </p:childTnLst>
                          </p:cTn>
                        </p:par>
                        <p:par>
                          <p:cTn id="75" fill="hold" nodeType="afterGroup">
                            <p:stCondLst>
                              <p:cond delay="5000"/>
                            </p:stCondLst>
                            <p:childTnLst>
                              <p:par>
                                <p:cTn id="76" presetID="22" presetClass="entr" presetSubtype="4" fill="hold" grpId="0" nodeType="afterEffect">
                                  <p:stCondLst>
                                    <p:cond delay="0"/>
                                  </p:stCondLst>
                                  <p:childTnLst>
                                    <p:set>
                                      <p:cBhvr>
                                        <p:cTn id="77" dur="1" fill="hold">
                                          <p:stCondLst>
                                            <p:cond delay="0"/>
                                          </p:stCondLst>
                                        </p:cTn>
                                        <p:tgtEl>
                                          <p:spTgt spid="12324"/>
                                        </p:tgtEl>
                                        <p:attrNameLst>
                                          <p:attrName>style.visibility</p:attrName>
                                        </p:attrNameLst>
                                      </p:cBhvr>
                                      <p:to>
                                        <p:strVal val="visible"/>
                                      </p:to>
                                    </p:set>
                                    <p:animEffect transition="in" filter="wipe(down)">
                                      <p:cBhvr>
                                        <p:cTn id="78" dur="500"/>
                                        <p:tgtEl>
                                          <p:spTgt spid="12324"/>
                                        </p:tgtEl>
                                      </p:cBhvr>
                                    </p:animEffect>
                                  </p:childTnLst>
                                </p:cTn>
                              </p:par>
                            </p:childTnLst>
                          </p:cTn>
                        </p:par>
                        <p:par>
                          <p:cTn id="79" fill="hold" nodeType="afterGroup">
                            <p:stCondLst>
                              <p:cond delay="5500"/>
                            </p:stCondLst>
                            <p:childTnLst>
                              <p:par>
                                <p:cTn id="80" presetID="1" presetClass="entr" presetSubtype="0" fill="hold" grpId="0" nodeType="afterEffect">
                                  <p:stCondLst>
                                    <p:cond delay="0"/>
                                  </p:stCondLst>
                                  <p:childTnLst>
                                    <p:set>
                                      <p:cBhvr>
                                        <p:cTn id="81" dur="1" fill="hold">
                                          <p:stCondLst>
                                            <p:cond delay="0"/>
                                          </p:stCondLst>
                                        </p:cTn>
                                        <p:tgtEl>
                                          <p:spTgt spid="12335"/>
                                        </p:tgtEl>
                                        <p:attrNameLst>
                                          <p:attrName>style.visibility</p:attrName>
                                        </p:attrNameLst>
                                      </p:cBhvr>
                                      <p:to>
                                        <p:strVal val="visible"/>
                                      </p:to>
                                    </p:set>
                                  </p:childTnLst>
                                </p:cTn>
                              </p:par>
                            </p:childTnLst>
                          </p:cTn>
                        </p:par>
                        <p:par>
                          <p:cTn id="82" fill="hold" nodeType="afterGroup">
                            <p:stCondLst>
                              <p:cond delay="5500"/>
                            </p:stCondLst>
                            <p:childTnLst>
                              <p:par>
                                <p:cTn id="83" presetID="22" presetClass="entr" presetSubtype="1" fill="hold" grpId="0" nodeType="afterEffect">
                                  <p:stCondLst>
                                    <p:cond delay="0"/>
                                  </p:stCondLst>
                                  <p:childTnLst>
                                    <p:set>
                                      <p:cBhvr>
                                        <p:cTn id="84" dur="1" fill="hold">
                                          <p:stCondLst>
                                            <p:cond delay="0"/>
                                          </p:stCondLst>
                                        </p:cTn>
                                        <p:tgtEl>
                                          <p:spTgt spid="12320"/>
                                        </p:tgtEl>
                                        <p:attrNameLst>
                                          <p:attrName>style.visibility</p:attrName>
                                        </p:attrNameLst>
                                      </p:cBhvr>
                                      <p:to>
                                        <p:strVal val="visible"/>
                                      </p:to>
                                    </p:set>
                                    <p:animEffect transition="in" filter="wipe(up)">
                                      <p:cBhvr>
                                        <p:cTn id="85" dur="500"/>
                                        <p:tgtEl>
                                          <p:spTgt spid="12320"/>
                                        </p:tgtEl>
                                      </p:cBhvr>
                                    </p:animEffect>
                                  </p:childTnLst>
                                </p:cTn>
                              </p:par>
                            </p:childTnLst>
                          </p:cTn>
                        </p:par>
                        <p:par>
                          <p:cTn id="86" fill="hold" nodeType="afterGroup">
                            <p:stCondLst>
                              <p:cond delay="6000"/>
                            </p:stCondLst>
                            <p:childTnLst>
                              <p:par>
                                <p:cTn id="87" presetID="1" presetClass="entr" presetSubtype="0" fill="hold" grpId="0" nodeType="afterEffect">
                                  <p:stCondLst>
                                    <p:cond delay="0"/>
                                  </p:stCondLst>
                                  <p:childTnLst>
                                    <p:set>
                                      <p:cBhvr>
                                        <p:cTn id="88" dur="1" fill="hold">
                                          <p:stCondLst>
                                            <p:cond delay="0"/>
                                          </p:stCondLst>
                                        </p:cTn>
                                        <p:tgtEl>
                                          <p:spTgt spid="123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336"/>
                                        </p:tgtEl>
                                        <p:attrNameLst>
                                          <p:attrName>style.visibility</p:attrName>
                                        </p:attrNameLst>
                                      </p:cBhvr>
                                      <p:to>
                                        <p:strVal val="visible"/>
                                      </p:to>
                                    </p:set>
                                  </p:childTnLst>
                                </p:cTn>
                              </p:par>
                            </p:childTnLst>
                          </p:cTn>
                        </p:par>
                        <p:par>
                          <p:cTn id="91" fill="hold" nodeType="afterGroup">
                            <p:stCondLst>
                              <p:cond delay="6000"/>
                            </p:stCondLst>
                            <p:childTnLst>
                              <p:par>
                                <p:cTn id="92" presetID="22" presetClass="entr" presetSubtype="4" fill="hold" grpId="0" nodeType="afterEffect">
                                  <p:stCondLst>
                                    <p:cond delay="0"/>
                                  </p:stCondLst>
                                  <p:childTnLst>
                                    <p:set>
                                      <p:cBhvr>
                                        <p:cTn id="93" dur="1" fill="hold">
                                          <p:stCondLst>
                                            <p:cond delay="0"/>
                                          </p:stCondLst>
                                        </p:cTn>
                                        <p:tgtEl>
                                          <p:spTgt spid="12353"/>
                                        </p:tgtEl>
                                        <p:attrNameLst>
                                          <p:attrName>style.visibility</p:attrName>
                                        </p:attrNameLst>
                                      </p:cBhvr>
                                      <p:to>
                                        <p:strVal val="visible"/>
                                      </p:to>
                                    </p:set>
                                    <p:animEffect transition="in" filter="wipe(down)">
                                      <p:cBhvr>
                                        <p:cTn id="94" dur="500"/>
                                        <p:tgtEl>
                                          <p:spTgt spid="12353"/>
                                        </p:tgtEl>
                                      </p:cBhvr>
                                    </p:animEffect>
                                  </p:childTnLst>
                                </p:cTn>
                              </p:par>
                            </p:childTnLst>
                          </p:cTn>
                        </p:par>
                        <p:par>
                          <p:cTn id="95" fill="hold" nodeType="afterGroup">
                            <p:stCondLst>
                              <p:cond delay="6500"/>
                            </p:stCondLst>
                            <p:childTnLst>
                              <p:par>
                                <p:cTn id="96" presetID="1" presetClass="entr" presetSubtype="0" fill="hold" grpId="0" nodeType="afterEffect">
                                  <p:stCondLst>
                                    <p:cond delay="0"/>
                                  </p:stCondLst>
                                  <p:childTnLst>
                                    <p:set>
                                      <p:cBhvr>
                                        <p:cTn id="97" dur="1" fill="hold">
                                          <p:stCondLst>
                                            <p:cond delay="0"/>
                                          </p:stCondLst>
                                        </p:cTn>
                                        <p:tgtEl>
                                          <p:spTgt spid="12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0" grpId="0" animBg="1"/>
      <p:bldP spid="12322" grpId="0" animBg="1"/>
      <p:bldP spid="12323" grpId="0" animBg="1"/>
      <p:bldP spid="12324" grpId="0" animBg="1"/>
      <p:bldP spid="12325" grpId="0" animBg="1"/>
      <p:bldP spid="12326" grpId="0" animBg="1"/>
      <p:bldP spid="12327" grpId="0" animBg="1"/>
      <p:bldP spid="12330" grpId="0" animBg="1"/>
      <p:bldP spid="12331" grpId="0" animBg="1"/>
      <p:bldP spid="12332" grpId="0"/>
      <p:bldP spid="12333" grpId="0"/>
      <p:bldP spid="12334" grpId="0"/>
      <p:bldP spid="12335" grpId="0"/>
      <p:bldP spid="12336" grpId="0"/>
      <p:bldP spid="12337" grpId="0"/>
      <p:bldP spid="12338" grpId="0" animBg="1"/>
      <p:bldP spid="12339" grpId="0"/>
      <p:bldP spid="12340" grpId="0"/>
      <p:bldP spid="12341" grpId="0" animBg="1"/>
      <p:bldP spid="12342" grpId="0"/>
      <p:bldP spid="12343" grpId="0"/>
      <p:bldP spid="12344" grpId="0" animBg="1"/>
      <p:bldP spid="12345" grpId="0"/>
      <p:bldP spid="12346" grpId="0"/>
      <p:bldP spid="12349" grpId="0"/>
      <p:bldP spid="12350" grpId="0"/>
      <p:bldP spid="12351" grpId="0"/>
      <p:bldP spid="12353" grpId="0" animBg="1"/>
      <p:bldP spid="1235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67" y="1556792"/>
            <a:ext cx="9177131" cy="3933056"/>
          </a:xfrm>
        </p:spPr>
      </p:pic>
      <p:sp>
        <p:nvSpPr>
          <p:cNvPr id="5" name="TextBox 4"/>
          <p:cNvSpPr txBox="1"/>
          <p:nvPr/>
        </p:nvSpPr>
        <p:spPr>
          <a:xfrm>
            <a:off x="827584" y="5661248"/>
            <a:ext cx="7696081" cy="800219"/>
          </a:xfrm>
          <a:prstGeom prst="rect">
            <a:avLst/>
          </a:prstGeom>
          <a:noFill/>
        </p:spPr>
        <p:txBody>
          <a:bodyPr wrap="none" rtlCol="0">
            <a:spAutoFit/>
          </a:bodyPr>
          <a:lstStyle/>
          <a:p>
            <a:r>
              <a:rPr lang="kk-KZ" sz="2400" dirty="0"/>
              <a:t>Жайылымдық қоректік тізбек арқылы энергия айналымы</a:t>
            </a:r>
          </a:p>
          <a:p>
            <a:pPr algn="ctr"/>
            <a:r>
              <a:rPr lang="kk-KZ" sz="2200" dirty="0"/>
              <a:t>(барлық сандар </a:t>
            </a:r>
            <a:r>
              <a:rPr lang="kk-KZ" sz="2200" i="1" dirty="0"/>
              <a:t>кДж/м</a:t>
            </a:r>
            <a:r>
              <a:rPr lang="kk-KZ" sz="2200" i="1" baseline="30000" dirty="0"/>
              <a:t>2</a:t>
            </a:r>
            <a:r>
              <a:rPr lang="kk-KZ" sz="2200" i="1" dirty="0"/>
              <a:t>∙жыл </a:t>
            </a:r>
            <a:r>
              <a:rPr lang="kk-KZ" sz="2200" dirty="0"/>
              <a:t>өлшемімен көрсетілген)</a:t>
            </a:r>
            <a:endParaRPr lang="ru-RU" sz="2200" dirty="0"/>
          </a:p>
        </p:txBody>
      </p:sp>
    </p:spTree>
    <p:extLst>
      <p:ext uri="{BB962C8B-B14F-4D97-AF65-F5344CB8AC3E}">
        <p14:creationId xmlns:p14="http://schemas.microsoft.com/office/powerpoint/2010/main" val="239577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Прямоугольник 2"/>
          <p:cNvSpPr>
            <a:spLocks noChangeArrowheads="1"/>
          </p:cNvSpPr>
          <p:nvPr/>
        </p:nvSpPr>
        <p:spPr bwMode="auto">
          <a:xfrm>
            <a:off x="285720" y="3214686"/>
            <a:ext cx="8715436" cy="1200329"/>
          </a:xfrm>
          <a:prstGeom prst="rect">
            <a:avLst/>
          </a:prstGeom>
          <a:solidFill>
            <a:schemeClr val="bg1"/>
          </a:solidFill>
          <a:ln/>
          <a:effectLst>
            <a:glow rad="228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u="sng" dirty="0">
                <a:latin typeface="Times New Roman" pitchFamily="18" charset="0"/>
                <a:cs typeface="Times New Roman" pitchFamily="18" charset="0"/>
              </a:rPr>
              <a:t>Термодинамика</a:t>
            </a:r>
            <a:r>
              <a:rPr lang="ru-RU" altLang="ru-RU" sz="2400" dirty="0">
                <a:latin typeface="Times New Roman" pitchFamily="18" charset="0"/>
                <a:cs typeface="Times New Roman" pitchFamily="18" charset="0"/>
              </a:rPr>
              <a:t>  – </a:t>
            </a:r>
            <a:r>
              <a:rPr lang="ru-RU" altLang="ru-RU" sz="2400" dirty="0" err="1">
                <a:latin typeface="Times New Roman" pitchFamily="18" charset="0"/>
                <a:cs typeface="Times New Roman" pitchFamily="18" charset="0"/>
              </a:rPr>
              <a:t>әртүрлі</a:t>
            </a:r>
            <a:r>
              <a:rPr lang="ru-RU" altLang="ru-RU" sz="2400" dirty="0">
                <a:latin typeface="Times New Roman" pitchFamily="18" charset="0"/>
                <a:cs typeface="Times New Roman" pitchFamily="18" charset="0"/>
              </a:rPr>
              <a:t> </a:t>
            </a:r>
            <a:r>
              <a:rPr lang="kk-KZ" altLang="ru-RU" sz="2400" dirty="0">
                <a:latin typeface="Times New Roman" pitchFamily="18" charset="0"/>
                <a:cs typeface="Times New Roman" pitchFamily="18" charset="0"/>
              </a:rPr>
              <a:t>энергиялардың айналымдарын сапалық және сандық сипаттаумен айналысатын физика ғылымының бір бөлімі.</a:t>
            </a:r>
          </a:p>
        </p:txBody>
      </p:sp>
      <p:sp>
        <p:nvSpPr>
          <p:cNvPr id="2" name="Прямоугольник 1"/>
          <p:cNvSpPr/>
          <p:nvPr/>
        </p:nvSpPr>
        <p:spPr>
          <a:xfrm>
            <a:off x="357158" y="5000636"/>
            <a:ext cx="8786842" cy="1200329"/>
          </a:xfrm>
          <a:prstGeom prst="rect">
            <a:avLst/>
          </a:prstGeom>
          <a:solidFill>
            <a:schemeClr val="bg1"/>
          </a:solidFill>
          <a:effectLst>
            <a:glow rad="228600">
              <a:schemeClr val="accent3">
                <a:satMod val="175000"/>
                <a:alpha val="40000"/>
              </a:schemeClr>
            </a:glow>
            <a:outerShdw blurRad="40000" dist="20000" dir="5400000" rotWithShape="0">
              <a:srgbClr val="000000">
                <a:alpha val="38000"/>
              </a:srgbClr>
            </a:outerShdw>
          </a:effectLst>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k-KZ" sz="2400" b="1" dirty="0"/>
              <a:t>Термодинамика </a:t>
            </a:r>
            <a:r>
              <a:rPr lang="kk-KZ" sz="2400" dirty="0"/>
              <a:t>– макроскопиялық материалдық жүйелердің ортақ қасиеттері, термодинамикалық тепе-теңдік және осы күйлердің арасында жүріп отыратын айналымдар туралы ілім.</a:t>
            </a:r>
            <a:endParaRPr lang="ru-RU" sz="2400" dirty="0"/>
          </a:p>
        </p:txBody>
      </p:sp>
      <p:sp>
        <p:nvSpPr>
          <p:cNvPr id="4" name="Прямоугольник 2"/>
          <p:cNvSpPr>
            <a:spLocks noChangeArrowheads="1"/>
          </p:cNvSpPr>
          <p:nvPr/>
        </p:nvSpPr>
        <p:spPr bwMode="auto">
          <a:xfrm>
            <a:off x="214282" y="285728"/>
            <a:ext cx="8929718" cy="2308324"/>
          </a:xfrm>
          <a:prstGeom prst="rect">
            <a:avLst/>
          </a:prstGeom>
          <a:solidFill>
            <a:schemeClr val="bg1"/>
          </a:solidFill>
          <a:ln/>
          <a:effectLst>
            <a:glow rad="228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u="sng" dirty="0">
                <a:latin typeface="Times New Roman" pitchFamily="18" charset="0"/>
                <a:cs typeface="Times New Roman" pitchFamily="18" charset="0"/>
              </a:rPr>
              <a:t>Термодинамика</a:t>
            </a:r>
            <a:r>
              <a:rPr lang="ru-RU" altLang="ru-RU" sz="2400" dirty="0">
                <a:latin typeface="Times New Roman" pitchFamily="18" charset="0"/>
                <a:cs typeface="Times New Roman" pitchFamily="18" charset="0"/>
              </a:rPr>
              <a:t>  – </a:t>
            </a:r>
            <a:r>
              <a:rPr lang="ru-RU" sz="2400" dirty="0"/>
              <a:t>ж</a:t>
            </a:r>
            <a:r>
              <a:rPr lang="kk-KZ" sz="2400" dirty="0"/>
              <a:t>үйелердегі макроскопиялық жүйелердің жалпы қасиеттерін, жүйедегі энергияның берілу және айналу қабілеттерін зерттейтін физика бөлімі. Термодинамикалық жүйелерде жүретін процестер макроскопиялық шамалармен (температура, қысым, концентрация – интенсивті; масса, көлем, ішкі энергия, энтальпия – экстенсивті параметрлер) сипатталады</a:t>
            </a:r>
            <a:endParaRPr lang="kk-KZ" alt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9624912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3606" y="642587"/>
            <a:ext cx="7388225" cy="212365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2000" b="1" dirty="0" err="1">
                <a:solidFill>
                  <a:srgbClr val="000066"/>
                </a:solidFill>
                <a:latin typeface="Times New Roman" pitchFamily="18" charset="0"/>
                <a:cs typeface="Times New Roman" pitchFamily="18" charset="0"/>
              </a:rPr>
              <a:t>Ашық</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жүйедегі</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энтропияның</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жалпы</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өзгерісі</a:t>
            </a:r>
            <a:r>
              <a:rPr lang="ru-RU" sz="2000" b="1" dirty="0">
                <a:solidFill>
                  <a:srgbClr val="000066"/>
                </a:solidFill>
                <a:latin typeface="Times New Roman" pitchFamily="18" charset="0"/>
                <a:cs typeface="Times New Roman" pitchFamily="18" charset="0"/>
              </a:rPr>
              <a:t> </a:t>
            </a:r>
            <a:r>
              <a:rPr lang="ru-RU" sz="2800" b="1" i="1" dirty="0" err="1">
                <a:solidFill>
                  <a:srgbClr val="000066"/>
                </a:solidFill>
                <a:latin typeface="Times New Roman" pitchFamily="18" charset="0"/>
                <a:cs typeface="Times New Roman" pitchFamily="18" charset="0"/>
              </a:rPr>
              <a:t>dS</a:t>
            </a:r>
            <a:r>
              <a:rPr lang="ru-RU" sz="2000" b="1" i="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тәуелсіз</a:t>
            </a:r>
            <a:r>
              <a:rPr lang="ru-RU" sz="2000" b="1" dirty="0">
                <a:solidFill>
                  <a:srgbClr val="000066"/>
                </a:solidFill>
                <a:latin typeface="Times New Roman" pitchFamily="18" charset="0"/>
                <a:cs typeface="Times New Roman" pitchFamily="18" charset="0"/>
              </a:rPr>
              <a:t>.  </a:t>
            </a:r>
          </a:p>
          <a:p>
            <a:pPr algn="ctr">
              <a:defRPr/>
            </a:pPr>
            <a:r>
              <a:rPr lang="ru-RU" sz="2000" b="1" dirty="0" err="1">
                <a:solidFill>
                  <a:srgbClr val="000066"/>
                </a:solidFill>
                <a:latin typeface="Times New Roman" pitchFamily="18" charset="0"/>
                <a:cs typeface="Times New Roman" pitchFamily="18" charset="0"/>
              </a:rPr>
              <a:t>сыртқы</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ортамен</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зат</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және</a:t>
            </a:r>
            <a:r>
              <a:rPr lang="ru-RU" sz="2000" b="1" dirty="0">
                <a:solidFill>
                  <a:srgbClr val="000066"/>
                </a:solidFill>
                <a:latin typeface="Times New Roman" pitchFamily="18" charset="0"/>
                <a:cs typeface="Times New Roman" pitchFamily="18" charset="0"/>
              </a:rPr>
              <a:t> энергия </a:t>
            </a:r>
            <a:r>
              <a:rPr lang="ru-RU" sz="2000" b="1" dirty="0" err="1">
                <a:solidFill>
                  <a:srgbClr val="000066"/>
                </a:solidFill>
                <a:latin typeface="Times New Roman" pitchFamily="18" charset="0"/>
                <a:cs typeface="Times New Roman" pitchFamily="18" charset="0"/>
              </a:rPr>
              <a:t>алмасу</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есебінен</a:t>
            </a:r>
            <a:r>
              <a:rPr lang="ru-RU" sz="2000" b="1" dirty="0">
                <a:solidFill>
                  <a:srgbClr val="000066"/>
                </a:solidFill>
                <a:latin typeface="Times New Roman" pitchFamily="18" charset="0"/>
                <a:cs typeface="Times New Roman" pitchFamily="18" charset="0"/>
              </a:rPr>
              <a:t> </a:t>
            </a:r>
            <a:r>
              <a:rPr lang="ru-RU" sz="2800" b="1" dirty="0">
                <a:solidFill>
                  <a:srgbClr val="000066"/>
                </a:solidFill>
                <a:latin typeface="Times New Roman" pitchFamily="18" charset="0"/>
                <a:cs typeface="Times New Roman" pitchFamily="18" charset="0"/>
              </a:rPr>
              <a:t>(</a:t>
            </a:r>
            <a:r>
              <a:rPr lang="ru-RU" sz="2800" b="1" i="1" dirty="0" err="1">
                <a:solidFill>
                  <a:srgbClr val="000066"/>
                </a:solidFill>
                <a:latin typeface="Times New Roman" pitchFamily="18" charset="0"/>
                <a:cs typeface="Times New Roman" pitchFamily="18" charset="0"/>
              </a:rPr>
              <a:t>d</a:t>
            </a:r>
            <a:r>
              <a:rPr lang="ru-RU" sz="2800" b="1" baseline="-25000" dirty="0" err="1">
                <a:solidFill>
                  <a:srgbClr val="000066"/>
                </a:solidFill>
                <a:latin typeface="Times New Roman" pitchFamily="18" charset="0"/>
                <a:cs typeface="Times New Roman" pitchFamily="18" charset="0"/>
              </a:rPr>
              <a:t>e</a:t>
            </a:r>
            <a:r>
              <a:rPr lang="ru-RU" sz="2800" b="1" i="1" dirty="0" err="1">
                <a:solidFill>
                  <a:srgbClr val="000066"/>
                </a:solidFill>
                <a:latin typeface="Times New Roman" pitchFamily="18" charset="0"/>
                <a:cs typeface="Times New Roman" pitchFamily="18" charset="0"/>
              </a:rPr>
              <a:t>S</a:t>
            </a:r>
            <a:r>
              <a:rPr lang="ru-RU" sz="2800" b="1" dirty="0">
                <a:solidFill>
                  <a:srgbClr val="000066"/>
                </a:solidFill>
                <a:latin typeface="Times New Roman" pitchFamily="18" charset="0"/>
                <a:cs typeface="Times New Roman" pitchFamily="18" charset="0"/>
              </a:rPr>
              <a:t>), </a:t>
            </a:r>
          </a:p>
          <a:p>
            <a:pPr algn="ctr">
              <a:defRPr/>
            </a:pPr>
            <a:r>
              <a:rPr lang="ru-RU" sz="2000" b="1" dirty="0" err="1">
                <a:solidFill>
                  <a:srgbClr val="000066"/>
                </a:solidFill>
                <a:latin typeface="Times New Roman" pitchFamily="18" charset="0"/>
                <a:cs typeface="Times New Roman" pitchFamily="18" charset="0"/>
              </a:rPr>
              <a:t>немесе</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организмде</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жүретін</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ішкі</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қайтымсыз</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процестер</a:t>
            </a:r>
            <a:r>
              <a:rPr lang="ru-RU" sz="2000" b="1" dirty="0">
                <a:solidFill>
                  <a:srgbClr val="000066"/>
                </a:solidFill>
                <a:latin typeface="Times New Roman" pitchFamily="18" charset="0"/>
                <a:cs typeface="Times New Roman" pitchFamily="18" charset="0"/>
              </a:rPr>
              <a:t> </a:t>
            </a:r>
            <a:r>
              <a:rPr lang="ru-RU" sz="2800" b="1" dirty="0">
                <a:solidFill>
                  <a:srgbClr val="000066"/>
                </a:solidFill>
                <a:latin typeface="Times New Roman" pitchFamily="18" charset="0"/>
                <a:cs typeface="Times New Roman" pitchFamily="18" charset="0"/>
              </a:rPr>
              <a:t>(</a:t>
            </a:r>
            <a:r>
              <a:rPr lang="ru-RU" sz="2800" b="1" i="1" dirty="0" err="1">
                <a:solidFill>
                  <a:srgbClr val="000066"/>
                </a:solidFill>
                <a:latin typeface="Times New Roman" pitchFamily="18" charset="0"/>
                <a:cs typeface="Times New Roman" pitchFamily="18" charset="0"/>
              </a:rPr>
              <a:t>d</a:t>
            </a:r>
            <a:r>
              <a:rPr lang="ru-RU" sz="2800" b="1" baseline="-25000" dirty="0" err="1">
                <a:solidFill>
                  <a:srgbClr val="000066"/>
                </a:solidFill>
                <a:latin typeface="Times New Roman" pitchFamily="18" charset="0"/>
                <a:cs typeface="Times New Roman" pitchFamily="18" charset="0"/>
              </a:rPr>
              <a:t>і</a:t>
            </a:r>
            <a:r>
              <a:rPr lang="ru-RU" sz="2800" b="1" i="1" dirty="0" err="1">
                <a:solidFill>
                  <a:srgbClr val="000066"/>
                </a:solidFill>
                <a:latin typeface="Times New Roman" pitchFamily="18" charset="0"/>
                <a:cs typeface="Times New Roman" pitchFamily="18" charset="0"/>
              </a:rPr>
              <a:t>S</a:t>
            </a:r>
            <a:r>
              <a:rPr lang="ru-RU" sz="2800" b="1" i="1" dirty="0">
                <a:solidFill>
                  <a:srgbClr val="000066"/>
                </a:solidFill>
                <a:latin typeface="Times New Roman" pitchFamily="18" charset="0"/>
                <a:cs typeface="Times New Roman" pitchFamily="18" charset="0"/>
              </a:rPr>
              <a:t>)</a:t>
            </a:r>
            <a:r>
              <a:rPr lang="ru-RU" sz="28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есебінен</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жүріп</a:t>
            </a:r>
            <a:r>
              <a:rPr lang="ru-RU" sz="2000" b="1" dirty="0">
                <a:solidFill>
                  <a:srgbClr val="000066"/>
                </a:solidFill>
                <a:latin typeface="Times New Roman" pitchFamily="18" charset="0"/>
                <a:cs typeface="Times New Roman" pitchFamily="18" charset="0"/>
              </a:rPr>
              <a:t> </a:t>
            </a:r>
            <a:r>
              <a:rPr lang="ru-RU" sz="2000" b="1" dirty="0" err="1">
                <a:solidFill>
                  <a:srgbClr val="000066"/>
                </a:solidFill>
                <a:latin typeface="Times New Roman" pitchFamily="18" charset="0"/>
                <a:cs typeface="Times New Roman" pitchFamily="18" charset="0"/>
              </a:rPr>
              <a:t>отырады</a:t>
            </a:r>
            <a:endParaRPr lang="ru-RU" sz="2000" b="1" dirty="0">
              <a:solidFill>
                <a:srgbClr val="000066"/>
              </a:solidFill>
              <a:latin typeface="Times New Roman" pitchFamily="18" charset="0"/>
              <a:cs typeface="Times New Roman" pitchFamily="18" charset="0"/>
            </a:endParaRPr>
          </a:p>
          <a:p>
            <a:pPr algn="ctr">
              <a:defRPr/>
            </a:pPr>
            <a:r>
              <a:rPr lang="ru-RU" sz="2000" b="1" dirty="0">
                <a:solidFill>
                  <a:srgbClr val="000066"/>
                </a:solidFill>
                <a:latin typeface="Times New Roman" pitchFamily="18" charset="0"/>
                <a:cs typeface="Times New Roman" pitchFamily="18" charset="0"/>
              </a:rPr>
              <a:t> </a:t>
            </a:r>
            <a:r>
              <a:rPr lang="ru-RU" sz="2800" b="1" dirty="0">
                <a:solidFill>
                  <a:srgbClr val="000066"/>
                </a:solidFill>
                <a:latin typeface="Times New Roman" pitchFamily="18" charset="0"/>
                <a:cs typeface="Times New Roman" pitchFamily="18" charset="0"/>
              </a:rPr>
              <a:t>(</a:t>
            </a:r>
            <a:r>
              <a:rPr lang="pt-BR" sz="2800" b="1" i="1" dirty="0">
                <a:solidFill>
                  <a:srgbClr val="000066"/>
                </a:solidFill>
                <a:latin typeface="Times New Roman" pitchFamily="18" charset="0"/>
                <a:cs typeface="Times New Roman" pitchFamily="18" charset="0"/>
              </a:rPr>
              <a:t>d</a:t>
            </a:r>
            <a:r>
              <a:rPr lang="pt-BR" sz="2800" b="1" baseline="-25000" dirty="0">
                <a:solidFill>
                  <a:srgbClr val="000066"/>
                </a:solidFill>
                <a:latin typeface="Times New Roman" pitchFamily="18" charset="0"/>
                <a:cs typeface="Times New Roman" pitchFamily="18" charset="0"/>
              </a:rPr>
              <a:t>i</a:t>
            </a:r>
            <a:r>
              <a:rPr lang="pt-BR" sz="2800" b="1" i="1" dirty="0">
                <a:solidFill>
                  <a:srgbClr val="000066"/>
                </a:solidFill>
                <a:latin typeface="Times New Roman" pitchFamily="18" charset="0"/>
                <a:cs typeface="Times New Roman" pitchFamily="18" charset="0"/>
              </a:rPr>
              <a:t>S</a:t>
            </a:r>
            <a:r>
              <a:rPr lang="pt-BR" sz="2800" b="1" dirty="0">
                <a:solidFill>
                  <a:srgbClr val="000066"/>
                </a:solidFill>
                <a:latin typeface="Times New Roman" pitchFamily="18" charset="0"/>
                <a:cs typeface="Times New Roman" pitchFamily="18" charset="0"/>
              </a:rPr>
              <a:t>): </a:t>
            </a:r>
            <a:r>
              <a:rPr lang="pt-BR" sz="2800" b="1" i="1" dirty="0">
                <a:solidFill>
                  <a:srgbClr val="000066"/>
                </a:solidFill>
                <a:latin typeface="Times New Roman" pitchFamily="18" charset="0"/>
                <a:cs typeface="Times New Roman" pitchFamily="18" charset="0"/>
              </a:rPr>
              <a:t>dS</a:t>
            </a:r>
            <a:r>
              <a:rPr lang="pt-BR" sz="2800" b="1" dirty="0">
                <a:solidFill>
                  <a:srgbClr val="000066"/>
                </a:solidFill>
                <a:latin typeface="Times New Roman" pitchFamily="18" charset="0"/>
                <a:cs typeface="Times New Roman" pitchFamily="18" charset="0"/>
              </a:rPr>
              <a:t>=</a:t>
            </a:r>
            <a:r>
              <a:rPr lang="pt-BR" sz="2800" b="1" i="1" dirty="0">
                <a:solidFill>
                  <a:srgbClr val="000066"/>
                </a:solidFill>
                <a:latin typeface="Times New Roman" pitchFamily="18" charset="0"/>
                <a:cs typeface="Times New Roman" pitchFamily="18" charset="0"/>
              </a:rPr>
              <a:t>d</a:t>
            </a:r>
            <a:r>
              <a:rPr lang="pt-BR" sz="2800" b="1" baseline="-25000" dirty="0">
                <a:solidFill>
                  <a:srgbClr val="000066"/>
                </a:solidFill>
                <a:latin typeface="Times New Roman" pitchFamily="18" charset="0"/>
                <a:cs typeface="Times New Roman" pitchFamily="18" charset="0"/>
              </a:rPr>
              <a:t>e</a:t>
            </a:r>
            <a:r>
              <a:rPr lang="pt-BR" sz="2800" b="1" i="1" dirty="0">
                <a:solidFill>
                  <a:srgbClr val="000066"/>
                </a:solidFill>
                <a:latin typeface="Times New Roman" pitchFamily="18" charset="0"/>
                <a:cs typeface="Times New Roman" pitchFamily="18" charset="0"/>
              </a:rPr>
              <a:t>S</a:t>
            </a:r>
            <a:r>
              <a:rPr lang="pt-BR" sz="2800" b="1" dirty="0">
                <a:solidFill>
                  <a:srgbClr val="000066"/>
                </a:solidFill>
                <a:latin typeface="Times New Roman" pitchFamily="18" charset="0"/>
                <a:cs typeface="Times New Roman" pitchFamily="18" charset="0"/>
              </a:rPr>
              <a:t>+</a:t>
            </a:r>
            <a:r>
              <a:rPr lang="pt-BR" sz="2800" b="1" i="1" dirty="0">
                <a:solidFill>
                  <a:srgbClr val="000066"/>
                </a:solidFill>
                <a:latin typeface="Times New Roman" pitchFamily="18" charset="0"/>
                <a:cs typeface="Times New Roman" pitchFamily="18" charset="0"/>
              </a:rPr>
              <a:t>d</a:t>
            </a:r>
            <a:r>
              <a:rPr lang="pt-BR" sz="2800" b="1" baseline="-25000" dirty="0">
                <a:solidFill>
                  <a:srgbClr val="000066"/>
                </a:solidFill>
                <a:latin typeface="Times New Roman" pitchFamily="18" charset="0"/>
                <a:cs typeface="Times New Roman" pitchFamily="18" charset="0"/>
              </a:rPr>
              <a:t>i</a:t>
            </a:r>
            <a:r>
              <a:rPr lang="pt-BR" sz="2800" b="1" i="1" dirty="0">
                <a:solidFill>
                  <a:srgbClr val="000066"/>
                </a:solidFill>
                <a:latin typeface="Times New Roman" pitchFamily="18" charset="0"/>
                <a:cs typeface="Times New Roman" pitchFamily="18" charset="0"/>
              </a:rPr>
              <a:t>S</a:t>
            </a:r>
            <a:endParaRPr lang="ru-RU" sz="2800" dirty="0">
              <a:solidFill>
                <a:srgbClr val="000066"/>
              </a:solidFill>
              <a:latin typeface="Times New Roman" pitchFamily="18" charset="0"/>
              <a:cs typeface="Times New Roman" pitchFamily="18" charset="0"/>
            </a:endParaRPr>
          </a:p>
        </p:txBody>
      </p:sp>
      <p:sp>
        <p:nvSpPr>
          <p:cNvPr id="46083" name="Прямоугольник 2"/>
          <p:cNvSpPr>
            <a:spLocks noChangeArrowheads="1"/>
          </p:cNvSpPr>
          <p:nvPr/>
        </p:nvSpPr>
        <p:spPr bwMode="auto">
          <a:xfrm>
            <a:off x="280071" y="180922"/>
            <a:ext cx="3748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400" b="1" dirty="0" err="1">
                <a:latin typeface="Times New Roman" pitchFamily="18" charset="0"/>
                <a:cs typeface="Times New Roman" pitchFamily="18" charset="0"/>
              </a:rPr>
              <a:t>И.П.Пригожин</a:t>
            </a:r>
            <a:r>
              <a:rPr lang="ru-RU" altLang="ru-RU" sz="2400" b="1" dirty="0">
                <a:latin typeface="Times New Roman" pitchFamily="18" charset="0"/>
                <a:cs typeface="Times New Roman" pitchFamily="18" charset="0"/>
              </a:rPr>
              <a:t> постулат</a:t>
            </a:r>
            <a:r>
              <a:rPr lang="en-US" altLang="ru-RU" sz="2400" b="1" dirty="0">
                <a:latin typeface="Times New Roman" pitchFamily="18" charset="0"/>
                <a:cs typeface="Times New Roman" pitchFamily="18" charset="0"/>
              </a:rPr>
              <a:t>:</a:t>
            </a:r>
            <a:r>
              <a:rPr lang="ru-RU" altLang="ru-RU" sz="2400" b="1" dirty="0">
                <a:latin typeface="Times New Roman" pitchFamily="18" charset="0"/>
                <a:cs typeface="Times New Roman" pitchFamily="18" charset="0"/>
              </a:rPr>
              <a:t> </a:t>
            </a:r>
            <a:endParaRPr lang="ru-RU" altLang="ru-RU" sz="2400" dirty="0">
              <a:latin typeface="Times New Roman" pitchFamily="18" charset="0"/>
              <a:cs typeface="Times New Roman" pitchFamily="18" charset="0"/>
            </a:endParaRPr>
          </a:p>
        </p:txBody>
      </p:sp>
      <p:sp>
        <p:nvSpPr>
          <p:cNvPr id="46084" name="Rectangle 2"/>
          <p:cNvSpPr>
            <a:spLocks noChangeArrowheads="1"/>
          </p:cNvSpPr>
          <p:nvPr/>
        </p:nvSpPr>
        <p:spPr bwMode="auto">
          <a:xfrm>
            <a:off x="380856" y="3589229"/>
            <a:ext cx="83581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000" b="1" i="1" dirty="0" err="1">
                <a:latin typeface="Times New Roman" pitchFamily="18" charset="0"/>
                <a:cs typeface="Times New Roman" pitchFamily="18" charset="0"/>
              </a:rPr>
              <a:t>dS</a:t>
            </a:r>
            <a:r>
              <a:rPr lang="ru-RU" altLang="ru-RU" sz="2000" b="1" i="1" dirty="0">
                <a:latin typeface="Times New Roman" pitchFamily="18" charset="0"/>
                <a:cs typeface="Times New Roman" pitchFamily="18" charset="0"/>
              </a:rPr>
              <a:t> </a:t>
            </a:r>
            <a:r>
              <a:rPr lang="ru-RU" altLang="ru-RU" sz="2000" b="1" dirty="0">
                <a:latin typeface="Times New Roman" pitchFamily="18" charset="0"/>
                <a:cs typeface="Times New Roman" pitchFamily="18" charset="0"/>
              </a:rPr>
              <a:t>/</a:t>
            </a:r>
            <a:r>
              <a:rPr lang="ru-RU" altLang="ru-RU" sz="2000" b="1" i="1" dirty="0" err="1">
                <a:latin typeface="Times New Roman" pitchFamily="18" charset="0"/>
                <a:cs typeface="Times New Roman" pitchFamily="18" charset="0"/>
              </a:rPr>
              <a:t>dt</a:t>
            </a:r>
            <a:r>
              <a:rPr lang="ru-RU" altLang="ru-RU" sz="2000" b="1" i="1" dirty="0">
                <a:latin typeface="Times New Roman" pitchFamily="18" charset="0"/>
                <a:cs typeface="Times New Roman" pitchFamily="18" charset="0"/>
              </a:rPr>
              <a:t> </a:t>
            </a:r>
            <a:r>
              <a:rPr lang="ru-RU" altLang="ru-RU" sz="2000" i="1" dirty="0">
                <a:latin typeface="Times New Roman" pitchFamily="18" charset="0"/>
                <a:cs typeface="Times New Roman" pitchFamily="18" charset="0"/>
              </a:rPr>
              <a:t>–</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ашық</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жүйедегі</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энтропияның</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өзгеру</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жылдамдығы</a:t>
            </a:r>
            <a:r>
              <a:rPr lang="ru-RU" altLang="ru-RU" sz="2000" dirty="0">
                <a:latin typeface="Times New Roman" pitchFamily="18" charset="0"/>
                <a:cs typeface="Times New Roman" pitchFamily="18" charset="0"/>
              </a:rPr>
              <a:t>,</a:t>
            </a:r>
          </a:p>
          <a:p>
            <a:pPr algn="just" eaLnBrk="1" hangingPunct="1">
              <a:spcBef>
                <a:spcPct val="0"/>
              </a:spcBef>
              <a:buFontTx/>
              <a:buNone/>
            </a:pPr>
            <a:r>
              <a:rPr lang="ru-RU" altLang="ru-RU" sz="2000" b="1" i="1" dirty="0" err="1">
                <a:latin typeface="Times New Roman" pitchFamily="18" charset="0"/>
                <a:cs typeface="Times New Roman" pitchFamily="18" charset="0"/>
              </a:rPr>
              <a:t>d</a:t>
            </a:r>
            <a:r>
              <a:rPr lang="ru-RU" altLang="ru-RU" sz="2000" b="1" i="1" baseline="-30000" dirty="0" err="1">
                <a:latin typeface="Times New Roman" pitchFamily="18" charset="0"/>
                <a:cs typeface="Times New Roman" pitchFamily="18" charset="0"/>
              </a:rPr>
              <a:t>i</a:t>
            </a:r>
            <a:r>
              <a:rPr lang="ru-RU" altLang="ru-RU" sz="2000" b="1" i="1" dirty="0" err="1">
                <a:latin typeface="Times New Roman" pitchFamily="18" charset="0"/>
                <a:cs typeface="Times New Roman" pitchFamily="18" charset="0"/>
              </a:rPr>
              <a:t>S</a:t>
            </a:r>
            <a:r>
              <a:rPr lang="ru-RU" altLang="ru-RU" sz="2000" b="1" dirty="0">
                <a:latin typeface="Times New Roman" pitchFamily="18" charset="0"/>
                <a:cs typeface="Times New Roman" pitchFamily="18" charset="0"/>
              </a:rPr>
              <a:t>/</a:t>
            </a:r>
            <a:r>
              <a:rPr lang="ru-RU" altLang="ru-RU" sz="2000" b="1" i="1" dirty="0" err="1">
                <a:latin typeface="Times New Roman" pitchFamily="18" charset="0"/>
                <a:cs typeface="Times New Roman" pitchFamily="18" charset="0"/>
              </a:rPr>
              <a:t>dt</a:t>
            </a:r>
            <a:r>
              <a:rPr lang="ru-RU" altLang="ru-RU" sz="2000" i="1" dirty="0">
                <a:latin typeface="Times New Roman" pitchFamily="18" charset="0"/>
                <a:cs typeface="Times New Roman" pitchFamily="18" charset="0"/>
              </a:rPr>
              <a:t> –</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қайтымсыз</a:t>
            </a:r>
            <a:r>
              <a:rPr lang="ru-RU" altLang="ru-RU" sz="2000" dirty="0">
                <a:latin typeface="Times New Roman" pitchFamily="18" charset="0"/>
                <a:cs typeface="Times New Roman" pitchFamily="18" charset="0"/>
              </a:rPr>
              <a:t> процесс </a:t>
            </a:r>
            <a:r>
              <a:rPr lang="ru-RU" altLang="ru-RU" sz="2000" dirty="0" err="1">
                <a:latin typeface="Times New Roman" pitchFamily="18" charset="0"/>
                <a:cs typeface="Times New Roman" pitchFamily="18" charset="0"/>
              </a:rPr>
              <a:t>кезіндегі</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энтропияның</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өзгеру</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жылдамдығы</a:t>
            </a:r>
            <a:r>
              <a:rPr lang="ru-RU" altLang="ru-RU" sz="2000" dirty="0">
                <a:latin typeface="Times New Roman" pitchFamily="18" charset="0"/>
                <a:cs typeface="Times New Roman" pitchFamily="18" charset="0"/>
              </a:rPr>
              <a:t>, </a:t>
            </a:r>
          </a:p>
          <a:p>
            <a:pPr algn="just" eaLnBrk="1" hangingPunct="1">
              <a:spcBef>
                <a:spcPct val="0"/>
              </a:spcBef>
              <a:buFontTx/>
              <a:buNone/>
            </a:pPr>
            <a:r>
              <a:rPr lang="ru-RU" altLang="ru-RU" sz="2000" b="1" i="1" dirty="0" err="1">
                <a:latin typeface="Times New Roman" pitchFamily="18" charset="0"/>
                <a:cs typeface="Times New Roman" pitchFamily="18" charset="0"/>
              </a:rPr>
              <a:t>d</a:t>
            </a:r>
            <a:r>
              <a:rPr lang="ru-RU" altLang="ru-RU" sz="2000" b="1" i="1" baseline="-30000" dirty="0" err="1">
                <a:latin typeface="Times New Roman" pitchFamily="18" charset="0"/>
                <a:cs typeface="Times New Roman" pitchFamily="18" charset="0"/>
              </a:rPr>
              <a:t>e</a:t>
            </a:r>
            <a:r>
              <a:rPr lang="ru-RU" altLang="ru-RU" sz="2000" b="1" i="1" dirty="0" err="1">
                <a:latin typeface="Times New Roman" pitchFamily="18" charset="0"/>
                <a:cs typeface="Times New Roman" pitchFamily="18" charset="0"/>
              </a:rPr>
              <a:t>S</a:t>
            </a:r>
            <a:r>
              <a:rPr lang="ru-RU" altLang="ru-RU" sz="2000" b="1" dirty="0">
                <a:latin typeface="Times New Roman" pitchFamily="18" charset="0"/>
                <a:cs typeface="Times New Roman" pitchFamily="18" charset="0"/>
              </a:rPr>
              <a:t>/</a:t>
            </a:r>
            <a:r>
              <a:rPr lang="ru-RU" altLang="ru-RU" sz="2000" b="1" i="1" dirty="0" err="1">
                <a:latin typeface="Times New Roman" pitchFamily="18" charset="0"/>
                <a:cs typeface="Times New Roman" pitchFamily="18" charset="0"/>
              </a:rPr>
              <a:t>dt</a:t>
            </a:r>
            <a:r>
              <a:rPr lang="ru-RU" altLang="ru-RU" sz="2000" b="1" i="1" dirty="0">
                <a:latin typeface="Times New Roman" pitchFamily="18" charset="0"/>
                <a:cs typeface="Times New Roman" pitchFamily="18" charset="0"/>
              </a:rPr>
              <a:t> </a:t>
            </a:r>
            <a:r>
              <a:rPr lang="ru-RU" altLang="ru-RU" sz="2000" i="1" dirty="0">
                <a:latin typeface="Times New Roman" pitchFamily="18" charset="0"/>
                <a:cs typeface="Times New Roman" pitchFamily="18" charset="0"/>
              </a:rPr>
              <a:t>–</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қоршаған</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ортамен</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алмасу</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кезіндегі</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энтропияның</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өзгеру</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жылдамдығы</a:t>
            </a:r>
            <a:r>
              <a:rPr lang="ru-RU" altLang="ru-RU" sz="2000" dirty="0">
                <a:latin typeface="Times New Roman" pitchFamily="18" charset="0"/>
                <a:cs typeface="Times New Roman" pitchFamily="18" charset="0"/>
              </a:rPr>
              <a:t>.</a:t>
            </a:r>
          </a:p>
        </p:txBody>
      </p:sp>
      <p:sp>
        <p:nvSpPr>
          <p:cNvPr id="46085" name="Прямоугольник 4"/>
          <p:cNvSpPr>
            <a:spLocks noChangeArrowheads="1"/>
          </p:cNvSpPr>
          <p:nvPr/>
        </p:nvSpPr>
        <p:spPr bwMode="auto">
          <a:xfrm>
            <a:off x="142875" y="2798763"/>
            <a:ext cx="8858250" cy="707886"/>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kk-KZ" altLang="ru-RU" sz="2000" dirty="0">
                <a:latin typeface="Times New Roman" pitchFamily="18" charset="0"/>
                <a:cs typeface="Times New Roman" pitchFamily="18" charset="0"/>
              </a:rPr>
              <a:t>Ашық немесе шартты оқшауланған биологиялық жүйелердің энергетикалық сипаттамаларын энтропия балансы (алмасу) негізінде беруге болады.</a:t>
            </a:r>
            <a:endParaRPr lang="ru-RU" altLang="ru-RU" sz="2000" dirty="0">
              <a:latin typeface="Times New Roman" pitchFamily="18" charset="0"/>
              <a:cs typeface="Times New Roman" pitchFamily="18" charset="0"/>
            </a:endParaRPr>
          </a:p>
        </p:txBody>
      </p:sp>
      <p:sp>
        <p:nvSpPr>
          <p:cNvPr id="46086" name="Rectangle 7"/>
          <p:cNvSpPr>
            <a:spLocks noChangeArrowheads="1"/>
          </p:cNvSpPr>
          <p:nvPr/>
        </p:nvSpPr>
        <p:spPr bwMode="auto">
          <a:xfrm>
            <a:off x="2316298" y="4912668"/>
            <a:ext cx="2816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ru-RU" altLang="ru-RU" sz="2400" b="1" dirty="0">
                <a:latin typeface="Times New Roman" pitchFamily="18" charset="0"/>
                <a:cs typeface="Times New Roman" pitchFamily="18" charset="0"/>
              </a:rPr>
              <a:t>Пригожин</a:t>
            </a:r>
            <a:r>
              <a:rPr lang="ru-RU" altLang="ru-RU" sz="2400" b="1" dirty="0">
                <a:latin typeface="Times New Roman" pitchFamily="18" charset="0"/>
              </a:rPr>
              <a:t> </a:t>
            </a:r>
            <a:r>
              <a:rPr lang="ru-RU" altLang="ru-RU" sz="2400" b="1" dirty="0" err="1">
                <a:latin typeface="Times New Roman" pitchFamily="18" charset="0"/>
              </a:rPr>
              <a:t>теңдеуі</a:t>
            </a:r>
            <a:r>
              <a:rPr lang="ru-RU" altLang="ru-RU" sz="1800" dirty="0">
                <a:latin typeface="Times New Roman" pitchFamily="18" charset="0"/>
                <a:cs typeface="Times New Roman" pitchFamily="18" charset="0"/>
              </a:rPr>
              <a:t>: </a:t>
            </a:r>
          </a:p>
        </p:txBody>
      </p:sp>
      <p:pic>
        <p:nvPicPr>
          <p:cNvPr id="46087" name="Рисунок 46"/>
          <p:cNvPicPr>
            <a:picLocks noChangeAspect="1" noChangeArrowheads="1"/>
          </p:cNvPicPr>
          <p:nvPr/>
        </p:nvPicPr>
        <p:blipFill>
          <a:blip r:embed="rId2" cstate="print">
            <a:extLst>
              <a:ext uri="{28A0092B-C50C-407E-A947-70E740481C1C}">
                <a14:useLocalDpi xmlns:a14="http://schemas.microsoft.com/office/drawing/2010/main" val="0"/>
              </a:ext>
            </a:extLst>
          </a:blip>
          <a:srcRect l="1648" r="6590"/>
          <a:stretch>
            <a:fillRect/>
          </a:stretch>
        </p:blipFill>
        <p:spPr bwMode="auto">
          <a:xfrm>
            <a:off x="6500813" y="5000625"/>
            <a:ext cx="2232025" cy="965200"/>
          </a:xfrm>
          <a:prstGeom prst="rect">
            <a:avLst/>
          </a:prstGeom>
          <a:noFill/>
          <a:ln w="444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8" name="Rectangle 8"/>
          <p:cNvSpPr>
            <a:spLocks noChangeArrowheads="1"/>
          </p:cNvSpPr>
          <p:nvPr/>
        </p:nvSpPr>
        <p:spPr bwMode="auto">
          <a:xfrm>
            <a:off x="111125" y="5362983"/>
            <a:ext cx="8675688"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ru-RU" altLang="ru-RU" sz="1800" b="1" i="1" dirty="0" err="1">
                <a:latin typeface="Times New Roman" pitchFamily="18" charset="0"/>
                <a:cs typeface="Times New Roman" pitchFamily="18" charset="0"/>
              </a:rPr>
              <a:t>d</a:t>
            </a:r>
            <a:r>
              <a:rPr lang="ru-RU" altLang="ru-RU" sz="1800" b="1" i="1" baseline="-30000" dirty="0" err="1">
                <a:latin typeface="Times New Roman" pitchFamily="18" charset="0"/>
                <a:cs typeface="Times New Roman" pitchFamily="18" charset="0"/>
              </a:rPr>
              <a:t>i</a:t>
            </a:r>
            <a:r>
              <a:rPr lang="ru-RU" altLang="ru-RU" sz="1800" b="1" i="1" dirty="0" err="1">
                <a:latin typeface="Times New Roman" pitchFamily="18" charset="0"/>
                <a:cs typeface="Times New Roman" pitchFamily="18" charset="0"/>
              </a:rPr>
              <a:t>S</a:t>
            </a:r>
            <a:r>
              <a:rPr lang="ru-RU" altLang="ru-RU" sz="1800" b="1" dirty="0">
                <a:latin typeface="Times New Roman" pitchFamily="18" charset="0"/>
                <a:cs typeface="Times New Roman" pitchFamily="18" charset="0"/>
              </a:rPr>
              <a:t>/</a:t>
            </a:r>
            <a:r>
              <a:rPr lang="ru-RU" altLang="ru-RU" sz="1800" b="1" i="1" dirty="0" err="1">
                <a:latin typeface="Times New Roman" pitchFamily="18" charset="0"/>
                <a:cs typeface="Times New Roman" pitchFamily="18" charset="0"/>
              </a:rPr>
              <a:t>dt</a:t>
            </a:r>
            <a:r>
              <a:rPr lang="ru-RU" altLang="ru-RU" sz="1800" b="1" i="1" dirty="0">
                <a:latin typeface="Times New Roman" pitchFamily="18" charset="0"/>
              </a:rPr>
              <a:t>  </a:t>
            </a:r>
            <a:r>
              <a:rPr lang="ru-RU" altLang="ru-RU" sz="1800" i="1"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анықтама</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бойынша</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үнемі</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оң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мәнге</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ие</a:t>
            </a:r>
            <a:r>
              <a:rPr lang="ru-RU" altLang="ru-RU" sz="1800" dirty="0">
                <a:latin typeface="Times New Roman" pitchFamily="18" charset="0"/>
                <a:cs typeface="Times New Roman" pitchFamily="18" charset="0"/>
              </a:rPr>
              <a:t>, </a:t>
            </a:r>
            <a:endParaRPr lang="ru-RU" altLang="ru-RU" sz="1800" dirty="0">
              <a:latin typeface="Times New Roman" pitchFamily="18" charset="0"/>
            </a:endParaRPr>
          </a:p>
          <a:p>
            <a:pPr algn="just">
              <a:spcBef>
                <a:spcPct val="0"/>
              </a:spcBef>
              <a:buFontTx/>
              <a:buNone/>
            </a:pPr>
            <a:r>
              <a:rPr lang="ru-RU" altLang="ru-RU" sz="1800" b="1" i="1" dirty="0" err="1">
                <a:latin typeface="Times New Roman" pitchFamily="18" charset="0"/>
                <a:cs typeface="Times New Roman" pitchFamily="18" charset="0"/>
              </a:rPr>
              <a:t>d</a:t>
            </a:r>
            <a:r>
              <a:rPr lang="ru-RU" altLang="ru-RU" sz="1800" b="1" i="1" baseline="-30000" dirty="0" err="1">
                <a:latin typeface="Times New Roman" pitchFamily="18" charset="0"/>
                <a:cs typeface="Times New Roman" pitchFamily="18" charset="0"/>
              </a:rPr>
              <a:t>e</a:t>
            </a:r>
            <a:r>
              <a:rPr lang="ru-RU" altLang="ru-RU" sz="1800" b="1" i="1" dirty="0" err="1">
                <a:latin typeface="Times New Roman" pitchFamily="18" charset="0"/>
                <a:cs typeface="Times New Roman" pitchFamily="18" charset="0"/>
              </a:rPr>
              <a:t>S</a:t>
            </a:r>
            <a:r>
              <a:rPr lang="ru-RU" altLang="ru-RU" sz="1800" b="1" dirty="0">
                <a:latin typeface="Times New Roman" pitchFamily="18" charset="0"/>
                <a:cs typeface="Times New Roman" pitchFamily="18" charset="0"/>
              </a:rPr>
              <a:t>/</a:t>
            </a:r>
            <a:r>
              <a:rPr lang="ru-RU" altLang="ru-RU" sz="1800" b="1" i="1" dirty="0" err="1">
                <a:latin typeface="Times New Roman" pitchFamily="18" charset="0"/>
                <a:cs typeface="Times New Roman" pitchFamily="18" charset="0"/>
              </a:rPr>
              <a:t>dt</a:t>
            </a:r>
            <a:r>
              <a:rPr lang="ru-RU" altLang="ru-RU" sz="1800" i="1" dirty="0">
                <a:latin typeface="Times New Roman" pitchFamily="18" charset="0"/>
                <a:cs typeface="Times New Roman" pitchFamily="18" charset="0"/>
              </a:rPr>
              <a:t> </a:t>
            </a:r>
            <a:r>
              <a:rPr lang="ru-RU" altLang="ru-RU" sz="1800" i="1" dirty="0">
                <a:latin typeface="Times New Roman" pitchFamily="18" charset="0"/>
              </a:rPr>
              <a:t>  </a:t>
            </a:r>
            <a:r>
              <a:rPr lang="ru-RU" altLang="ru-RU" sz="1800" dirty="0" err="1">
                <a:latin typeface="Times New Roman" pitchFamily="18" charset="0"/>
                <a:cs typeface="Times New Roman" pitchFamily="18" charset="0"/>
              </a:rPr>
              <a:t>оң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және</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теріс</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мәнде</a:t>
            </a:r>
            <a:r>
              <a:rPr lang="ru-RU" altLang="ru-RU" sz="1800" dirty="0">
                <a:latin typeface="Times New Roman" pitchFamily="18" charset="0"/>
                <a:cs typeface="Times New Roman" pitchFamily="18" charset="0"/>
              </a:rPr>
              <a:t> бола </a:t>
            </a:r>
            <a:r>
              <a:rPr lang="ru-RU" altLang="ru-RU" sz="1800" dirty="0" err="1">
                <a:latin typeface="Times New Roman" pitchFamily="18" charset="0"/>
                <a:cs typeface="Times New Roman" pitchFamily="18" charset="0"/>
              </a:rPr>
              <a:t>алады</a:t>
            </a:r>
            <a:r>
              <a:rPr lang="ru-RU" altLang="ru-RU" sz="1800" dirty="0">
                <a:latin typeface="Times New Roman" pitchFamily="18" charset="0"/>
                <a:cs typeface="Times New Roman" pitchFamily="18" charset="0"/>
              </a:rPr>
              <a:t>. </a:t>
            </a:r>
          </a:p>
          <a:p>
            <a:pPr algn="just">
              <a:spcBef>
                <a:spcPct val="0"/>
              </a:spcBef>
              <a:buFontTx/>
              <a:buNone/>
            </a:pPr>
            <a:endParaRPr lang="ru-RU" altLang="ru-RU" sz="1200" dirty="0">
              <a:latin typeface="Times New Roman" pitchFamily="18" charset="0"/>
            </a:endParaRPr>
          </a:p>
          <a:p>
            <a:pPr algn="ctr">
              <a:spcBef>
                <a:spcPct val="0"/>
              </a:spcBef>
              <a:buFontTx/>
              <a:buNone/>
            </a:pPr>
            <a:r>
              <a:rPr lang="ru-RU" altLang="ru-RU" sz="1800" b="1" i="1" u="sng" dirty="0" err="1">
                <a:latin typeface="Times New Roman" pitchFamily="18" charset="0"/>
                <a:cs typeface="Times New Roman" pitchFamily="18" charset="0"/>
              </a:rPr>
              <a:t>Бұл</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теңдеу</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ашық</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биологиялық</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жүйеде</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жүріп</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жатқан</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энергетикалық</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процестердің</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мәнін</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ашып</a:t>
            </a:r>
            <a:r>
              <a:rPr lang="ru-RU" altLang="ru-RU" sz="1800" b="1" i="1" u="sng" dirty="0">
                <a:latin typeface="Times New Roman" pitchFamily="18" charset="0"/>
                <a:cs typeface="Times New Roman" pitchFamily="18" charset="0"/>
              </a:rPr>
              <a:t> </a:t>
            </a:r>
            <a:r>
              <a:rPr lang="ru-RU" altLang="ru-RU" sz="1800" b="1" i="1" u="sng" dirty="0" err="1">
                <a:latin typeface="Times New Roman" pitchFamily="18" charset="0"/>
                <a:cs typeface="Times New Roman" pitchFamily="18" charset="0"/>
              </a:rPr>
              <a:t>көрсетеді</a:t>
            </a:r>
            <a:r>
              <a:rPr lang="ru-RU" altLang="ru-RU" sz="1800" b="1" i="1" u="sng" dirty="0">
                <a:latin typeface="Times New Roman" pitchFamily="18" charset="0"/>
                <a:cs typeface="Times New Roman" pitchFamily="18" charset="0"/>
              </a:rPr>
              <a:t>.</a:t>
            </a:r>
          </a:p>
        </p:txBody>
      </p:sp>
    </p:spTree>
    <p:extLst>
      <p:ext uri="{BB962C8B-B14F-4D97-AF65-F5344CB8AC3E}">
        <p14:creationId xmlns:p14="http://schemas.microsoft.com/office/powerpoint/2010/main" val="1616497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42875" y="112673"/>
            <a:ext cx="3911397" cy="830262"/>
          </a:xfrm>
          <a:prstGeom prst="rect">
            <a:avLst/>
          </a:prstGeom>
          <a:ln/>
        </p:spPr>
        <p:style>
          <a:lnRef idx="0">
            <a:schemeClr val="accent5"/>
          </a:lnRef>
          <a:fillRef idx="3">
            <a:schemeClr val="accent5"/>
          </a:fillRef>
          <a:effectRef idx="3">
            <a:schemeClr val="accent5"/>
          </a:effectRef>
          <a:fontRef idx="minor">
            <a:schemeClr val="lt1"/>
          </a:fontRef>
        </p:style>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uk-UA" altLang="ru-RU" sz="2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Стационарлық</a:t>
            </a:r>
            <a:r>
              <a:rPr lang="uk-UA" alt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altLang="ru-RU" sz="2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күй</a:t>
            </a:r>
            <a:r>
              <a:rPr lang="uk-UA" alt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ct val="0"/>
              </a:spcBef>
              <a:buFontTx/>
              <a:buNone/>
            </a:pPr>
            <a:r>
              <a:rPr lang="uk-UA" alt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Пригожина </a:t>
            </a:r>
            <a:r>
              <a:rPr lang="uk-UA" altLang="ru-RU" sz="2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теоремасы</a:t>
            </a:r>
            <a:r>
              <a:rPr lang="uk-UA" altLang="ru-RU"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uk-UA" altLang="ru-RU"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7107" name="Рисунок 20"/>
          <p:cNvPicPr>
            <a:picLocks noChangeAspect="1" noChangeArrowheads="1"/>
          </p:cNvPicPr>
          <p:nvPr/>
        </p:nvPicPr>
        <p:blipFill>
          <a:blip r:embed="rId2" cstate="print">
            <a:extLst>
              <a:ext uri="{28A0092B-C50C-407E-A947-70E740481C1C}">
                <a14:useLocalDpi xmlns:a14="http://schemas.microsoft.com/office/drawing/2010/main" val="0"/>
              </a:ext>
            </a:extLst>
          </a:blip>
          <a:srcRect l="7246" t="73038" r="8282" b="830"/>
          <a:stretch>
            <a:fillRect/>
          </a:stretch>
        </p:blipFill>
        <p:spPr bwMode="auto">
          <a:xfrm>
            <a:off x="4217988" y="4830313"/>
            <a:ext cx="47831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ChangeArrowheads="1"/>
          </p:cNvSpPr>
          <p:nvPr/>
        </p:nvSpPr>
        <p:spPr bwMode="auto">
          <a:xfrm>
            <a:off x="125210" y="1044575"/>
            <a:ext cx="3929062" cy="5632311"/>
          </a:xfrm>
          <a:prstGeom prst="rect">
            <a:avLst/>
          </a:prstGeom>
          <a:ln/>
        </p:spPr>
        <p:style>
          <a:lnRef idx="2">
            <a:schemeClr val="accent5"/>
          </a:lnRef>
          <a:fillRef idx="1">
            <a:schemeClr val="lt1"/>
          </a:fillRef>
          <a:effectRef idx="0">
            <a:schemeClr val="accent5"/>
          </a:effectRef>
          <a:fontRef idx="minor">
            <a:schemeClr val="dk1"/>
          </a:fontRef>
        </p:style>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000" b="1" dirty="0" err="1">
                <a:latin typeface="Times New Roman" pitchFamily="18" charset="0"/>
                <a:cs typeface="Times New Roman" pitchFamily="18" charset="0"/>
              </a:rPr>
              <a:t>Биожүйелердің</a:t>
            </a:r>
            <a:r>
              <a:rPr lang="ru-RU" altLang="ru-RU" sz="2000" b="1" dirty="0">
                <a:latin typeface="Times New Roman" pitchFamily="18" charset="0"/>
                <a:cs typeface="Times New Roman" pitchFamily="18" charset="0"/>
              </a:rPr>
              <a:t> </a:t>
            </a:r>
            <a:r>
              <a:rPr lang="ru-RU" altLang="ru-RU" sz="2000" b="1" dirty="0" err="1">
                <a:latin typeface="Times New Roman" pitchFamily="18" charset="0"/>
                <a:cs typeface="Times New Roman" pitchFamily="18" charset="0"/>
              </a:rPr>
              <a:t>стационарлық</a:t>
            </a:r>
            <a:r>
              <a:rPr lang="ru-RU" altLang="ru-RU" sz="2000" b="1" dirty="0">
                <a:latin typeface="Times New Roman" pitchFamily="18" charset="0"/>
                <a:cs typeface="Times New Roman" pitchFamily="18" charset="0"/>
              </a:rPr>
              <a:t> </a:t>
            </a:r>
            <a:r>
              <a:rPr lang="ru-RU" altLang="ru-RU" sz="2000" b="1" dirty="0" err="1">
                <a:latin typeface="Times New Roman" pitchFamily="18" charset="0"/>
                <a:cs typeface="Times New Roman" pitchFamily="18" charset="0"/>
              </a:rPr>
              <a:t>күйі</a:t>
            </a:r>
            <a:endParaRPr lang="ru-RU" altLang="ru-RU" sz="2000" b="1" dirty="0">
              <a:latin typeface="Times New Roman" pitchFamily="18" charset="0"/>
              <a:cs typeface="Times New Roman" pitchFamily="18" charset="0"/>
            </a:endParaRPr>
          </a:p>
          <a:p>
            <a:pPr algn="just">
              <a:spcBef>
                <a:spcPct val="0"/>
              </a:spcBef>
              <a:buFontTx/>
              <a:buNone/>
            </a:pPr>
            <a:r>
              <a:rPr lang="ru-RU" altLang="ru-RU" sz="2000" dirty="0" err="1">
                <a:latin typeface="Times New Roman" pitchFamily="18" charset="0"/>
                <a:cs typeface="Times New Roman" pitchFamily="18" charset="0"/>
              </a:rPr>
              <a:t>Биожүйелер</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ашық</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жүйе</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болып</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қана</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қоймай</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сонымен</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қатар</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олар</a:t>
            </a:r>
            <a:r>
              <a:rPr lang="ru-RU" altLang="ru-RU" sz="2000" dirty="0">
                <a:latin typeface="Times New Roman" pitchFamily="18" charset="0"/>
                <a:cs typeface="Times New Roman" pitchFamily="18" charset="0"/>
              </a:rPr>
              <a:t> </a:t>
            </a:r>
            <a:r>
              <a:rPr lang="ru-RU" altLang="ru-RU" sz="2000" b="1" i="1" dirty="0" err="1">
                <a:latin typeface="Times New Roman" pitchFamily="18" charset="0"/>
                <a:cs typeface="Times New Roman" pitchFamily="18" charset="0"/>
              </a:rPr>
              <a:t>стационарлық</a:t>
            </a:r>
            <a:r>
              <a:rPr lang="ru-RU" altLang="ru-RU" sz="2000" b="1" i="1" dirty="0">
                <a:latin typeface="Times New Roman" pitchFamily="18" charset="0"/>
                <a:cs typeface="Times New Roman" pitchFamily="18" charset="0"/>
              </a:rPr>
              <a:t> </a:t>
            </a:r>
            <a:r>
              <a:rPr lang="ru-RU" altLang="ru-RU" sz="2000" b="1" i="1" dirty="0" err="1">
                <a:latin typeface="Times New Roman" pitchFamily="18" charset="0"/>
                <a:cs typeface="Times New Roman" pitchFamily="18" charset="0"/>
              </a:rPr>
              <a:t>күйдегі</a:t>
            </a:r>
            <a:r>
              <a:rPr lang="ru-RU" altLang="ru-RU" sz="2000" b="1" i="1" dirty="0">
                <a:latin typeface="Times New Roman" pitchFamily="18" charset="0"/>
                <a:cs typeface="Times New Roman" pitchFamily="18" charset="0"/>
              </a:rPr>
              <a:t> </a:t>
            </a:r>
            <a:r>
              <a:rPr lang="ru-RU" altLang="ru-RU" sz="2000" b="1" i="1" dirty="0" err="1">
                <a:latin typeface="Times New Roman" pitchFamily="18" charset="0"/>
                <a:cs typeface="Times New Roman" pitchFamily="18" charset="0"/>
              </a:rPr>
              <a:t>жүйелер</a:t>
            </a:r>
            <a:r>
              <a:rPr lang="ru-RU" altLang="ru-RU" sz="2000" b="1" i="1"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Бұл</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биожүйелердің</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тағы</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бір</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ерекшелігі</a:t>
            </a:r>
            <a:r>
              <a:rPr lang="ru-RU" altLang="ru-RU" sz="2000" dirty="0">
                <a:latin typeface="Times New Roman" pitchFamily="18" charset="0"/>
                <a:cs typeface="Times New Roman" pitchFamily="18" charset="0"/>
              </a:rPr>
              <a:t>.</a:t>
            </a:r>
          </a:p>
          <a:p>
            <a:pPr algn="just">
              <a:spcBef>
                <a:spcPct val="0"/>
              </a:spcBef>
              <a:buFontTx/>
              <a:buNone/>
            </a:pPr>
            <a:r>
              <a:rPr lang="ru-RU" altLang="ru-RU" sz="2000" dirty="0">
                <a:latin typeface="Times New Roman" pitchFamily="18" charset="0"/>
                <a:cs typeface="Times New Roman" pitchFamily="18" charset="0"/>
              </a:rPr>
              <a:t> </a:t>
            </a:r>
          </a:p>
          <a:p>
            <a:pPr algn="just">
              <a:spcBef>
                <a:spcPct val="0"/>
              </a:spcBef>
              <a:buFontTx/>
              <a:buNone/>
            </a:pPr>
            <a:r>
              <a:rPr lang="kk-KZ" altLang="ru-RU" sz="2000" dirty="0">
                <a:latin typeface="Times New Roman" pitchFamily="18" charset="0"/>
                <a:cs typeface="Times New Roman" pitchFamily="18" charset="0"/>
              </a:rPr>
              <a:t>Стационарлық күйде энтропияның кіруі мен шығу бір жылдамдықпен жүріп отырады. </a:t>
            </a:r>
          </a:p>
          <a:p>
            <a:pPr algn="just">
              <a:spcBef>
                <a:spcPct val="0"/>
              </a:spcBef>
              <a:buFontTx/>
              <a:buNone/>
            </a:pPr>
            <a:endParaRPr lang="kk-KZ" altLang="ru-RU" sz="2000" dirty="0">
              <a:latin typeface="Times New Roman" pitchFamily="18" charset="0"/>
              <a:cs typeface="Times New Roman" pitchFamily="18" charset="0"/>
            </a:endParaRPr>
          </a:p>
          <a:p>
            <a:pPr algn="just">
              <a:spcBef>
                <a:spcPct val="0"/>
              </a:spcBef>
              <a:buFontTx/>
              <a:buNone/>
            </a:pPr>
            <a:r>
              <a:rPr lang="kk-KZ" altLang="ru-RU" sz="2000" dirty="0">
                <a:latin typeface="Times New Roman" pitchFamily="18" charset="0"/>
                <a:cs typeface="Times New Roman" pitchFamily="18" charset="0"/>
              </a:rPr>
              <a:t>Сол себептен жүйедегі жалпы энтропия мөлшері уақытқа байланысты өзгермейді</a:t>
            </a:r>
            <a:r>
              <a:rPr lang="en-US" altLang="ru-RU" sz="2000" dirty="0">
                <a:latin typeface="Times New Roman" pitchFamily="18" charset="0"/>
                <a:cs typeface="Times New Roman" pitchFamily="18" charset="0"/>
              </a:rPr>
              <a:t> </a:t>
            </a:r>
            <a:r>
              <a:rPr lang="ru-RU" altLang="ru-RU" sz="2000" dirty="0">
                <a:latin typeface="Times New Roman" pitchFamily="18" charset="0"/>
                <a:cs typeface="Times New Roman" pitchFamily="18" charset="0"/>
              </a:rPr>
              <a:t>(</a:t>
            </a:r>
            <a:r>
              <a:rPr lang="ru-RU" altLang="ru-RU" sz="2000" b="1" i="1" dirty="0" err="1">
                <a:latin typeface="Times New Roman" pitchFamily="18" charset="0"/>
                <a:cs typeface="Times New Roman" pitchFamily="18" charset="0"/>
              </a:rPr>
              <a:t>dS</a:t>
            </a:r>
            <a:r>
              <a:rPr lang="ru-RU" altLang="ru-RU" sz="2000" b="1" dirty="0">
                <a:latin typeface="Times New Roman" pitchFamily="18" charset="0"/>
                <a:cs typeface="Times New Roman" pitchFamily="18" charset="0"/>
              </a:rPr>
              <a:t>/</a:t>
            </a:r>
            <a:r>
              <a:rPr lang="ru-RU" altLang="ru-RU" sz="2000" b="1" i="1" dirty="0" err="1">
                <a:latin typeface="Times New Roman" pitchFamily="18" charset="0"/>
                <a:cs typeface="Times New Roman" pitchFamily="18" charset="0"/>
              </a:rPr>
              <a:t>dt</a:t>
            </a:r>
            <a:r>
              <a:rPr lang="ru-RU" altLang="ru-RU" sz="2000" b="1" dirty="0">
                <a:latin typeface="Times New Roman" pitchFamily="18" charset="0"/>
                <a:cs typeface="Times New Roman" pitchFamily="18" charset="0"/>
              </a:rPr>
              <a:t>=0</a:t>
            </a:r>
            <a:r>
              <a:rPr lang="ru-RU" altLang="ru-RU" sz="2000" dirty="0">
                <a:latin typeface="Times New Roman" pitchFamily="18" charset="0"/>
                <a:cs typeface="Times New Roman" pitchFamily="18" charset="0"/>
              </a:rPr>
              <a:t>). </a:t>
            </a:r>
          </a:p>
          <a:p>
            <a:pPr algn="just">
              <a:spcBef>
                <a:spcPct val="0"/>
              </a:spcBef>
              <a:buFontTx/>
              <a:buNone/>
            </a:pPr>
            <a:r>
              <a:rPr lang="ru-RU" altLang="ru-RU" sz="2000" dirty="0" err="1">
                <a:latin typeface="Times New Roman" pitchFamily="18" charset="0"/>
                <a:cs typeface="Times New Roman" pitchFamily="18" charset="0"/>
              </a:rPr>
              <a:t>Стационарлық</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күйдің</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классикалық</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моделі</a:t>
            </a:r>
            <a:r>
              <a:rPr lang="ru-RU" altLang="ru-RU" sz="2000" dirty="0">
                <a:latin typeface="Times New Roman" pitchFamily="18" charset="0"/>
                <a:cs typeface="Times New Roman" pitchFamily="18" charset="0"/>
              </a:rPr>
              <a:t> – </a:t>
            </a:r>
            <a:r>
              <a:rPr lang="ru-RU" altLang="ru-RU" sz="2000" dirty="0" err="1">
                <a:latin typeface="Times New Roman" pitchFamily="18" charset="0"/>
                <a:cs typeface="Times New Roman" pitchFamily="18" charset="0"/>
              </a:rPr>
              <a:t>бактар</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жүйесі</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Бэртонның</a:t>
            </a:r>
            <a:r>
              <a:rPr lang="ru-RU" altLang="ru-RU" sz="2000" dirty="0">
                <a:latin typeface="Times New Roman" pitchFamily="18" charset="0"/>
                <a:cs typeface="Times New Roman" pitchFamily="18" charset="0"/>
              </a:rPr>
              <a:t> </a:t>
            </a:r>
            <a:r>
              <a:rPr lang="ru-RU" altLang="ru-RU" sz="2000" dirty="0" err="1">
                <a:latin typeface="Times New Roman" pitchFamily="18" charset="0"/>
                <a:cs typeface="Times New Roman" pitchFamily="18" charset="0"/>
              </a:rPr>
              <a:t>моделі</a:t>
            </a:r>
            <a:r>
              <a:rPr lang="ru-RU" altLang="ru-RU" sz="2000" dirty="0">
                <a:latin typeface="Times New Roman" pitchFamily="18" charset="0"/>
                <a:cs typeface="Times New Roman" pitchFamily="18" charset="0"/>
              </a:rPr>
              <a:t>) </a:t>
            </a:r>
          </a:p>
        </p:txBody>
      </p:sp>
      <p:pic>
        <p:nvPicPr>
          <p:cNvPr id="47109" name="Рисунок 20"/>
          <p:cNvPicPr>
            <a:picLocks noChangeAspect="1" noChangeArrowheads="1"/>
          </p:cNvPicPr>
          <p:nvPr/>
        </p:nvPicPr>
        <p:blipFill>
          <a:blip r:embed="rId2" cstate="print">
            <a:extLst>
              <a:ext uri="{28A0092B-C50C-407E-A947-70E740481C1C}">
                <a14:useLocalDpi xmlns:a14="http://schemas.microsoft.com/office/drawing/2010/main" val="0"/>
              </a:ext>
            </a:extLst>
          </a:blip>
          <a:srcRect l="3107" t="2490" r="2071" b="32368"/>
          <a:stretch>
            <a:fillRect/>
          </a:stretch>
        </p:blipFill>
        <p:spPr bwMode="auto">
          <a:xfrm>
            <a:off x="4217988" y="214313"/>
            <a:ext cx="478313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988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142874" y="1825646"/>
            <a:ext cx="4321175" cy="46397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u="sng" dirty="0" err="1">
                <a:latin typeface="Times New Roman" pitchFamily="18" charset="0"/>
              </a:rPr>
              <a:t>Термодинамикалы</a:t>
            </a:r>
            <a:r>
              <a:rPr lang="kk-KZ" altLang="ru-RU" sz="2400" b="1" u="sng" dirty="0">
                <a:latin typeface="Times New Roman" pitchFamily="18" charset="0"/>
              </a:rPr>
              <a:t>қ тепе-теңдік</a:t>
            </a:r>
            <a:endParaRPr lang="ru-RU" altLang="ru-RU" sz="2400" b="1" u="sng" dirty="0">
              <a:latin typeface="Times New Roman" pitchFamily="18" charset="0"/>
            </a:endParaRPr>
          </a:p>
          <a:p>
            <a:pPr algn="ctr" eaLnBrk="1" hangingPunct="1">
              <a:spcBef>
                <a:spcPct val="0"/>
              </a:spcBef>
              <a:buFontTx/>
              <a:buNone/>
            </a:pPr>
            <a:endParaRPr lang="kk-KZ" altLang="ru-RU" sz="1050" b="1" dirty="0">
              <a:latin typeface="Times New Roman" pitchFamily="18" charset="0"/>
            </a:endParaRPr>
          </a:p>
          <a:p>
            <a:pPr algn="ctr" eaLnBrk="1" hangingPunct="1">
              <a:spcBef>
                <a:spcPct val="0"/>
              </a:spcBef>
              <a:buFontTx/>
              <a:buNone/>
            </a:pPr>
            <a:endParaRPr lang="kk-KZ" altLang="ru-RU" sz="1050" b="1" dirty="0">
              <a:latin typeface="Times New Roman" pitchFamily="18" charset="0"/>
            </a:endParaRPr>
          </a:p>
          <a:p>
            <a:pPr eaLnBrk="1" hangingPunct="1">
              <a:spcBef>
                <a:spcPct val="0"/>
              </a:spcBef>
              <a:buFont typeface="Wingdings" pitchFamily="2" charset="2"/>
              <a:buChar char="ü"/>
            </a:pPr>
            <a:r>
              <a:rPr lang="ru-RU" altLang="ru-RU" sz="2400" b="1" dirty="0">
                <a:latin typeface="Times New Roman" pitchFamily="18" charset="0"/>
              </a:rPr>
              <a:t>  </a:t>
            </a:r>
            <a:r>
              <a:rPr lang="ru-RU" altLang="ru-RU" sz="2400" dirty="0" err="1">
                <a:latin typeface="Times New Roman" pitchFamily="18" charset="0"/>
              </a:rPr>
              <a:t>қоршаған</a:t>
            </a:r>
            <a:r>
              <a:rPr lang="ru-RU" altLang="ru-RU" sz="2400" dirty="0">
                <a:latin typeface="Times New Roman" pitchFamily="18" charset="0"/>
              </a:rPr>
              <a:t> </a:t>
            </a:r>
            <a:r>
              <a:rPr lang="ru-RU" altLang="ru-RU" sz="2400" dirty="0" err="1">
                <a:latin typeface="Times New Roman" pitchFamily="18" charset="0"/>
              </a:rPr>
              <a:t>ортамен</a:t>
            </a:r>
            <a:r>
              <a:rPr lang="ru-RU" altLang="ru-RU" sz="2400" dirty="0">
                <a:latin typeface="Times New Roman" pitchFamily="18" charset="0"/>
              </a:rPr>
              <a:t> </a:t>
            </a:r>
            <a:r>
              <a:rPr lang="ru-RU" altLang="ru-RU" sz="2400" dirty="0" err="1">
                <a:latin typeface="Times New Roman" pitchFamily="18" charset="0"/>
              </a:rPr>
              <a:t>зат</a:t>
            </a:r>
            <a:r>
              <a:rPr lang="ru-RU" altLang="ru-RU" sz="2400" dirty="0">
                <a:latin typeface="Times New Roman" pitchFamily="18" charset="0"/>
              </a:rPr>
              <a:t> </a:t>
            </a:r>
            <a:r>
              <a:rPr lang="ru-RU" altLang="ru-RU" sz="2400" dirty="0" err="1">
                <a:latin typeface="Times New Roman" pitchFamily="18" charset="0"/>
              </a:rPr>
              <a:t>және</a:t>
            </a:r>
            <a:r>
              <a:rPr lang="ru-RU" altLang="ru-RU" sz="2400" dirty="0">
                <a:latin typeface="Times New Roman" pitchFamily="18" charset="0"/>
              </a:rPr>
              <a:t> энергия </a:t>
            </a:r>
            <a:r>
              <a:rPr lang="ru-RU" altLang="ru-RU" sz="2400" dirty="0" err="1">
                <a:latin typeface="Times New Roman" pitchFamily="18" charset="0"/>
              </a:rPr>
              <a:t>алмасу</a:t>
            </a:r>
            <a:r>
              <a:rPr lang="ru-RU" altLang="ru-RU" sz="2400" dirty="0">
                <a:latin typeface="Times New Roman" pitchFamily="18" charset="0"/>
              </a:rPr>
              <a:t> </a:t>
            </a:r>
            <a:r>
              <a:rPr lang="ru-RU" altLang="ru-RU" sz="2400" dirty="0" err="1">
                <a:latin typeface="Times New Roman" pitchFamily="18" charset="0"/>
              </a:rPr>
              <a:t>болмайды</a:t>
            </a:r>
            <a:r>
              <a:rPr lang="ru-RU" altLang="ru-RU" sz="2400" dirty="0">
                <a:latin typeface="Times New Roman" pitchFamily="18" charset="0"/>
              </a:rPr>
              <a:t>.</a:t>
            </a:r>
          </a:p>
          <a:p>
            <a:pPr eaLnBrk="1" hangingPunct="1">
              <a:spcBef>
                <a:spcPct val="0"/>
              </a:spcBef>
              <a:buFont typeface="Wingdings" pitchFamily="2" charset="2"/>
              <a:buChar char="ü"/>
            </a:pPr>
            <a:r>
              <a:rPr lang="ru-RU" altLang="ru-RU" sz="2400" dirty="0">
                <a:latin typeface="Times New Roman" pitchFamily="18" charset="0"/>
              </a:rPr>
              <a:t>  бос энергия </a:t>
            </a:r>
            <a:r>
              <a:rPr lang="ru-RU" altLang="ru-RU" sz="2400" dirty="0" err="1">
                <a:latin typeface="Times New Roman" pitchFamily="18" charset="0"/>
              </a:rPr>
              <a:t>жұмсалмайды</a:t>
            </a:r>
            <a:endParaRPr lang="ru-RU" altLang="ru-RU" sz="2400" dirty="0">
              <a:latin typeface="Times New Roman" pitchFamily="18" charset="0"/>
            </a:endParaRPr>
          </a:p>
          <a:p>
            <a:pPr eaLnBrk="1" hangingPunct="1">
              <a:spcBef>
                <a:spcPct val="0"/>
              </a:spcBef>
              <a:buFont typeface="Wingdings" pitchFamily="2" charset="2"/>
              <a:buChar char="ü"/>
            </a:pPr>
            <a:r>
              <a:rPr lang="kk-KZ" altLang="ru-RU" sz="2400" dirty="0">
                <a:latin typeface="Times New Roman" pitchFamily="18" charset="0"/>
              </a:rPr>
              <a:t> жұмыс істеу қабілеті 0-ге тең</a:t>
            </a:r>
            <a:endParaRPr lang="ru-RU" altLang="ru-RU" sz="2400" dirty="0">
              <a:latin typeface="Times New Roman" pitchFamily="18" charset="0"/>
            </a:endParaRPr>
          </a:p>
          <a:p>
            <a:pPr eaLnBrk="1" hangingPunct="1">
              <a:spcBef>
                <a:spcPct val="0"/>
              </a:spcBef>
              <a:buFont typeface="Wingdings" pitchFamily="2" charset="2"/>
              <a:buChar char="ü"/>
            </a:pPr>
            <a:r>
              <a:rPr lang="ru-RU" altLang="ru-RU" sz="2400" dirty="0">
                <a:latin typeface="Times New Roman" pitchFamily="18" charset="0"/>
              </a:rPr>
              <a:t>  энтропия </a:t>
            </a:r>
            <a:r>
              <a:rPr lang="ru-RU" altLang="ru-RU" sz="2400" dirty="0" err="1">
                <a:latin typeface="Times New Roman" pitchFamily="18" charset="0"/>
              </a:rPr>
              <a:t>максималды</a:t>
            </a:r>
            <a:endParaRPr lang="ru-RU" altLang="ru-RU" sz="2400" dirty="0">
              <a:latin typeface="Times New Roman" pitchFamily="18" charset="0"/>
            </a:endParaRPr>
          </a:p>
          <a:p>
            <a:pPr eaLnBrk="1" hangingPunct="1">
              <a:spcBef>
                <a:spcPct val="0"/>
              </a:spcBef>
              <a:buFont typeface="Wingdings" pitchFamily="2" charset="2"/>
              <a:buChar char="ü"/>
            </a:pPr>
            <a:r>
              <a:rPr lang="ru-RU" altLang="ru-RU" sz="2400" dirty="0">
                <a:latin typeface="Times New Roman" pitchFamily="18" charset="0"/>
              </a:rPr>
              <a:t>  </a:t>
            </a:r>
            <a:r>
              <a:rPr lang="ru-RU" altLang="ru-RU" sz="2400" dirty="0" err="1">
                <a:latin typeface="Times New Roman" pitchFamily="18" charset="0"/>
              </a:rPr>
              <a:t>жүйеде</a:t>
            </a:r>
            <a:r>
              <a:rPr lang="ru-RU" altLang="ru-RU" sz="2400" dirty="0">
                <a:latin typeface="Times New Roman" pitchFamily="18" charset="0"/>
              </a:rPr>
              <a:t> </a:t>
            </a:r>
            <a:r>
              <a:rPr lang="ru-RU" altLang="ru-RU" sz="2400" dirty="0" err="1">
                <a:latin typeface="Times New Roman" pitchFamily="18" charset="0"/>
              </a:rPr>
              <a:t>градиенттер</a:t>
            </a:r>
            <a:r>
              <a:rPr lang="ru-RU" altLang="ru-RU" sz="2400" dirty="0">
                <a:latin typeface="Times New Roman" pitchFamily="18" charset="0"/>
              </a:rPr>
              <a:t> </a:t>
            </a:r>
            <a:r>
              <a:rPr lang="ru-RU" altLang="ru-RU" sz="2400" dirty="0" err="1">
                <a:latin typeface="Times New Roman" pitchFamily="18" charset="0"/>
              </a:rPr>
              <a:t>болмайды</a:t>
            </a:r>
            <a:endParaRPr lang="ru-RU" altLang="ru-RU" sz="2400" dirty="0">
              <a:latin typeface="Times New Roman" pitchFamily="18" charset="0"/>
            </a:endParaRPr>
          </a:p>
          <a:p>
            <a:pPr eaLnBrk="1" hangingPunct="1">
              <a:spcBef>
                <a:spcPct val="0"/>
              </a:spcBef>
              <a:buFont typeface="Wingdings" pitchFamily="2" charset="2"/>
              <a:buChar char="ü"/>
            </a:pPr>
            <a:endParaRPr lang="ru-RU" altLang="ru-RU" sz="2400" dirty="0">
              <a:latin typeface="Times New Roman" pitchFamily="18" charset="0"/>
            </a:endParaRPr>
          </a:p>
          <a:p>
            <a:pPr eaLnBrk="1" hangingPunct="1">
              <a:spcBef>
                <a:spcPct val="0"/>
              </a:spcBef>
              <a:buFont typeface="Wingdings" pitchFamily="2" charset="2"/>
              <a:buNone/>
            </a:pPr>
            <a:endParaRPr lang="ru-RU" altLang="ru-RU" sz="2400" b="1" dirty="0">
              <a:latin typeface="Times New Roman" pitchFamily="18" charset="0"/>
            </a:endParaRPr>
          </a:p>
        </p:txBody>
      </p:sp>
      <p:sp>
        <p:nvSpPr>
          <p:cNvPr id="49155" name="Rectangle 5"/>
          <p:cNvSpPr>
            <a:spLocks noChangeArrowheads="1"/>
          </p:cNvSpPr>
          <p:nvPr/>
        </p:nvSpPr>
        <p:spPr bwMode="auto">
          <a:xfrm>
            <a:off x="4654787" y="1831634"/>
            <a:ext cx="4318000" cy="468589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u="sng" dirty="0" err="1">
                <a:latin typeface="Times New Roman" pitchFamily="18" charset="0"/>
              </a:rPr>
              <a:t>Стационарлық</a:t>
            </a:r>
            <a:r>
              <a:rPr lang="ru-RU" altLang="ru-RU" sz="2400" b="1" u="sng" dirty="0">
                <a:latin typeface="Times New Roman" pitchFamily="18" charset="0"/>
              </a:rPr>
              <a:t> </a:t>
            </a:r>
            <a:r>
              <a:rPr lang="ru-RU" altLang="ru-RU" sz="2400" b="1" u="sng" dirty="0" err="1">
                <a:latin typeface="Times New Roman" pitchFamily="18" charset="0"/>
              </a:rPr>
              <a:t>күй</a:t>
            </a:r>
            <a:endParaRPr lang="ru-RU" altLang="ru-RU" sz="2400" b="1" u="sng" dirty="0">
              <a:latin typeface="Times New Roman" pitchFamily="18" charset="0"/>
            </a:endParaRPr>
          </a:p>
          <a:p>
            <a:pPr algn="ctr" eaLnBrk="1" hangingPunct="1">
              <a:spcBef>
                <a:spcPct val="0"/>
              </a:spcBef>
              <a:buFontTx/>
              <a:buNone/>
            </a:pPr>
            <a:endParaRPr lang="ru-RU" altLang="ru-RU" sz="2400" b="1" u="sng" dirty="0">
              <a:latin typeface="Times New Roman" pitchFamily="18" charset="0"/>
            </a:endParaRPr>
          </a:p>
          <a:p>
            <a:pPr algn="just" eaLnBrk="1" hangingPunct="1">
              <a:spcBef>
                <a:spcPct val="0"/>
              </a:spcBef>
              <a:buFont typeface="Wingdings" pitchFamily="2" charset="2"/>
              <a:buChar char="ü"/>
            </a:pPr>
            <a:r>
              <a:rPr lang="ru-RU" altLang="ru-RU" sz="2400" b="1" dirty="0">
                <a:latin typeface="Times New Roman" pitchFamily="18" charset="0"/>
              </a:rPr>
              <a:t> </a:t>
            </a:r>
            <a:r>
              <a:rPr lang="ru-RU" altLang="ru-RU" sz="2400" dirty="0" err="1">
                <a:latin typeface="Times New Roman" pitchFamily="18" charset="0"/>
              </a:rPr>
              <a:t>қоршаған</a:t>
            </a:r>
            <a:r>
              <a:rPr lang="ru-RU" altLang="ru-RU" sz="2400" dirty="0">
                <a:latin typeface="Times New Roman" pitchFamily="18" charset="0"/>
              </a:rPr>
              <a:t> </a:t>
            </a:r>
            <a:r>
              <a:rPr lang="ru-RU" altLang="ru-RU" sz="2400" dirty="0" err="1">
                <a:latin typeface="Times New Roman" pitchFamily="18" charset="0"/>
              </a:rPr>
              <a:t>ортамен</a:t>
            </a:r>
            <a:r>
              <a:rPr lang="ru-RU" altLang="ru-RU" sz="2400" dirty="0">
                <a:latin typeface="Times New Roman" pitchFamily="18" charset="0"/>
              </a:rPr>
              <a:t> </a:t>
            </a:r>
            <a:r>
              <a:rPr lang="ru-RU" altLang="ru-RU" sz="2400" dirty="0" err="1">
                <a:latin typeface="Times New Roman" pitchFamily="18" charset="0"/>
              </a:rPr>
              <a:t>үнемі</a:t>
            </a:r>
            <a:r>
              <a:rPr lang="ru-RU" altLang="ru-RU" sz="2400" dirty="0">
                <a:latin typeface="Times New Roman" pitchFamily="18" charset="0"/>
              </a:rPr>
              <a:t> </a:t>
            </a:r>
            <a:r>
              <a:rPr lang="ru-RU" altLang="ru-RU" sz="2400" dirty="0" err="1">
                <a:latin typeface="Times New Roman" pitchFamily="18" charset="0"/>
              </a:rPr>
              <a:t>зат</a:t>
            </a:r>
            <a:r>
              <a:rPr lang="ru-RU" altLang="ru-RU" sz="2400" dirty="0">
                <a:latin typeface="Times New Roman" pitchFamily="18" charset="0"/>
              </a:rPr>
              <a:t> </a:t>
            </a:r>
            <a:r>
              <a:rPr lang="ru-RU" altLang="ru-RU" sz="2400" dirty="0" err="1">
                <a:latin typeface="Times New Roman" pitchFamily="18" charset="0"/>
              </a:rPr>
              <a:t>және</a:t>
            </a:r>
            <a:r>
              <a:rPr lang="ru-RU" altLang="ru-RU" sz="2400" dirty="0">
                <a:latin typeface="Times New Roman" pitchFamily="18" charset="0"/>
              </a:rPr>
              <a:t> энергия </a:t>
            </a:r>
            <a:r>
              <a:rPr lang="ru-RU" altLang="ru-RU" sz="2400" dirty="0" err="1">
                <a:latin typeface="Times New Roman" pitchFamily="18" charset="0"/>
              </a:rPr>
              <a:t>алмасады</a:t>
            </a:r>
            <a:endParaRPr lang="ru-RU" altLang="ru-RU" sz="2400" dirty="0">
              <a:latin typeface="Times New Roman" pitchFamily="18" charset="0"/>
            </a:endParaRPr>
          </a:p>
          <a:p>
            <a:pPr algn="just" eaLnBrk="1" hangingPunct="1">
              <a:spcBef>
                <a:spcPct val="0"/>
              </a:spcBef>
              <a:buFont typeface="Wingdings" pitchFamily="2" charset="2"/>
              <a:buChar char="ü"/>
            </a:pPr>
            <a:r>
              <a:rPr lang="ru-RU" altLang="ru-RU" sz="2400" dirty="0">
                <a:latin typeface="Times New Roman" pitchFamily="18" charset="0"/>
              </a:rPr>
              <a:t> </a:t>
            </a:r>
            <a:r>
              <a:rPr lang="ru-RU" altLang="ru-RU" sz="2400" dirty="0" err="1">
                <a:latin typeface="Times New Roman" pitchFamily="18" charset="0"/>
              </a:rPr>
              <a:t>стационарлық</a:t>
            </a:r>
            <a:r>
              <a:rPr lang="ru-RU" altLang="ru-RU" sz="2400" dirty="0">
                <a:latin typeface="Times New Roman" pitchFamily="18" charset="0"/>
              </a:rPr>
              <a:t> </a:t>
            </a:r>
            <a:r>
              <a:rPr lang="ru-RU" altLang="ru-RU" sz="2400" dirty="0" err="1">
                <a:latin typeface="Times New Roman" pitchFamily="18" charset="0"/>
              </a:rPr>
              <a:t>күйді</a:t>
            </a:r>
            <a:r>
              <a:rPr lang="ru-RU" altLang="ru-RU" sz="2400" dirty="0">
                <a:latin typeface="Times New Roman" pitchFamily="18" charset="0"/>
              </a:rPr>
              <a:t> </a:t>
            </a:r>
            <a:r>
              <a:rPr lang="ru-RU" altLang="ru-RU" sz="2400" dirty="0" err="1">
                <a:latin typeface="Times New Roman" pitchFamily="18" charset="0"/>
              </a:rPr>
              <a:t>бір</a:t>
            </a:r>
            <a:r>
              <a:rPr lang="ru-RU" altLang="ru-RU" sz="2400" dirty="0">
                <a:latin typeface="Times New Roman" pitchFamily="18" charset="0"/>
              </a:rPr>
              <a:t> </a:t>
            </a:r>
            <a:r>
              <a:rPr lang="ru-RU" altLang="ru-RU" sz="2400" dirty="0" err="1">
                <a:latin typeface="Times New Roman" pitchFamily="18" charset="0"/>
              </a:rPr>
              <a:t>қалыпта</a:t>
            </a:r>
            <a:r>
              <a:rPr lang="ru-RU" altLang="ru-RU" sz="2400" dirty="0">
                <a:latin typeface="Times New Roman" pitchFamily="18" charset="0"/>
              </a:rPr>
              <a:t> </a:t>
            </a:r>
            <a:r>
              <a:rPr lang="ru-RU" altLang="ru-RU" sz="2400" dirty="0" err="1">
                <a:latin typeface="Times New Roman" pitchFamily="18" charset="0"/>
              </a:rPr>
              <a:t>ұстап</a:t>
            </a:r>
            <a:r>
              <a:rPr lang="ru-RU" altLang="ru-RU" sz="2400" dirty="0">
                <a:latin typeface="Times New Roman" pitchFamily="18" charset="0"/>
              </a:rPr>
              <a:t> </a:t>
            </a:r>
            <a:r>
              <a:rPr lang="ru-RU" altLang="ru-RU" sz="2400" dirty="0" err="1">
                <a:latin typeface="Times New Roman" pitchFamily="18" charset="0"/>
              </a:rPr>
              <a:t>тұру</a:t>
            </a:r>
            <a:r>
              <a:rPr lang="ru-RU" altLang="ru-RU" sz="2400" dirty="0">
                <a:latin typeface="Times New Roman" pitchFamily="18" charset="0"/>
              </a:rPr>
              <a:t> </a:t>
            </a:r>
            <a:r>
              <a:rPr lang="ru-RU" altLang="ru-RU" sz="2400" dirty="0" err="1">
                <a:latin typeface="Times New Roman" pitchFamily="18" charset="0"/>
              </a:rPr>
              <a:t>үшін</a:t>
            </a:r>
            <a:r>
              <a:rPr lang="ru-RU" altLang="ru-RU" sz="2400" dirty="0">
                <a:latin typeface="Times New Roman" pitchFamily="18" charset="0"/>
              </a:rPr>
              <a:t> бос энергия </a:t>
            </a:r>
            <a:r>
              <a:rPr lang="ru-RU" altLang="ru-RU" sz="2400" dirty="0" err="1">
                <a:latin typeface="Times New Roman" pitchFamily="18" charset="0"/>
              </a:rPr>
              <a:t>жұмсалады</a:t>
            </a:r>
            <a:endParaRPr lang="ru-RU" altLang="ru-RU" sz="2400" dirty="0">
              <a:latin typeface="Times New Roman" pitchFamily="18" charset="0"/>
            </a:endParaRPr>
          </a:p>
          <a:p>
            <a:pPr algn="just" eaLnBrk="1" hangingPunct="1">
              <a:spcBef>
                <a:spcPct val="0"/>
              </a:spcBef>
              <a:buFont typeface="Wingdings" pitchFamily="2" charset="2"/>
              <a:buChar char="ü"/>
            </a:pPr>
            <a:r>
              <a:rPr lang="ru-RU" altLang="ru-RU" sz="2400" dirty="0">
                <a:latin typeface="Times New Roman" pitchFamily="18" charset="0"/>
              </a:rPr>
              <a:t> </a:t>
            </a:r>
            <a:r>
              <a:rPr lang="ru-RU" altLang="ru-RU" sz="2400" dirty="0" err="1">
                <a:latin typeface="Times New Roman" pitchFamily="18" charset="0"/>
              </a:rPr>
              <a:t>жұмыс</a:t>
            </a:r>
            <a:r>
              <a:rPr lang="ru-RU" altLang="ru-RU" sz="2400" dirty="0">
                <a:latin typeface="Times New Roman" pitchFamily="18" charset="0"/>
              </a:rPr>
              <a:t> </a:t>
            </a:r>
            <a:r>
              <a:rPr lang="ru-RU" altLang="ru-RU" sz="2400" dirty="0" err="1">
                <a:latin typeface="Times New Roman" pitchFamily="18" charset="0"/>
              </a:rPr>
              <a:t>істеу</a:t>
            </a:r>
            <a:r>
              <a:rPr lang="ru-RU" altLang="ru-RU" sz="2400" dirty="0">
                <a:latin typeface="Times New Roman" pitchFamily="18" charset="0"/>
              </a:rPr>
              <a:t> потенциалы </a:t>
            </a:r>
            <a:r>
              <a:rPr lang="ru-RU" altLang="ru-RU" sz="2400" dirty="0" err="1">
                <a:latin typeface="Times New Roman" pitchFamily="18" charset="0"/>
              </a:rPr>
              <a:t>тұрақты</a:t>
            </a:r>
            <a:r>
              <a:rPr lang="ru-RU" altLang="ru-RU" sz="2400" dirty="0">
                <a:latin typeface="Times New Roman" pitchFamily="18" charset="0"/>
              </a:rPr>
              <a:t> 0-ге </a:t>
            </a:r>
            <a:r>
              <a:rPr lang="ru-RU" altLang="ru-RU" sz="2400" dirty="0" err="1">
                <a:latin typeface="Times New Roman" pitchFamily="18" charset="0"/>
              </a:rPr>
              <a:t>тең</a:t>
            </a:r>
            <a:r>
              <a:rPr lang="ru-RU" altLang="ru-RU" sz="2400" dirty="0">
                <a:latin typeface="Times New Roman" pitchFamily="18" charset="0"/>
              </a:rPr>
              <a:t> </a:t>
            </a:r>
            <a:r>
              <a:rPr lang="ru-RU" altLang="ru-RU" sz="2400" dirty="0" err="1">
                <a:latin typeface="Times New Roman" pitchFamily="18" charset="0"/>
              </a:rPr>
              <a:t>емес</a:t>
            </a:r>
            <a:r>
              <a:rPr lang="ru-RU" altLang="ru-RU" sz="2400" dirty="0">
                <a:latin typeface="Times New Roman" pitchFamily="18" charset="0"/>
              </a:rPr>
              <a:t>.</a:t>
            </a:r>
          </a:p>
          <a:p>
            <a:pPr algn="just" eaLnBrk="1" hangingPunct="1">
              <a:spcBef>
                <a:spcPct val="0"/>
              </a:spcBef>
              <a:buFont typeface="Wingdings" pitchFamily="2" charset="2"/>
              <a:buChar char="ü"/>
            </a:pPr>
            <a:r>
              <a:rPr lang="ru-RU" altLang="ru-RU" sz="2400" dirty="0">
                <a:latin typeface="Times New Roman" pitchFamily="18" charset="0"/>
              </a:rPr>
              <a:t> энтропия </a:t>
            </a:r>
            <a:r>
              <a:rPr lang="ru-RU" altLang="ru-RU" sz="2400" dirty="0" err="1">
                <a:latin typeface="Times New Roman" pitchFamily="18" charset="0"/>
              </a:rPr>
              <a:t>тұрақты</a:t>
            </a:r>
            <a:r>
              <a:rPr lang="ru-RU" altLang="ru-RU" sz="2400" dirty="0">
                <a:latin typeface="Times New Roman" pitchFamily="18" charset="0"/>
              </a:rPr>
              <a:t>, </a:t>
            </a:r>
            <a:r>
              <a:rPr lang="ru-RU" altLang="ru-RU" sz="2400" dirty="0" err="1">
                <a:latin typeface="Times New Roman" pitchFamily="18" charset="0"/>
              </a:rPr>
              <a:t>бірақ</a:t>
            </a:r>
            <a:r>
              <a:rPr lang="ru-RU" altLang="ru-RU" sz="2400" dirty="0">
                <a:latin typeface="Times New Roman" pitchFamily="18" charset="0"/>
              </a:rPr>
              <a:t> максимум </a:t>
            </a:r>
            <a:r>
              <a:rPr lang="ru-RU" altLang="ru-RU" sz="2400" dirty="0" err="1">
                <a:latin typeface="Times New Roman" pitchFamily="18" charset="0"/>
              </a:rPr>
              <a:t>емес</a:t>
            </a:r>
            <a:endParaRPr lang="ru-RU" altLang="ru-RU" sz="2400" dirty="0">
              <a:latin typeface="Times New Roman" pitchFamily="18" charset="0"/>
            </a:endParaRPr>
          </a:p>
          <a:p>
            <a:pPr algn="just" eaLnBrk="1" hangingPunct="1">
              <a:spcBef>
                <a:spcPct val="0"/>
              </a:spcBef>
              <a:buFont typeface="Wingdings" pitchFamily="2" charset="2"/>
              <a:buChar char="ü"/>
            </a:pPr>
            <a:r>
              <a:rPr lang="ru-RU" altLang="ru-RU" sz="2400" dirty="0">
                <a:latin typeface="Times New Roman" pitchFamily="18" charset="0"/>
              </a:rPr>
              <a:t> </a:t>
            </a:r>
            <a:r>
              <a:rPr lang="ru-RU" altLang="ru-RU" sz="2400" dirty="0" err="1">
                <a:latin typeface="Times New Roman" pitchFamily="18" charset="0"/>
              </a:rPr>
              <a:t>градиенттер</a:t>
            </a:r>
            <a:r>
              <a:rPr lang="ru-RU" altLang="ru-RU" sz="2400" dirty="0">
                <a:latin typeface="Times New Roman" pitchFamily="18" charset="0"/>
              </a:rPr>
              <a:t> бар</a:t>
            </a:r>
          </a:p>
        </p:txBody>
      </p:sp>
      <p:sp>
        <p:nvSpPr>
          <p:cNvPr id="49156" name="Прямоугольник 3"/>
          <p:cNvSpPr>
            <a:spLocks noChangeArrowheads="1"/>
          </p:cNvSpPr>
          <p:nvPr/>
        </p:nvSpPr>
        <p:spPr bwMode="auto">
          <a:xfrm>
            <a:off x="594388" y="0"/>
            <a:ext cx="80323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b="1" dirty="0" err="1">
                <a:solidFill>
                  <a:srgbClr val="000066"/>
                </a:solidFill>
                <a:latin typeface="Times New Roman" pitchFamily="18" charset="0"/>
                <a:cs typeface="Times New Roman" pitchFamily="18" charset="0"/>
              </a:rPr>
              <a:t>Термодинамикалық</a:t>
            </a:r>
            <a:r>
              <a:rPr lang="ru-RU" altLang="ru-RU" b="1" dirty="0">
                <a:solidFill>
                  <a:srgbClr val="000066"/>
                </a:solidFill>
                <a:latin typeface="Times New Roman" pitchFamily="18" charset="0"/>
                <a:cs typeface="Times New Roman" pitchFamily="18" charset="0"/>
              </a:rPr>
              <a:t> тепе-</a:t>
            </a:r>
            <a:r>
              <a:rPr lang="ru-RU" altLang="ru-RU" b="1" dirty="0" err="1">
                <a:solidFill>
                  <a:srgbClr val="000066"/>
                </a:solidFill>
                <a:latin typeface="Times New Roman" pitchFamily="18" charset="0"/>
                <a:cs typeface="Times New Roman" pitchFamily="18" charset="0"/>
              </a:rPr>
              <a:t>теңдік</a:t>
            </a:r>
            <a:r>
              <a:rPr lang="ru-RU" altLang="ru-RU" b="1" dirty="0">
                <a:solidFill>
                  <a:srgbClr val="000066"/>
                </a:solidFill>
                <a:latin typeface="Times New Roman" pitchFamily="18" charset="0"/>
                <a:cs typeface="Times New Roman" pitchFamily="18" charset="0"/>
              </a:rPr>
              <a:t> пен </a:t>
            </a:r>
            <a:r>
              <a:rPr lang="ru-RU" altLang="ru-RU" b="1" dirty="0" err="1">
                <a:solidFill>
                  <a:srgbClr val="000066"/>
                </a:solidFill>
                <a:latin typeface="Times New Roman" pitchFamily="18" charset="0"/>
                <a:cs typeface="Times New Roman" pitchFamily="18" charset="0"/>
              </a:rPr>
              <a:t>стационарлық</a:t>
            </a:r>
            <a:r>
              <a:rPr lang="ru-RU" altLang="ru-RU" b="1" dirty="0">
                <a:solidFill>
                  <a:srgbClr val="000066"/>
                </a:solidFill>
                <a:latin typeface="Times New Roman" pitchFamily="18" charset="0"/>
                <a:cs typeface="Times New Roman" pitchFamily="18" charset="0"/>
              </a:rPr>
              <a:t> </a:t>
            </a:r>
            <a:r>
              <a:rPr lang="ru-RU" altLang="ru-RU" b="1" dirty="0" err="1">
                <a:solidFill>
                  <a:srgbClr val="000066"/>
                </a:solidFill>
                <a:latin typeface="Times New Roman" pitchFamily="18" charset="0"/>
                <a:cs typeface="Times New Roman" pitchFamily="18" charset="0"/>
              </a:rPr>
              <a:t>күй</a:t>
            </a:r>
            <a:r>
              <a:rPr lang="ru-RU" altLang="ru-RU" b="1" dirty="0">
                <a:solidFill>
                  <a:srgbClr val="000066"/>
                </a:solidFill>
                <a:latin typeface="Times New Roman" pitchFamily="18" charset="0"/>
                <a:cs typeface="Times New Roman" pitchFamily="18" charset="0"/>
              </a:rPr>
              <a:t> </a:t>
            </a:r>
            <a:r>
              <a:rPr lang="ru-RU" altLang="ru-RU" b="1" dirty="0" err="1">
                <a:solidFill>
                  <a:srgbClr val="000066"/>
                </a:solidFill>
                <a:latin typeface="Times New Roman" pitchFamily="18" charset="0"/>
                <a:cs typeface="Times New Roman" pitchFamily="18" charset="0"/>
              </a:rPr>
              <a:t>арасындағы</a:t>
            </a:r>
            <a:r>
              <a:rPr lang="ru-RU" altLang="ru-RU" b="1" dirty="0">
                <a:solidFill>
                  <a:srgbClr val="000066"/>
                </a:solidFill>
                <a:latin typeface="Times New Roman" pitchFamily="18" charset="0"/>
                <a:cs typeface="Times New Roman" pitchFamily="18" charset="0"/>
              </a:rPr>
              <a:t> </a:t>
            </a:r>
            <a:r>
              <a:rPr lang="ru-RU" altLang="ru-RU" b="1" dirty="0" err="1">
                <a:solidFill>
                  <a:srgbClr val="000066"/>
                </a:solidFill>
                <a:latin typeface="Times New Roman" pitchFamily="18" charset="0"/>
                <a:cs typeface="Times New Roman" pitchFamily="18" charset="0"/>
              </a:rPr>
              <a:t>айырмашылық</a:t>
            </a:r>
            <a:endParaRPr lang="ru-RU" altLang="ru-RU" b="1"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1623230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274638"/>
            <a:ext cx="8229600" cy="417512"/>
          </a:xfrm>
        </p:spPr>
        <p:txBody>
          <a:bodyPr/>
          <a:lstStyle/>
          <a:p>
            <a:pPr eaLnBrk="1" hangingPunct="1"/>
            <a:r>
              <a:rPr lang="kk-KZ" altLang="ru-RU" sz="2000">
                <a:solidFill>
                  <a:srgbClr val="FF0000"/>
                </a:solidFill>
              </a:rPr>
              <a:t>Термодинамиканың  екінші  бастамасы</a:t>
            </a:r>
            <a:endParaRPr lang="ru-RU" altLang="ru-RU" sz="2000"/>
          </a:p>
        </p:txBody>
      </p:sp>
      <p:sp>
        <p:nvSpPr>
          <p:cNvPr id="7173" name="Rectangle 3"/>
          <p:cNvSpPr>
            <a:spLocks noGrp="1" noChangeArrowheads="1"/>
          </p:cNvSpPr>
          <p:nvPr>
            <p:ph idx="1"/>
          </p:nvPr>
        </p:nvSpPr>
        <p:spPr>
          <a:xfrm>
            <a:off x="457200" y="692150"/>
            <a:ext cx="8229600" cy="5905500"/>
          </a:xfrm>
        </p:spPr>
        <p:txBody>
          <a:bodyPr>
            <a:normAutofit lnSpcReduction="10000"/>
          </a:bodyPr>
          <a:lstStyle/>
          <a:p>
            <a:pPr algn="just" eaLnBrk="1" hangingPunct="1">
              <a:lnSpc>
                <a:spcPct val="80000"/>
              </a:lnSpc>
              <a:buFontTx/>
              <a:buNone/>
            </a:pPr>
            <a:r>
              <a:rPr lang="ru-RU" altLang="ru-RU" sz="2000" i="1"/>
              <a:t>	</a:t>
            </a:r>
            <a:r>
              <a:rPr lang="ru-RU" altLang="ru-RU" sz="2000" b="1" i="1"/>
              <a:t>Термодинамиканың 1-ші бастамасы </a:t>
            </a:r>
            <a:r>
              <a:rPr lang="ru-RU" altLang="ru-RU" sz="2000" i="1"/>
              <a:t>жылу, жұмыс, ішкі энергияның өзгеруі арасындағы баййланысты қарастырады. Табиғатта болып жатқан процестердің бағыты жөнінде ешқандай мағлұмат бермейді. </a:t>
            </a:r>
          </a:p>
          <a:p>
            <a:pPr algn="just" eaLnBrk="1" hangingPunct="1">
              <a:lnSpc>
                <a:spcPct val="80000"/>
              </a:lnSpc>
              <a:buFontTx/>
              <a:buNone/>
            </a:pPr>
            <a:r>
              <a:rPr lang="kk-KZ" altLang="ru-RU" sz="2000" i="1"/>
              <a:t>	2 дене алып, бір-бірімен әсерлетірейіік. 1 дене </a:t>
            </a:r>
            <a:r>
              <a:rPr lang="en-US" altLang="ru-RU" sz="2000" i="1">
                <a:solidFill>
                  <a:srgbClr val="FF0000"/>
                </a:solidFill>
              </a:rPr>
              <a:t>Q</a:t>
            </a:r>
            <a:r>
              <a:rPr lang="kk-KZ" altLang="ru-RU" sz="2000" i="1" baseline="-25000">
                <a:solidFill>
                  <a:srgbClr val="FF0000"/>
                </a:solidFill>
              </a:rPr>
              <a:t>1</a:t>
            </a:r>
            <a:r>
              <a:rPr lang="kk-KZ" altLang="ru-RU" sz="2000" i="1"/>
              <a:t> жылу алады, ал 2-ші дене </a:t>
            </a:r>
            <a:r>
              <a:rPr lang="kk-KZ" altLang="ru-RU" sz="2000" i="1">
                <a:solidFill>
                  <a:srgbClr val="FF0000"/>
                </a:solidFill>
              </a:rPr>
              <a:t>-</a:t>
            </a:r>
            <a:r>
              <a:rPr lang="en-US" altLang="ru-RU" sz="2000" i="1">
                <a:solidFill>
                  <a:srgbClr val="FF0000"/>
                </a:solidFill>
              </a:rPr>
              <a:t>Q</a:t>
            </a:r>
            <a:r>
              <a:rPr lang="kk-KZ" altLang="ru-RU" sz="2000" i="1" baseline="-25000">
                <a:solidFill>
                  <a:srgbClr val="FF0000"/>
                </a:solidFill>
              </a:rPr>
              <a:t>2</a:t>
            </a:r>
            <a:r>
              <a:rPr lang="kk-KZ" altLang="ru-RU" sz="2000" i="1"/>
              <a:t> жылу береді делік. Сонда </a:t>
            </a:r>
            <a:r>
              <a:rPr lang="en-US" altLang="ru-RU" sz="2000" i="1">
                <a:solidFill>
                  <a:srgbClr val="FF0000"/>
                </a:solidFill>
              </a:rPr>
              <a:t>Q</a:t>
            </a:r>
            <a:r>
              <a:rPr lang="kk-KZ" altLang="ru-RU" sz="2000" i="1" baseline="-25000">
                <a:solidFill>
                  <a:srgbClr val="FF0000"/>
                </a:solidFill>
              </a:rPr>
              <a:t>1</a:t>
            </a:r>
            <a:r>
              <a:rPr lang="en-US" altLang="ru-RU" sz="2000" i="1">
                <a:solidFill>
                  <a:srgbClr val="FF0000"/>
                </a:solidFill>
              </a:rPr>
              <a:t> =</a:t>
            </a:r>
            <a:r>
              <a:rPr lang="kk-KZ" altLang="ru-RU" sz="2000" i="1">
                <a:solidFill>
                  <a:srgbClr val="FF0000"/>
                </a:solidFill>
              </a:rPr>
              <a:t> -</a:t>
            </a:r>
            <a:r>
              <a:rPr lang="en-US" altLang="ru-RU" sz="2000" i="1">
                <a:solidFill>
                  <a:srgbClr val="FF0000"/>
                </a:solidFill>
              </a:rPr>
              <a:t>Q</a:t>
            </a:r>
            <a:r>
              <a:rPr lang="kk-KZ" altLang="ru-RU" sz="2000" i="1" baseline="-25000">
                <a:solidFill>
                  <a:srgbClr val="FF0000"/>
                </a:solidFill>
              </a:rPr>
              <a:t>2</a:t>
            </a:r>
            <a:r>
              <a:rPr lang="kk-KZ" altLang="ru-RU" sz="2000" i="1">
                <a:solidFill>
                  <a:srgbClr val="FF0000"/>
                </a:solidFill>
              </a:rPr>
              <a:t> </a:t>
            </a:r>
            <a:r>
              <a:rPr lang="kk-KZ" altLang="ru-RU" sz="2000" i="1"/>
              <a:t>болады, ал жылу қай бағытта жүреді: 1-ші дене 2-ші денеге беріле ме, әлде 2-ші дене 1-ші денеге беріле ме. Бұл сұраққа жауап бермейді.</a:t>
            </a:r>
          </a:p>
          <a:p>
            <a:pPr algn="just" eaLnBrk="1" hangingPunct="1">
              <a:lnSpc>
                <a:spcPct val="80000"/>
              </a:lnSpc>
              <a:buFontTx/>
              <a:buNone/>
            </a:pPr>
            <a:r>
              <a:rPr lang="kk-KZ" altLang="ru-RU" sz="2000" i="1"/>
              <a:t>	</a:t>
            </a:r>
            <a:r>
              <a:rPr lang="kk-KZ" altLang="ru-RU" sz="2000" b="1" i="1"/>
              <a:t>Термодинамиканың 2-ші заңы </a:t>
            </a:r>
            <a:r>
              <a:rPr lang="kk-KZ" altLang="ru-RU" sz="2000" i="1"/>
              <a:t>өмірде болатын процестердің бағыты жөнінде мағлұмат береді (1824 ж. франц. инженері, физигі Сади Карно негізін салған). Мысалы, 2 түрлі сұйық алып бір ыдысқа құяйық. Сонда диффузияның арқасында бұл 2 сұйықтық араласады, қоспа пайда болады. Бұл сыртқы күштің әсерінсіз жүреді, алайда қанша уақыт күтсек те бастапқы қалпына өздігінен келмейді. Бастапқы сұйықтарға араластыру үшін белгілі бір күш жұмсау қажет. Сонымен бірге кері процесс қайталанғанмен ол тура процестегі жағдайларды дәл қайталап бере алмайды. Кері процесс кезінде сол жүйені қоршаған ортада өзгеріс болады. 2 мысал ретінде тұз-суды араластырайық, қоспа пайда болады. Тұзды судан ажырату үшін суды буға айналдырып жіберу керек. Оған энергия қажет. Сонымен диффузия бір бағытта жүреді.</a:t>
            </a:r>
            <a:endParaRPr lang="ru-RU" altLang="ru-RU" sz="2000" i="1"/>
          </a:p>
          <a:p>
            <a:pPr algn="just" eaLnBrk="1" hangingPunct="1">
              <a:lnSpc>
                <a:spcPct val="80000"/>
              </a:lnSpc>
              <a:buFontTx/>
              <a:buNone/>
            </a:pPr>
            <a:r>
              <a:rPr lang="kk-KZ" altLang="ru-RU" sz="2000" i="1"/>
              <a:t>	</a:t>
            </a:r>
          </a:p>
          <a:p>
            <a:pPr algn="just" eaLnBrk="1" hangingPunct="1">
              <a:lnSpc>
                <a:spcPct val="80000"/>
              </a:lnSpc>
              <a:buFontTx/>
              <a:buNone/>
            </a:pPr>
            <a:r>
              <a:rPr lang="kk-KZ" altLang="ru-RU" sz="2000" i="1"/>
              <a:t>	</a:t>
            </a:r>
            <a:endParaRPr lang="ru-RU" altLang="ru-RU" sz="2000" i="1"/>
          </a:p>
          <a:p>
            <a:pPr algn="just" eaLnBrk="1" hangingPunct="1">
              <a:lnSpc>
                <a:spcPct val="80000"/>
              </a:lnSpc>
              <a:buFontTx/>
              <a:buNone/>
            </a:pPr>
            <a:endParaRPr lang="ru-RU" altLang="ru-RU" sz="2000" i="1"/>
          </a:p>
        </p:txBody>
      </p:sp>
      <p:sp>
        <p:nvSpPr>
          <p:cNvPr id="71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56534F-44D9-4E34-A6C7-6265E8C018D2}" type="slidenum">
              <a:rPr lang="ru-RU" altLang="ru-RU" sz="1400"/>
              <a:pPr>
                <a:spcBef>
                  <a:spcPct val="0"/>
                </a:spcBef>
                <a:buFontTx/>
                <a:buNone/>
              </a:pPr>
              <a:t>73</a:t>
            </a:fld>
            <a:endParaRPr lang="ru-RU" altLang="ru-RU" sz="1400"/>
          </a:p>
        </p:txBody>
      </p:sp>
    </p:spTree>
    <p:extLst>
      <p:ext uri="{BB962C8B-B14F-4D97-AF65-F5344CB8AC3E}">
        <p14:creationId xmlns:p14="http://schemas.microsoft.com/office/powerpoint/2010/main" val="4106481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274638"/>
            <a:ext cx="8229600" cy="417512"/>
          </a:xfrm>
        </p:spPr>
        <p:txBody>
          <a:bodyPr/>
          <a:lstStyle/>
          <a:p>
            <a:pPr eaLnBrk="1" hangingPunct="1"/>
            <a:r>
              <a:rPr lang="kk-KZ" altLang="ru-RU" sz="2000">
                <a:solidFill>
                  <a:srgbClr val="FF0000"/>
                </a:solidFill>
              </a:rPr>
              <a:t>Термодинамиканың  екінші  бастамасы</a:t>
            </a:r>
            <a:endParaRPr lang="ru-RU" altLang="ru-RU" sz="2000"/>
          </a:p>
        </p:txBody>
      </p:sp>
      <p:sp>
        <p:nvSpPr>
          <p:cNvPr id="8197" name="Rectangle 3"/>
          <p:cNvSpPr>
            <a:spLocks noGrp="1" noChangeArrowheads="1"/>
          </p:cNvSpPr>
          <p:nvPr>
            <p:ph idx="1"/>
          </p:nvPr>
        </p:nvSpPr>
        <p:spPr>
          <a:xfrm>
            <a:off x="457200" y="692150"/>
            <a:ext cx="8229600" cy="5905500"/>
          </a:xfrm>
        </p:spPr>
        <p:txBody>
          <a:bodyPr/>
          <a:lstStyle/>
          <a:p>
            <a:pPr algn="just" eaLnBrk="1" hangingPunct="1">
              <a:lnSpc>
                <a:spcPct val="80000"/>
              </a:lnSpc>
              <a:buFontTx/>
              <a:buNone/>
            </a:pPr>
            <a:r>
              <a:rPr lang="ru-RU" altLang="ru-RU" sz="2000" i="1"/>
              <a:t>	Осылайша </a:t>
            </a:r>
            <a:r>
              <a:rPr lang="ru-RU" altLang="ru-RU" sz="2000" i="1">
                <a:solidFill>
                  <a:srgbClr val="FF0000"/>
                </a:solidFill>
              </a:rPr>
              <a:t>жылу жылу </a:t>
            </a:r>
            <a:r>
              <a:rPr lang="ru-RU" altLang="ru-RU" sz="2000" i="1"/>
              <a:t>алмасу да бір бағытта жүретін процесс. Мысалы, ыстық денені суық денемен түйістірсек, уақыт өтісімен екі дене температурасы теңеседі. Ыстық дене суиды, суық жене жылиды. </a:t>
            </a:r>
            <a:r>
              <a:rPr lang="ru-RU" altLang="ru-RU" sz="2000" b="1" i="1"/>
              <a:t>Энергия ыстық денеден суық денеге беріледі.</a:t>
            </a:r>
            <a:r>
              <a:rPr lang="ru-RU" altLang="ru-RU" sz="2000" i="1"/>
              <a:t> Осыған кері процесс болуы мүмкін емес. 2-ші мысал ретінде көлбеу жазықтықта дене қозғалғанда, ауырлық күшінің әсерінен жасалған барлық жұмыс үйкелістің арқасында жылуға айналады. Бұл тура процесс. Қанша уақыт күткенмен дене мен көлбеу жазықтық өз бетінше суынып, олар суығандағы энергия жылуға айналып, дене жоғары қарай жылжымайды.</a:t>
            </a:r>
          </a:p>
          <a:p>
            <a:pPr algn="just" eaLnBrk="1" hangingPunct="1">
              <a:lnSpc>
                <a:spcPct val="80000"/>
              </a:lnSpc>
              <a:buFontTx/>
              <a:buNone/>
            </a:pPr>
            <a:r>
              <a:rPr lang="kk-KZ" altLang="ru-RU" sz="2000" i="1"/>
              <a:t>	</a:t>
            </a:r>
            <a:r>
              <a:rPr lang="kk-KZ" altLang="ru-RU" sz="2000" b="1" i="1"/>
              <a:t>Клаузиус анықтамасы: </a:t>
            </a:r>
            <a:r>
              <a:rPr lang="kk-KZ" altLang="ru-RU" sz="2000" i="1"/>
              <a:t>Жылу ешқашан да суық денеден ыстық денеге берілмейді.</a:t>
            </a:r>
          </a:p>
          <a:p>
            <a:pPr algn="just" eaLnBrk="1" hangingPunct="1">
              <a:lnSpc>
                <a:spcPct val="80000"/>
              </a:lnSpc>
              <a:buFontTx/>
              <a:buNone/>
            </a:pPr>
            <a:r>
              <a:rPr lang="kk-KZ" altLang="ru-RU" sz="2000" i="1"/>
              <a:t>	</a:t>
            </a:r>
            <a:r>
              <a:rPr lang="kk-KZ" altLang="ru-RU" sz="2000" b="1" i="1"/>
              <a:t>Оствальд анықтамасы: </a:t>
            </a:r>
            <a:r>
              <a:rPr lang="kk-KZ" altLang="ru-RU" sz="2000" i="1"/>
              <a:t>мәңгі двигательдің 2-ші түрін жасау мүмкін емес.</a:t>
            </a:r>
            <a:endParaRPr lang="ru-RU" altLang="ru-RU" sz="2000" i="1"/>
          </a:p>
          <a:p>
            <a:pPr algn="just" eaLnBrk="1" hangingPunct="1">
              <a:lnSpc>
                <a:spcPct val="80000"/>
              </a:lnSpc>
              <a:buFontTx/>
              <a:buNone/>
            </a:pPr>
            <a:r>
              <a:rPr lang="kk-KZ" altLang="ru-RU" sz="2000" i="1"/>
              <a:t>	Жүйедегі ретсіздік өлшемін </a:t>
            </a:r>
            <a:r>
              <a:rPr lang="kk-KZ" altLang="ru-RU" sz="2000" i="1">
                <a:solidFill>
                  <a:srgbClr val="FF0000"/>
                </a:solidFill>
              </a:rPr>
              <a:t>энтропия </a:t>
            </a:r>
            <a:r>
              <a:rPr lang="kk-KZ" altLang="ru-RU" sz="2000" i="1"/>
              <a:t>деп атайды.Ретсіздік артқан сайын энтропия да өсе түседі. Жүйеде толық тәртіп орнаса, онда энтропия минимум болады. Жүйеде толық хаос орнаса, онда энтропия жоғарғы мәнге ие болады. Қатты затқа қарағанда сұйықтықта, сұйықтыққа қарағанда газда атомдардың энтропиясы жоғары болады. </a:t>
            </a:r>
            <a:r>
              <a:rPr lang="en-US" altLang="ru-RU" sz="2000" b="1" i="1"/>
              <a:t>S</a:t>
            </a:r>
            <a:r>
              <a:rPr lang="kk-KZ" altLang="ru-RU" sz="2000" i="1"/>
              <a:t> – әрпімен энтропия белгіленеді. </a:t>
            </a:r>
            <a:r>
              <a:rPr lang="en-US" altLang="ru-RU" sz="2000" i="1"/>
              <a:t>dS</a:t>
            </a:r>
            <a:r>
              <a:rPr lang="en-US" altLang="ru-RU" sz="2000" i="1">
                <a:sym typeface="Symbol" panose="05050102010706020507" pitchFamily="18" charset="2"/>
              </a:rPr>
              <a:t> 0</a:t>
            </a:r>
            <a:endParaRPr lang="kk-KZ" altLang="ru-RU" sz="2000" i="1"/>
          </a:p>
          <a:p>
            <a:pPr algn="just" eaLnBrk="1" hangingPunct="1">
              <a:lnSpc>
                <a:spcPct val="80000"/>
              </a:lnSpc>
              <a:buFontTx/>
              <a:buNone/>
            </a:pPr>
            <a:r>
              <a:rPr lang="kk-KZ" altLang="ru-RU" sz="2000" i="1"/>
              <a:t>	</a:t>
            </a:r>
            <a:endParaRPr lang="ru-RU" altLang="ru-RU" sz="2000" i="1"/>
          </a:p>
          <a:p>
            <a:pPr algn="just" eaLnBrk="1" hangingPunct="1">
              <a:lnSpc>
                <a:spcPct val="80000"/>
              </a:lnSpc>
              <a:buFontTx/>
              <a:buNone/>
            </a:pPr>
            <a:endParaRPr lang="ru-RU" altLang="ru-RU" sz="2000" i="1"/>
          </a:p>
        </p:txBody>
      </p:sp>
      <p:sp>
        <p:nvSpPr>
          <p:cNvPr id="81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4A6C25-1B91-42A1-B4DC-E2D1C99743F1}" type="slidenum">
              <a:rPr lang="ru-RU" altLang="ru-RU" sz="1400"/>
              <a:pPr>
                <a:spcBef>
                  <a:spcPct val="0"/>
                </a:spcBef>
                <a:buFontTx/>
                <a:buNone/>
              </a:pPr>
              <a:t>74</a:t>
            </a:fld>
            <a:endParaRPr lang="ru-RU" altLang="ru-RU" sz="1400"/>
          </a:p>
        </p:txBody>
      </p:sp>
    </p:spTree>
    <p:extLst>
      <p:ext uri="{BB962C8B-B14F-4D97-AF65-F5344CB8AC3E}">
        <p14:creationId xmlns:p14="http://schemas.microsoft.com/office/powerpoint/2010/main" val="2002403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6"/>
          <p:cNvSpPr>
            <a:spLocks noChangeArrowheads="1"/>
          </p:cNvSpPr>
          <p:nvPr/>
        </p:nvSpPr>
        <p:spPr bwMode="auto">
          <a:xfrm>
            <a:off x="2675731" y="4653136"/>
            <a:ext cx="4000500" cy="714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ndParaRPr>
          </a:p>
        </p:txBody>
      </p:sp>
      <p:sp>
        <p:nvSpPr>
          <p:cNvPr id="50179" name="Rectangle 6"/>
          <p:cNvSpPr>
            <a:spLocks noChangeArrowheads="1"/>
          </p:cNvSpPr>
          <p:nvPr/>
        </p:nvSpPr>
        <p:spPr bwMode="auto">
          <a:xfrm>
            <a:off x="500063" y="1484784"/>
            <a:ext cx="8351837" cy="16557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ndParaRPr>
          </a:p>
        </p:txBody>
      </p:sp>
      <p:sp>
        <p:nvSpPr>
          <p:cNvPr id="50178" name="Rectangle 1"/>
          <p:cNvSpPr>
            <a:spLocks noChangeArrowheads="1"/>
          </p:cNvSpPr>
          <p:nvPr/>
        </p:nvSpPr>
        <p:spPr bwMode="auto">
          <a:xfrm>
            <a:off x="285750" y="510679"/>
            <a:ext cx="871537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kk-KZ" altLang="ru-RU" sz="2800" b="1" u="sng" dirty="0">
                <a:latin typeface="Times New Roman" pitchFamily="18" charset="0"/>
                <a:cs typeface="Times New Roman" pitchFamily="18" charset="0"/>
              </a:rPr>
              <a:t>Тірі жүйелер үшін термодинамиканың екінші заңы</a:t>
            </a:r>
            <a:endParaRPr lang="en-US" altLang="ru-RU" sz="2800" b="1" u="sng" dirty="0">
              <a:latin typeface="Times New Roman" pitchFamily="18" charset="0"/>
              <a:cs typeface="Times New Roman" pitchFamily="18" charset="0"/>
            </a:endParaRPr>
          </a:p>
          <a:p>
            <a:pPr algn="ctr">
              <a:spcBef>
                <a:spcPct val="0"/>
              </a:spcBef>
              <a:buFontTx/>
              <a:buNone/>
            </a:pPr>
            <a:r>
              <a:rPr lang="ru-RU" altLang="ru-RU" sz="2000" b="1" dirty="0">
                <a:latin typeface="Times New Roman" pitchFamily="18" charset="0"/>
                <a:cs typeface="Times New Roman" pitchFamily="18" charset="0"/>
              </a:rPr>
              <a:t> </a:t>
            </a:r>
          </a:p>
          <a:p>
            <a:pPr algn="ctr">
              <a:spcBef>
                <a:spcPct val="0"/>
              </a:spcBef>
              <a:buFontTx/>
              <a:buNone/>
            </a:pPr>
            <a:endParaRPr lang="ru-RU" altLang="ru-RU" sz="1600" b="1" dirty="0">
              <a:latin typeface="Times New Roman" pitchFamily="18" charset="0"/>
              <a:cs typeface="Times New Roman" pitchFamily="18" charset="0"/>
            </a:endParaRPr>
          </a:p>
          <a:p>
            <a:pPr algn="ctr">
              <a:spcBef>
                <a:spcPct val="0"/>
              </a:spcBef>
              <a:buFontTx/>
              <a:buNone/>
            </a:pPr>
            <a:r>
              <a:rPr lang="kk-KZ" altLang="ru-RU" sz="2400" b="1" dirty="0">
                <a:solidFill>
                  <a:srgbClr val="000066"/>
                </a:solidFill>
                <a:latin typeface="Times New Roman" pitchFamily="18" charset="0"/>
                <a:cs typeface="Times New Roman" pitchFamily="18" charset="0"/>
              </a:rPr>
              <a:t>Организмдегі энтропияның өзгеру жылдамдығы </a:t>
            </a:r>
            <a:r>
              <a:rPr lang="en-US" altLang="ru-RU" sz="2400" b="1" dirty="0">
                <a:solidFill>
                  <a:srgbClr val="000066"/>
                </a:solidFill>
                <a:latin typeface="Times New Roman" pitchFamily="18" charset="0"/>
                <a:cs typeface="Times New Roman" pitchFamily="18" charset="0"/>
                <a:sym typeface="Symbol" pitchFamily="18" charset="2"/>
              </a:rPr>
              <a:t></a:t>
            </a:r>
            <a:r>
              <a:rPr lang="en-US" altLang="ru-RU" sz="2400" b="1" dirty="0">
                <a:solidFill>
                  <a:srgbClr val="000066"/>
                </a:solidFill>
                <a:latin typeface="Times New Roman" pitchFamily="18" charset="0"/>
                <a:cs typeface="Times New Roman" pitchFamily="18" charset="0"/>
              </a:rPr>
              <a:t>S</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организмдегі</a:t>
            </a:r>
            <a:r>
              <a:rPr lang="ru-RU" altLang="ru-RU" sz="2400" b="1" dirty="0">
                <a:solidFill>
                  <a:srgbClr val="000066"/>
                </a:solidFill>
                <a:latin typeface="Times New Roman" pitchFamily="18" charset="0"/>
                <a:cs typeface="Times New Roman" pitchFamily="18" charset="0"/>
              </a:rPr>
              <a:t> энтропия </a:t>
            </a:r>
            <a:r>
              <a:rPr lang="ru-RU" altLang="ru-RU" sz="2400" b="1" dirty="0" err="1">
                <a:solidFill>
                  <a:srgbClr val="000066"/>
                </a:solidFill>
                <a:latin typeface="Times New Roman" pitchFamily="18" charset="0"/>
                <a:cs typeface="Times New Roman" pitchFamily="18" charset="0"/>
              </a:rPr>
              <a:t>өндірісі</a:t>
            </a:r>
            <a:r>
              <a:rPr lang="ru-RU" altLang="ru-RU" sz="2400" b="1" dirty="0">
                <a:solidFill>
                  <a:srgbClr val="000066"/>
                </a:solidFill>
                <a:latin typeface="Times New Roman" pitchFamily="18" charset="0"/>
                <a:cs typeface="Times New Roman" pitchFamily="18" charset="0"/>
              </a:rPr>
              <a:t> мен </a:t>
            </a:r>
            <a:r>
              <a:rPr lang="ru-RU" altLang="ru-RU" sz="2400" b="1" dirty="0" err="1">
                <a:solidFill>
                  <a:srgbClr val="000066"/>
                </a:solidFill>
                <a:latin typeface="Times New Roman" pitchFamily="18" charset="0"/>
                <a:cs typeface="Times New Roman" pitchFamily="18" charset="0"/>
              </a:rPr>
              <a:t>сырттан</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келетін</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теріс</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энтропияның</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түсу</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жылдамдықтарының</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алгебралық</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қосындысына</a:t>
            </a:r>
            <a:r>
              <a:rPr lang="ru-RU" altLang="ru-RU" sz="2400" b="1" dirty="0">
                <a:solidFill>
                  <a:srgbClr val="000066"/>
                </a:solidFill>
                <a:latin typeface="Times New Roman" pitchFamily="18" charset="0"/>
                <a:cs typeface="Times New Roman" pitchFamily="18" charset="0"/>
              </a:rPr>
              <a:t> </a:t>
            </a:r>
            <a:r>
              <a:rPr lang="ru-RU" altLang="ru-RU" sz="2400" b="1" dirty="0" err="1">
                <a:solidFill>
                  <a:srgbClr val="000066"/>
                </a:solidFill>
                <a:latin typeface="Times New Roman" pitchFamily="18" charset="0"/>
                <a:cs typeface="Times New Roman" pitchFamily="18" charset="0"/>
              </a:rPr>
              <a:t>тең</a:t>
            </a:r>
            <a:r>
              <a:rPr lang="ru-RU" altLang="ru-RU" sz="2400" b="1" dirty="0">
                <a:solidFill>
                  <a:srgbClr val="000066"/>
                </a:solidFill>
                <a:latin typeface="Times New Roman" pitchFamily="18" charset="0"/>
                <a:cs typeface="Times New Roman" pitchFamily="18" charset="0"/>
              </a:rPr>
              <a:t>. </a:t>
            </a:r>
          </a:p>
          <a:p>
            <a:pPr algn="ctr">
              <a:spcBef>
                <a:spcPct val="0"/>
              </a:spcBef>
              <a:buFontTx/>
              <a:buNone/>
            </a:pPr>
            <a:endParaRPr lang="ru-RU" altLang="ru-RU" sz="2000" dirty="0">
              <a:latin typeface="Times New Roman" pitchFamily="18" charset="0"/>
              <a:cs typeface="Times New Roman" pitchFamily="18" charset="0"/>
            </a:endParaRPr>
          </a:p>
          <a:p>
            <a:pPr algn="ctr">
              <a:spcBef>
                <a:spcPct val="0"/>
              </a:spcBef>
              <a:buFontTx/>
              <a:buNone/>
            </a:pPr>
            <a:r>
              <a:rPr lang="kk-KZ" altLang="ru-RU" sz="2800" b="1" dirty="0">
                <a:latin typeface="Times New Roman" pitchFamily="18" charset="0"/>
                <a:cs typeface="Times New Roman" pitchFamily="18" charset="0"/>
              </a:rPr>
              <a:t>Биожүйелер үшін термодинамиканың екінші заңының математикалық өрнегі:</a:t>
            </a:r>
            <a:endParaRPr lang="ru-RU" altLang="ru-RU" sz="2800" dirty="0">
              <a:latin typeface="Times New Roman" pitchFamily="18" charset="0"/>
              <a:cs typeface="Times New Roman" pitchFamily="18" charset="0"/>
            </a:endParaRPr>
          </a:p>
          <a:p>
            <a:pPr algn="ctr">
              <a:spcBef>
                <a:spcPct val="0"/>
              </a:spcBef>
              <a:buFontTx/>
              <a:buNone/>
            </a:pPr>
            <a:endParaRPr lang="kk-KZ" altLang="ru-RU" sz="2000" b="1" i="1" dirty="0">
              <a:latin typeface="Times New Roman" pitchFamily="18" charset="0"/>
              <a:cs typeface="Times New Roman" pitchFamily="18" charset="0"/>
            </a:endParaRPr>
          </a:p>
          <a:p>
            <a:pPr algn="ctr">
              <a:spcBef>
                <a:spcPct val="0"/>
              </a:spcBef>
              <a:buFontTx/>
              <a:buNone/>
            </a:pPr>
            <a:endParaRPr lang="en-US" altLang="ru-RU" sz="2000" b="1" i="1" dirty="0">
              <a:latin typeface="Times New Roman" pitchFamily="18" charset="0"/>
              <a:cs typeface="Times New Roman" pitchFamily="18" charset="0"/>
            </a:endParaRPr>
          </a:p>
          <a:p>
            <a:pPr algn="ctr">
              <a:spcBef>
                <a:spcPct val="0"/>
              </a:spcBef>
              <a:buFontTx/>
              <a:buNone/>
            </a:pPr>
            <a:r>
              <a:rPr lang="en-US" altLang="ru-RU" sz="2800" b="1" i="1" dirty="0" err="1">
                <a:latin typeface="Times New Roman" pitchFamily="18" charset="0"/>
                <a:cs typeface="Times New Roman" pitchFamily="18" charset="0"/>
              </a:rPr>
              <a:t>dS</a:t>
            </a:r>
            <a:r>
              <a:rPr lang="en-US" altLang="ru-RU" sz="2800" b="1" i="1" dirty="0">
                <a:latin typeface="Times New Roman" pitchFamily="18" charset="0"/>
                <a:cs typeface="Times New Roman" pitchFamily="18" charset="0"/>
              </a:rPr>
              <a:t>/</a:t>
            </a:r>
            <a:r>
              <a:rPr lang="en-US" altLang="ru-RU" sz="2800" b="1" i="1" dirty="0" err="1">
                <a:latin typeface="Times New Roman" pitchFamily="18" charset="0"/>
                <a:cs typeface="Times New Roman" pitchFamily="18" charset="0"/>
              </a:rPr>
              <a:t>dt</a:t>
            </a:r>
            <a:r>
              <a:rPr lang="en-US" altLang="ru-RU" sz="2800" b="1" i="1" dirty="0">
                <a:latin typeface="Times New Roman" pitchFamily="18" charset="0"/>
                <a:cs typeface="Times New Roman" pitchFamily="18" charset="0"/>
              </a:rPr>
              <a:t> = </a:t>
            </a:r>
            <a:r>
              <a:rPr lang="en-US" altLang="ru-RU" sz="2800" b="1" i="1" dirty="0" err="1">
                <a:latin typeface="Times New Roman" pitchFamily="18" charset="0"/>
                <a:cs typeface="Times New Roman" pitchFamily="18" charset="0"/>
              </a:rPr>
              <a:t>dS</a:t>
            </a:r>
            <a:r>
              <a:rPr lang="en-US" altLang="ru-RU" sz="2800" b="1" i="1" baseline="-30000" dirty="0" err="1">
                <a:latin typeface="Times New Roman" pitchFamily="18" charset="0"/>
                <a:cs typeface="Times New Roman" pitchFamily="18" charset="0"/>
              </a:rPr>
              <a:t>i</a:t>
            </a:r>
            <a:r>
              <a:rPr lang="ru-RU" altLang="ru-RU" sz="2800" b="1" i="1" baseline="-30000" dirty="0">
                <a:latin typeface="Times New Roman" pitchFamily="18" charset="0"/>
                <a:cs typeface="Times New Roman" pitchFamily="18" charset="0"/>
              </a:rPr>
              <a:t> </a:t>
            </a:r>
            <a:r>
              <a:rPr lang="en-US" altLang="ru-RU" sz="2800" b="1" i="1" dirty="0">
                <a:latin typeface="Times New Roman" pitchFamily="18" charset="0"/>
                <a:cs typeface="Times New Roman" pitchFamily="18" charset="0"/>
              </a:rPr>
              <a:t>/</a:t>
            </a:r>
            <a:r>
              <a:rPr lang="en-US" altLang="ru-RU" sz="2800" b="1" i="1" dirty="0" err="1">
                <a:latin typeface="Times New Roman" pitchFamily="18" charset="0"/>
                <a:cs typeface="Times New Roman" pitchFamily="18" charset="0"/>
              </a:rPr>
              <a:t>dt</a:t>
            </a:r>
            <a:r>
              <a:rPr lang="en-US" altLang="ru-RU" sz="2800" b="1" i="1" dirty="0">
                <a:latin typeface="Times New Roman" pitchFamily="18" charset="0"/>
                <a:cs typeface="Times New Roman" pitchFamily="18" charset="0"/>
              </a:rPr>
              <a:t> + </a:t>
            </a:r>
            <a:r>
              <a:rPr lang="en-US" altLang="ru-RU" sz="2800" b="1" i="1" dirty="0" err="1">
                <a:latin typeface="Times New Roman" pitchFamily="18" charset="0"/>
                <a:cs typeface="Times New Roman" pitchFamily="18" charset="0"/>
              </a:rPr>
              <a:t>dS</a:t>
            </a:r>
            <a:r>
              <a:rPr lang="en-US" altLang="ru-RU" sz="2800" b="1" i="1" baseline="-30000" dirty="0" err="1">
                <a:latin typeface="Times New Roman" pitchFamily="18" charset="0"/>
                <a:cs typeface="Times New Roman" pitchFamily="18" charset="0"/>
              </a:rPr>
              <a:t>e</a:t>
            </a:r>
            <a:r>
              <a:rPr lang="ru-RU" altLang="ru-RU" sz="2800" b="1" i="1" baseline="-30000" dirty="0">
                <a:latin typeface="Times New Roman" pitchFamily="18" charset="0"/>
                <a:cs typeface="Times New Roman" pitchFamily="18" charset="0"/>
              </a:rPr>
              <a:t> </a:t>
            </a:r>
            <a:r>
              <a:rPr lang="en-US" altLang="ru-RU" sz="2800" b="1" i="1" dirty="0">
                <a:latin typeface="Times New Roman" pitchFamily="18" charset="0"/>
                <a:cs typeface="Times New Roman" pitchFamily="18" charset="0"/>
              </a:rPr>
              <a:t>/</a:t>
            </a:r>
            <a:r>
              <a:rPr lang="en-US" altLang="ru-RU" sz="2800" b="1" i="1" dirty="0" err="1">
                <a:latin typeface="Times New Roman" pitchFamily="18" charset="0"/>
                <a:cs typeface="Times New Roman" pitchFamily="18" charset="0"/>
              </a:rPr>
              <a:t>dt</a:t>
            </a:r>
            <a:r>
              <a:rPr lang="en-US" altLang="ru-RU" sz="2800" b="1" i="1" dirty="0">
                <a:latin typeface="Times New Roman" pitchFamily="18" charset="0"/>
                <a:cs typeface="Times New Roman" pitchFamily="18" charset="0"/>
              </a:rPr>
              <a:t>   </a:t>
            </a:r>
            <a:endParaRPr lang="ru-RU" altLang="ru-RU" sz="2400" dirty="0">
              <a:latin typeface="Times New Roman" pitchFamily="18" charset="0"/>
              <a:cs typeface="Times New Roman" pitchFamily="18" charset="0"/>
            </a:endParaRPr>
          </a:p>
          <a:p>
            <a:pPr algn="ctr">
              <a:spcBef>
                <a:spcPct val="0"/>
              </a:spcBef>
              <a:buFontTx/>
              <a:buNone/>
            </a:pPr>
            <a:endParaRPr lang="kk-KZ" altLang="ru-RU" sz="1200" dirty="0">
              <a:latin typeface="Times New Roman" pitchFamily="18" charset="0"/>
              <a:cs typeface="Times New Roman" pitchFamily="18" charset="0"/>
            </a:endParaRPr>
          </a:p>
          <a:p>
            <a:pPr algn="ctr">
              <a:spcBef>
                <a:spcPct val="0"/>
              </a:spcBef>
              <a:buFontTx/>
              <a:buNone/>
            </a:pPr>
            <a:endParaRPr lang="kk-KZ" altLang="ru-RU" sz="1200" dirty="0">
              <a:latin typeface="Times New Roman" pitchFamily="18" charset="0"/>
              <a:cs typeface="Times New Roman" pitchFamily="18" charset="0"/>
            </a:endParaRPr>
          </a:p>
          <a:p>
            <a:pPr algn="ctr">
              <a:spcBef>
                <a:spcPct val="0"/>
              </a:spcBef>
              <a:buFontTx/>
              <a:buNone/>
            </a:pPr>
            <a:endParaRPr lang="kk-KZ" altLang="ru-RU" sz="1200" dirty="0">
              <a:latin typeface="Times New Roman" pitchFamily="18" charset="0"/>
              <a:cs typeface="Times New Roman" pitchFamily="18" charset="0"/>
            </a:endParaRPr>
          </a:p>
          <a:p>
            <a:pPr algn="ctr">
              <a:spcBef>
                <a:spcPct val="0"/>
              </a:spcBef>
              <a:buFontTx/>
              <a:buNone/>
            </a:pPr>
            <a:endParaRPr lang="kk-KZ" altLang="ru-RU" sz="1200" dirty="0">
              <a:latin typeface="Times New Roman" pitchFamily="18" charset="0"/>
              <a:cs typeface="Times New Roman" pitchFamily="18" charset="0"/>
            </a:endParaRPr>
          </a:p>
          <a:p>
            <a:pPr algn="ctr">
              <a:spcBef>
                <a:spcPct val="0"/>
              </a:spcBef>
              <a:buFontTx/>
              <a:buNone/>
            </a:pPr>
            <a:endParaRPr lang="ru-RU" altLang="ru-RU" sz="1200" dirty="0">
              <a:latin typeface="Times New Roman" pitchFamily="18" charset="0"/>
              <a:cs typeface="Times New Roman" pitchFamily="18" charset="0"/>
            </a:endParaRPr>
          </a:p>
          <a:p>
            <a:pPr algn="just">
              <a:spcBef>
                <a:spcPct val="0"/>
              </a:spcBef>
              <a:buFontTx/>
              <a:buNone/>
            </a:pPr>
            <a:endParaRPr lang="ru-RU" alt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739070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1143000"/>
          </a:xfrm>
        </p:spPr>
        <p:style>
          <a:lnRef idx="0">
            <a:schemeClr val="accent3"/>
          </a:lnRef>
          <a:fillRef idx="3">
            <a:schemeClr val="accent3"/>
          </a:fillRef>
          <a:effectRef idx="3">
            <a:schemeClr val="accent3"/>
          </a:effectRef>
          <a:fontRef idx="minor">
            <a:schemeClr val="lt1"/>
          </a:fontRef>
        </p:style>
        <p:txBody>
          <a:bodyPr>
            <a:normAutofit/>
          </a:bodyPr>
          <a:lstStyle/>
          <a:p>
            <a:r>
              <a:rPr lang="kk-KZ" sz="3600" b="1" dirty="0">
                <a:effectLst>
                  <a:outerShdw blurRad="38100" dist="38100" dir="2700000" algn="tl">
                    <a:srgbClr val="000000">
                      <a:alpha val="43137"/>
                    </a:srgbClr>
                  </a:outerShdw>
                </a:effectLst>
              </a:rPr>
              <a:t>Термодинамиканың үшінші бастамасы</a:t>
            </a:r>
            <a:endParaRPr lang="ru-RU" sz="36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1520" y="1340768"/>
            <a:ext cx="8568952" cy="5301208"/>
          </a:xfrm>
        </p:spPr>
        <p:style>
          <a:lnRef idx="2">
            <a:schemeClr val="accent3"/>
          </a:lnRef>
          <a:fillRef idx="1">
            <a:schemeClr val="lt1"/>
          </a:fillRef>
          <a:effectRef idx="0">
            <a:schemeClr val="accent3"/>
          </a:effectRef>
          <a:fontRef idx="minor">
            <a:schemeClr val="dk1"/>
          </a:fontRef>
        </p:style>
        <p:txBody>
          <a:bodyPr>
            <a:noAutofit/>
          </a:bodyPr>
          <a:lstStyle/>
          <a:p>
            <a:pPr algn="just"/>
            <a:r>
              <a:rPr lang="kk-KZ" sz="2400" dirty="0"/>
              <a:t>1906 ж (Нернст жылулық заңы) В.Нерст тұжырымдалған термодинамика заңы, ол бойынша температураның (</a:t>
            </a:r>
            <a:r>
              <a:rPr lang="kk-KZ" sz="2400" i="1" dirty="0"/>
              <a:t>Т</a:t>
            </a:r>
            <a:r>
              <a:rPr lang="kk-KZ" sz="2400" dirty="0"/>
              <a:t>) абсолютті нөлге ұмтылғандағы фаза, қысым, тығыздыққа тәуелді болмайтын кез-келген жүйенің S энтропиясы өзінің ақырғы шегіне ұмтылады.</a:t>
            </a:r>
            <a:endParaRPr lang="ru-RU" sz="2400" dirty="0"/>
          </a:p>
          <a:p>
            <a:pPr algn="just"/>
            <a:r>
              <a:rPr lang="kk-KZ" sz="2400" dirty="0"/>
              <a:t>Термодинамиканың үшінші бастамасы термодинамиканың бірінші және екінші бастамалары негізінде жасауға болмайтын энтропияның абсолютті мағынасын табуға мүмкіндік береді. Классикалық термодинамикада (бірінші және екінші бастамада) энтропия тек </a:t>
            </a:r>
            <a:r>
              <a:rPr lang="kk-KZ" sz="2400" i="1" dirty="0"/>
              <a:t>S</a:t>
            </a:r>
            <a:r>
              <a:rPr lang="kk-KZ" sz="2400" baseline="-25000" dirty="0"/>
              <a:t>0 </a:t>
            </a:r>
            <a:r>
              <a:rPr lang="kk-KZ" sz="2400" dirty="0"/>
              <a:t>ерікті аддитивті тұрақтыға дейін дәл анықталуы мүмкін және ол іс жүзінде термодинамикалық зерттеулердің көбіне кедергі болмайды өйткені әртүрлі күйдегі энтропияның әртүрлілігі (</a:t>
            </a:r>
            <a:r>
              <a:rPr lang="kk-KZ" sz="2400" i="1" dirty="0"/>
              <a:t>S</a:t>
            </a:r>
            <a:r>
              <a:rPr lang="kk-KZ" sz="2400" baseline="-25000" dirty="0"/>
              <a:t>0</a:t>
            </a:r>
            <a:r>
              <a:rPr lang="kk-KZ" sz="2400" dirty="0"/>
              <a:t>)  шынайы түрде өлшенеді. </a:t>
            </a:r>
            <a:endParaRPr lang="ru-RU" sz="2400" dirty="0"/>
          </a:p>
        </p:txBody>
      </p:sp>
    </p:spTree>
    <p:extLst>
      <p:ext uri="{BB962C8B-B14F-4D97-AF65-F5344CB8AC3E}">
        <p14:creationId xmlns:p14="http://schemas.microsoft.com/office/powerpoint/2010/main" val="37454575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2636912"/>
          </a:xfrm>
        </p:spPr>
        <p:style>
          <a:lnRef idx="2">
            <a:schemeClr val="accent2"/>
          </a:lnRef>
          <a:fillRef idx="1">
            <a:schemeClr val="lt1"/>
          </a:fillRef>
          <a:effectRef idx="0">
            <a:schemeClr val="accent2"/>
          </a:effectRef>
          <a:fontRef idx="minor">
            <a:schemeClr val="dk1"/>
          </a:fontRef>
        </p:style>
        <p:txBody>
          <a:bodyPr>
            <a:normAutofit/>
          </a:bodyPr>
          <a:lstStyle/>
          <a:p>
            <a:pPr algn="just"/>
            <a:r>
              <a:rPr lang="kk-KZ" sz="2400" dirty="0"/>
              <a:t>Термодинамиканың үшінші бастамасына сәйкес </a:t>
            </a:r>
            <a:r>
              <a:rPr lang="kk-KZ" sz="2400" i="1" dirty="0"/>
              <a:t>Т</a:t>
            </a:r>
            <a:r>
              <a:rPr lang="kk-KZ" sz="2400" dirty="0"/>
              <a:t> = 0 кезінде </a:t>
            </a:r>
            <a:r>
              <a:rPr lang="ru-RU" sz="2400" dirty="0"/>
              <a:t>Δ</a:t>
            </a:r>
            <a:r>
              <a:rPr lang="kk-KZ" sz="2400" i="1" dirty="0"/>
              <a:t>S</a:t>
            </a:r>
            <a:r>
              <a:rPr lang="kk-KZ" sz="2400" dirty="0"/>
              <a:t> = 0 мәні. </a:t>
            </a:r>
            <a:endParaRPr lang="ru-RU" sz="2400" dirty="0"/>
          </a:p>
          <a:p>
            <a:pPr algn="just"/>
            <a:r>
              <a:rPr lang="kk-KZ" sz="2400" dirty="0"/>
              <a:t>1911 жылы Макс Планк термодинамиканың үшінші бастамасына басқа тұжырымдама берген – температураның абсолютті нөлге ұмтылғандағы барлық дене энтропиясының нөлге айналу шарты:</a:t>
            </a:r>
            <a:endParaRPr lang="ru-RU" sz="2400" dirty="0"/>
          </a:p>
          <a:p>
            <a:endParaRPr lang="ru-RU" sz="2400" dirty="0"/>
          </a:p>
        </p:txBody>
      </p:sp>
      <p:pic>
        <p:nvPicPr>
          <p:cNvPr id="4" name="Рисунок 3" descr="http://interlibrary.narod.ru/GenCat/GenCat.Scient.Dep/GenCatBiology/201200038/20120003803/20120003803.files/image004.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0435" y="3212976"/>
            <a:ext cx="2061286" cy="1152128"/>
          </a:xfrm>
          <a:prstGeom prst="rect">
            <a:avLst/>
          </a:prstGeom>
          <a:ln/>
        </p:spPr>
        <p:style>
          <a:lnRef idx="2">
            <a:schemeClr val="accent4"/>
          </a:lnRef>
          <a:fillRef idx="1">
            <a:schemeClr val="lt1"/>
          </a:fillRef>
          <a:effectRef idx="0">
            <a:schemeClr val="accent4"/>
          </a:effectRef>
          <a:fontRef idx="minor">
            <a:schemeClr val="dk1"/>
          </a:fontRef>
        </p:style>
      </p:pic>
      <p:sp>
        <p:nvSpPr>
          <p:cNvPr id="5" name="Прямоугольник 4"/>
          <p:cNvSpPr/>
          <p:nvPr/>
        </p:nvSpPr>
        <p:spPr>
          <a:xfrm>
            <a:off x="395536" y="4734731"/>
            <a:ext cx="8352928"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buFont typeface="Arial" panose="020B0604020202020204" pitchFamily="34" charset="0"/>
              <a:buChar char="•"/>
            </a:pPr>
            <a:r>
              <a:rPr lang="ru-RU" sz="2400" dirty="0"/>
              <a:t>Температура </a:t>
            </a:r>
            <a:r>
              <a:rPr lang="ru-RU" sz="2400" dirty="0" err="1"/>
              <a:t>абсолютті</a:t>
            </a:r>
            <a:r>
              <a:rPr lang="ru-RU" sz="2400" dirty="0"/>
              <a:t> </a:t>
            </a:r>
            <a:r>
              <a:rPr lang="ru-RU" sz="2400" dirty="0" err="1"/>
              <a:t>нөл</a:t>
            </a:r>
            <a:r>
              <a:rPr lang="ru-RU" sz="2400" dirty="0"/>
              <a:t> </a:t>
            </a:r>
            <a:r>
              <a:rPr lang="ru-RU" sz="2400" dirty="0" err="1"/>
              <a:t>кезінде</a:t>
            </a:r>
            <a:r>
              <a:rPr lang="ru-RU" sz="2400" dirty="0"/>
              <a:t> </a:t>
            </a:r>
            <a:r>
              <a:rPr lang="ru-RU" sz="2400" dirty="0" err="1"/>
              <a:t>жүйе</a:t>
            </a:r>
            <a:r>
              <a:rPr lang="ru-RU" sz="2400" dirty="0"/>
              <a:t> </a:t>
            </a:r>
            <a:r>
              <a:rPr lang="ru-RU" sz="2400" dirty="0" err="1"/>
              <a:t>негізінен</a:t>
            </a:r>
            <a:r>
              <a:rPr lang="ru-RU" sz="2400" dirty="0"/>
              <a:t> </a:t>
            </a:r>
            <a:r>
              <a:rPr lang="ru-RU" sz="2400" b="1" i="1" dirty="0" err="1"/>
              <a:t>кванто-механикалық</a:t>
            </a:r>
            <a:r>
              <a:rPr lang="ru-RU" sz="2400" b="1" i="1" dirty="0"/>
              <a:t> </a:t>
            </a:r>
            <a:r>
              <a:rPr lang="ru-RU" sz="2400" b="1" i="1" dirty="0" err="1"/>
              <a:t>күйде</a:t>
            </a:r>
            <a:r>
              <a:rPr lang="ru-RU" sz="2400" dirty="0"/>
              <a:t> </a:t>
            </a:r>
            <a:r>
              <a:rPr lang="ru-RU" sz="2400" dirty="0" err="1"/>
              <a:t>болады</a:t>
            </a:r>
            <a:r>
              <a:rPr lang="ru-RU" sz="2400" dirty="0"/>
              <a:t>, </a:t>
            </a:r>
            <a:r>
              <a:rPr lang="ru-RU" sz="2400" dirty="0" err="1"/>
              <a:t>егер</a:t>
            </a:r>
            <a:r>
              <a:rPr lang="ru-RU" sz="2400" dirty="0"/>
              <a:t> </a:t>
            </a:r>
            <a:r>
              <a:rPr lang="ru-RU" sz="2400" dirty="0" err="1"/>
              <a:t>ол</a:t>
            </a:r>
            <a:r>
              <a:rPr lang="ru-RU" sz="2400" dirty="0"/>
              <a:t> </a:t>
            </a:r>
            <a:r>
              <a:rPr lang="ru-RU" sz="2400" dirty="0" err="1"/>
              <a:t>төмендемесе</a:t>
            </a:r>
            <a:r>
              <a:rPr lang="ru-RU" sz="2400" dirty="0"/>
              <a:t>, </a:t>
            </a:r>
            <a:r>
              <a:rPr lang="ru-RU" sz="2400" dirty="0" err="1"/>
              <a:t>ол</a:t>
            </a:r>
            <a:r>
              <a:rPr lang="ru-RU" sz="2400" dirty="0"/>
              <a:t> </a:t>
            </a:r>
            <a:r>
              <a:rPr lang="ru-RU" sz="2400" dirty="0" err="1"/>
              <a:t>үшін</a:t>
            </a:r>
            <a:r>
              <a:rPr lang="ru-RU" sz="2400" dirty="0"/>
              <a:t> </a:t>
            </a:r>
            <a:r>
              <a:rPr lang="en-US" sz="2400" dirty="0"/>
              <a:t>W = 1 (</a:t>
            </a:r>
            <a:r>
              <a:rPr lang="ru-RU" sz="2400" dirty="0" err="1"/>
              <a:t>күй</a:t>
            </a:r>
            <a:r>
              <a:rPr lang="ru-RU" sz="2400" dirty="0"/>
              <a:t> </a:t>
            </a:r>
            <a:r>
              <a:rPr lang="ru-RU" sz="2400" dirty="0" err="1"/>
              <a:t>жалғыз</a:t>
            </a:r>
            <a:r>
              <a:rPr lang="ru-RU" sz="2400" dirty="0"/>
              <a:t> </a:t>
            </a:r>
            <a:r>
              <a:rPr lang="ru-RU" sz="2400" dirty="0" err="1"/>
              <a:t>микробөлумен</a:t>
            </a:r>
            <a:r>
              <a:rPr lang="ru-RU" sz="2400" dirty="0"/>
              <a:t> </a:t>
            </a:r>
            <a:r>
              <a:rPr lang="ru-RU" sz="2400" dirty="0" err="1"/>
              <a:t>жүзеге</a:t>
            </a:r>
            <a:r>
              <a:rPr lang="ru-RU" sz="2400" dirty="0"/>
              <a:t> </a:t>
            </a:r>
            <a:r>
              <a:rPr lang="ru-RU" sz="2400" dirty="0" err="1"/>
              <a:t>асады</a:t>
            </a:r>
            <a:r>
              <a:rPr lang="ru-RU" sz="2400" dirty="0"/>
              <a:t>.) </a:t>
            </a:r>
            <a:r>
              <a:rPr lang="ru-RU" sz="2400" dirty="0" err="1"/>
              <a:t>Демек</a:t>
            </a:r>
            <a:r>
              <a:rPr lang="ru-RU" sz="2400" dirty="0"/>
              <a:t>, Т = 0 </a:t>
            </a:r>
            <a:r>
              <a:rPr lang="ru-RU" sz="2400" dirty="0" err="1"/>
              <a:t>кезінде</a:t>
            </a:r>
            <a:r>
              <a:rPr lang="ru-RU" sz="2400" dirty="0"/>
              <a:t> энтропия </a:t>
            </a:r>
            <a:r>
              <a:rPr lang="en-US" sz="2400" dirty="0"/>
              <a:t>S </a:t>
            </a:r>
            <a:r>
              <a:rPr lang="ru-RU" sz="2400" dirty="0" err="1"/>
              <a:t>нөлге</a:t>
            </a:r>
            <a:r>
              <a:rPr lang="ru-RU" sz="2400" dirty="0"/>
              <a:t> </a:t>
            </a:r>
            <a:r>
              <a:rPr lang="ru-RU" sz="2400" dirty="0" err="1"/>
              <a:t>тең</a:t>
            </a:r>
            <a:r>
              <a:rPr lang="ru-RU" sz="2400" dirty="0"/>
              <a:t>. </a:t>
            </a:r>
          </a:p>
        </p:txBody>
      </p:sp>
    </p:spTree>
    <p:extLst>
      <p:ext uri="{BB962C8B-B14F-4D97-AF65-F5344CB8AC3E}">
        <p14:creationId xmlns:p14="http://schemas.microsoft.com/office/powerpoint/2010/main" val="38629630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kk-KZ" b="1" dirty="0">
                <a:effectLst>
                  <a:outerShdw blurRad="38100" dist="38100" dir="2700000" algn="tl">
                    <a:srgbClr val="000000">
                      <a:alpha val="43137"/>
                    </a:srgbClr>
                  </a:outerShdw>
                </a:effectLst>
              </a:rPr>
              <a:t>Семинар сұрақтары</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772816"/>
            <a:ext cx="8229600" cy="4353347"/>
          </a:xfrm>
        </p:spPr>
        <p:style>
          <a:lnRef idx="2">
            <a:schemeClr val="accent4"/>
          </a:lnRef>
          <a:fillRef idx="1">
            <a:schemeClr val="lt1"/>
          </a:fillRef>
          <a:effectRef idx="0">
            <a:schemeClr val="accent4"/>
          </a:effectRef>
          <a:fontRef idx="minor">
            <a:schemeClr val="dk1"/>
          </a:fontRef>
        </p:style>
        <p:txBody>
          <a:bodyPr>
            <a:normAutofit/>
          </a:bodyPr>
          <a:lstStyle/>
          <a:p>
            <a:pPr algn="just"/>
            <a:r>
              <a:rPr lang="kk-KZ" sz="2400" dirty="0"/>
              <a:t>Термодинамика – ағзадағы энергия, жылу және зат алмасу процестері жөніндегі ілім.</a:t>
            </a:r>
          </a:p>
          <a:p>
            <a:pPr algn="just"/>
            <a:r>
              <a:rPr lang="kk-KZ" sz="2400" dirty="0"/>
              <a:t>Биологиялық жүйелердің алуантүрлілігі. </a:t>
            </a:r>
          </a:p>
          <a:p>
            <a:pPr algn="just"/>
            <a:r>
              <a:rPr lang="kk-KZ" sz="2400" dirty="0"/>
              <a:t>Термодинамика заңдарының биологиялық жүйелер үшін қолданылу мүмкіндіктері. </a:t>
            </a:r>
          </a:p>
          <a:p>
            <a:pPr algn="just"/>
            <a:r>
              <a:rPr lang="kk-KZ" sz="2400" dirty="0"/>
              <a:t>Биологиялық жүйелердегі жылу өндірісі. </a:t>
            </a:r>
          </a:p>
          <a:p>
            <a:pPr algn="just"/>
            <a:r>
              <a:rPr lang="kk-KZ" sz="2400" dirty="0"/>
              <a:t>Тірі жүйелердегі стационарлық күй және оның қамтамасыз етілу механизмдері.</a:t>
            </a:r>
          </a:p>
          <a:p>
            <a:pPr algn="just"/>
            <a:r>
              <a:rPr lang="kk-KZ" sz="2400" dirty="0"/>
              <a:t>Организм және клетка «химиялық машина ретінде. </a:t>
            </a:r>
          </a:p>
        </p:txBody>
      </p:sp>
    </p:spTree>
    <p:extLst>
      <p:ext uri="{BB962C8B-B14F-4D97-AF65-F5344CB8AC3E}">
        <p14:creationId xmlns:p14="http://schemas.microsoft.com/office/powerpoint/2010/main" val="1782492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style>
          <a:lnRef idx="0">
            <a:schemeClr val="accent5"/>
          </a:lnRef>
          <a:fillRef idx="3">
            <a:schemeClr val="accent5"/>
          </a:fillRef>
          <a:effectRef idx="3">
            <a:schemeClr val="accent5"/>
          </a:effectRef>
          <a:fontRef idx="minor">
            <a:schemeClr val="lt1"/>
          </a:fontRef>
        </p:style>
        <p:txBody>
          <a:bodyPr/>
          <a:lstStyle/>
          <a:p>
            <a:r>
              <a:rPr lang="kk-KZ" b="1" dirty="0">
                <a:effectLst>
                  <a:outerShdw blurRad="38100" dist="38100" dir="2700000" algn="tl">
                    <a:srgbClr val="000000">
                      <a:alpha val="43137"/>
                    </a:srgbClr>
                  </a:outerShdw>
                </a:effectLst>
              </a:rPr>
              <a:t>Ақпарат көздері</a:t>
            </a:r>
            <a:endParaRPr lang="ru-RU" b="1" dirty="0">
              <a:effectLst>
                <a:outerShdw blurRad="38100" dist="38100" dir="2700000" algn="tl">
                  <a:srgbClr val="000000">
                    <a:alpha val="43137"/>
                  </a:srgbClr>
                </a:outerShdw>
              </a:effectLst>
            </a:endParaRPr>
          </a:p>
        </p:txBody>
      </p:sp>
      <p:graphicFrame>
        <p:nvGraphicFramePr>
          <p:cNvPr id="4" name="Схема 3"/>
          <p:cNvGraphicFramePr/>
          <p:nvPr>
            <p:extLst>
              <p:ext uri="{D42A27DB-BD31-4B8C-83A1-F6EECF244321}">
                <p14:modId xmlns:p14="http://schemas.microsoft.com/office/powerpoint/2010/main" val="1720173337"/>
              </p:ext>
            </p:extLst>
          </p:nvPr>
        </p:nvGraphicFramePr>
        <p:xfrm>
          <a:off x="107503" y="1628800"/>
          <a:ext cx="8928993" cy="522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124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500062" y="2119737"/>
            <a:ext cx="8229600" cy="500063"/>
          </a:xfrm>
        </p:spPr>
        <p:txBody>
          <a:bodyPr>
            <a:normAutofit/>
          </a:bodyPr>
          <a:lstStyle/>
          <a:p>
            <a:pPr algn="ctr"/>
            <a:r>
              <a:rPr lang="kk-KZ" altLang="ru-RU" sz="2400" b="1" dirty="0">
                <a:solidFill>
                  <a:srgbClr val="FF0000"/>
                </a:solidFill>
                <a:latin typeface="Times New Roman" panose="02020603050405020304" pitchFamily="18" charset="0"/>
                <a:cs typeface="Times New Roman" panose="02020603050405020304" pitchFamily="18" charset="0"/>
              </a:rPr>
              <a:t>Термодинамика зерттейді</a:t>
            </a:r>
            <a:endParaRPr lang="ru-RU" altLang="ru-RU"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738034646"/>
              </p:ext>
            </p:extLst>
          </p:nvPr>
        </p:nvGraphicFramePr>
        <p:xfrm>
          <a:off x="571471" y="2636912"/>
          <a:ext cx="8158191" cy="322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402094" y="260648"/>
            <a:ext cx="8496944" cy="1754326"/>
          </a:xfrm>
          <a:prstGeom prst="rect">
            <a:avLst/>
          </a:prstGeom>
        </p:spPr>
        <p:txBody>
          <a:bodyPr wrap="square">
            <a:spAutoFit/>
          </a:bodyPr>
          <a:lstStyle/>
          <a:p>
            <a:pPr indent="357188" algn="just"/>
            <a:r>
              <a:rPr lang="ru-RU" dirty="0"/>
              <a:t>Термодинамика </a:t>
            </a:r>
            <a:r>
              <a:rPr lang="ru-RU" dirty="0" err="1"/>
              <a:t>заңдарының</a:t>
            </a:r>
            <a:r>
              <a:rPr lang="ru-RU" dirty="0"/>
              <a:t> </a:t>
            </a:r>
            <a:r>
              <a:rPr lang="ru-RU" dirty="0" err="1"/>
              <a:t>жалпы</a:t>
            </a:r>
            <a:r>
              <a:rPr lang="ru-RU" dirty="0"/>
              <a:t> </a:t>
            </a:r>
            <a:r>
              <a:rPr lang="ru-RU" dirty="0" err="1"/>
              <a:t>сипаты</a:t>
            </a:r>
            <a:r>
              <a:rPr lang="ru-RU" dirty="0"/>
              <a:t> бар </a:t>
            </a:r>
            <a:r>
              <a:rPr lang="ru-RU" dirty="0" err="1"/>
              <a:t>және</a:t>
            </a:r>
            <a:r>
              <a:rPr lang="ru-RU" dirty="0"/>
              <a:t> </a:t>
            </a:r>
            <a:r>
              <a:rPr lang="ru-RU" dirty="0" err="1"/>
              <a:t>атомдық</a:t>
            </a:r>
            <a:r>
              <a:rPr lang="ru-RU" dirty="0"/>
              <a:t> </a:t>
            </a:r>
            <a:r>
              <a:rPr lang="ru-RU" dirty="0" err="1"/>
              <a:t>деңгейдегі</a:t>
            </a:r>
            <a:r>
              <a:rPr lang="ru-RU" dirty="0"/>
              <a:t> </a:t>
            </a:r>
            <a:r>
              <a:rPr lang="ru-RU" dirty="0" err="1"/>
              <a:t>заттардың</a:t>
            </a:r>
            <a:r>
              <a:rPr lang="ru-RU" dirty="0"/>
              <a:t> </a:t>
            </a:r>
            <a:r>
              <a:rPr lang="ru-RU" dirty="0" err="1"/>
              <a:t>құрылымдық</a:t>
            </a:r>
            <a:r>
              <a:rPr lang="ru-RU" dirty="0"/>
              <a:t> </a:t>
            </a:r>
            <a:r>
              <a:rPr lang="ru-RU" dirty="0" err="1"/>
              <a:t>бөлшектеріне</a:t>
            </a:r>
            <a:r>
              <a:rPr lang="ru-RU" dirty="0"/>
              <a:t> </a:t>
            </a:r>
            <a:r>
              <a:rPr lang="ru-RU" dirty="0" err="1"/>
              <a:t>тәуелді</a:t>
            </a:r>
            <a:r>
              <a:rPr lang="ru-RU" dirty="0"/>
              <a:t> </a:t>
            </a:r>
            <a:r>
              <a:rPr lang="ru-RU" dirty="0" err="1"/>
              <a:t>емес</a:t>
            </a:r>
            <a:r>
              <a:rPr lang="ru-RU" dirty="0"/>
              <a:t>. </a:t>
            </a:r>
          </a:p>
          <a:p>
            <a:pPr indent="357188" algn="just"/>
            <a:r>
              <a:rPr lang="ru-RU" dirty="0" smtClean="0"/>
              <a:t>Термодинамика </a:t>
            </a:r>
            <a:r>
              <a:rPr lang="ru-RU" dirty="0"/>
              <a:t>– </a:t>
            </a:r>
            <a:r>
              <a:rPr lang="ru-RU" dirty="0" err="1"/>
              <a:t>ғылым</a:t>
            </a:r>
            <a:r>
              <a:rPr lang="ru-RU" dirty="0"/>
              <a:t> мен </a:t>
            </a:r>
            <a:r>
              <a:rPr lang="ru-RU" dirty="0" err="1"/>
              <a:t>техникада</a:t>
            </a:r>
            <a:r>
              <a:rPr lang="ru-RU" dirty="0"/>
              <a:t>: энергетика, теплотехника, </a:t>
            </a:r>
            <a:r>
              <a:rPr lang="ru-RU" dirty="0" err="1"/>
              <a:t>химиялық</a:t>
            </a:r>
            <a:r>
              <a:rPr lang="ru-RU" dirty="0"/>
              <a:t> реакция, </a:t>
            </a:r>
            <a:r>
              <a:rPr lang="ru-RU" dirty="0" err="1"/>
              <a:t>фазалық</a:t>
            </a:r>
            <a:r>
              <a:rPr lang="ru-RU" dirty="0"/>
              <a:t> </a:t>
            </a:r>
            <a:r>
              <a:rPr lang="ru-RU" dirty="0" err="1"/>
              <a:t>өтулер</a:t>
            </a:r>
            <a:r>
              <a:rPr lang="ru-RU" dirty="0"/>
              <a:t> </a:t>
            </a:r>
            <a:r>
              <a:rPr lang="ru-RU" dirty="0" err="1"/>
              <a:t>т.б</a:t>
            </a:r>
            <a:r>
              <a:rPr lang="ru-RU" dirty="0"/>
              <a:t>.; физика </a:t>
            </a:r>
            <a:r>
              <a:rPr lang="ru-RU" dirty="0" err="1"/>
              <a:t>және</a:t>
            </a:r>
            <a:r>
              <a:rPr lang="ru-RU" dirty="0"/>
              <a:t> </a:t>
            </a:r>
            <a:r>
              <a:rPr lang="ru-RU" dirty="0" err="1"/>
              <a:t>химияда</a:t>
            </a:r>
            <a:r>
              <a:rPr lang="ru-RU" dirty="0"/>
              <a:t>, </a:t>
            </a:r>
            <a:r>
              <a:rPr lang="ru-RU" dirty="0" err="1"/>
              <a:t>химиялық</a:t>
            </a:r>
            <a:r>
              <a:rPr lang="ru-RU" dirty="0"/>
              <a:t> </a:t>
            </a:r>
            <a:r>
              <a:rPr lang="ru-RU" dirty="0" err="1"/>
              <a:t>технологияда</a:t>
            </a:r>
            <a:r>
              <a:rPr lang="ru-RU" dirty="0"/>
              <a:t>, </a:t>
            </a:r>
            <a:r>
              <a:rPr lang="ru-RU" dirty="0" err="1"/>
              <a:t>аэрокосмостық</a:t>
            </a:r>
            <a:r>
              <a:rPr lang="ru-RU" dirty="0"/>
              <a:t> </a:t>
            </a:r>
            <a:r>
              <a:rPr lang="ru-RU" dirty="0" err="1"/>
              <a:t>техникада</a:t>
            </a:r>
            <a:r>
              <a:rPr lang="ru-RU" dirty="0"/>
              <a:t>, </a:t>
            </a:r>
            <a:r>
              <a:rPr lang="ru-RU" dirty="0" err="1"/>
              <a:t>машинақұрылысында</a:t>
            </a:r>
            <a:r>
              <a:rPr lang="ru-RU" dirty="0"/>
              <a:t>, </a:t>
            </a:r>
            <a:r>
              <a:rPr lang="ru-RU" dirty="0" err="1"/>
              <a:t>клеткалық</a:t>
            </a:r>
            <a:r>
              <a:rPr lang="ru-RU" dirty="0"/>
              <a:t> </a:t>
            </a:r>
            <a:r>
              <a:rPr lang="ru-RU" dirty="0" err="1"/>
              <a:t>биологияда</a:t>
            </a:r>
            <a:r>
              <a:rPr lang="ru-RU" dirty="0"/>
              <a:t>, </a:t>
            </a:r>
            <a:r>
              <a:rPr lang="ru-RU" dirty="0" err="1"/>
              <a:t>биомедициналық</a:t>
            </a:r>
            <a:r>
              <a:rPr lang="ru-RU" dirty="0"/>
              <a:t> </a:t>
            </a:r>
            <a:r>
              <a:rPr lang="ru-RU" dirty="0" err="1"/>
              <a:t>инженерияда</a:t>
            </a:r>
            <a:r>
              <a:rPr lang="ru-RU" dirty="0"/>
              <a:t> </a:t>
            </a:r>
            <a:r>
              <a:rPr lang="ru-RU" dirty="0" err="1"/>
              <a:t>т.б</a:t>
            </a:r>
            <a:r>
              <a:rPr lang="ru-RU" dirty="0"/>
              <a:t>. </a:t>
            </a:r>
            <a:r>
              <a:rPr lang="ru-RU" dirty="0" err="1"/>
              <a:t>кеңінен</a:t>
            </a:r>
            <a:r>
              <a:rPr lang="ru-RU" dirty="0"/>
              <a:t> </a:t>
            </a:r>
            <a:r>
              <a:rPr lang="ru-RU" dirty="0" err="1"/>
              <a:t>қолданылады</a:t>
            </a:r>
            <a:r>
              <a:rPr lang="ru-RU" dirty="0"/>
              <a:t>.</a:t>
            </a:r>
          </a:p>
        </p:txBody>
      </p:sp>
    </p:spTree>
    <p:extLst>
      <p:ext uri="{BB962C8B-B14F-4D97-AF65-F5344CB8AC3E}">
        <p14:creationId xmlns:p14="http://schemas.microsoft.com/office/powerpoint/2010/main" val="1792322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4" descr="0_c386_8ec2986e_XL"/>
          <p:cNvPicPr>
            <a:picLocks noChangeAspect="1" noChangeArrowheads="1"/>
          </p:cNvPicPr>
          <p:nvPr/>
        </p:nvPicPr>
        <p:blipFill>
          <a:blip r:embed="rId4" cstate="print"/>
          <a:srcRect/>
          <a:stretch>
            <a:fillRect/>
          </a:stretch>
        </p:blipFill>
        <p:spPr bwMode="auto">
          <a:xfrm>
            <a:off x="0" y="0"/>
            <a:ext cx="9144000" cy="6859588"/>
          </a:xfrm>
          <a:prstGeom prst="rect">
            <a:avLst/>
          </a:prstGeom>
          <a:noFill/>
          <a:ln w="9525">
            <a:noFill/>
            <a:miter lim="800000"/>
            <a:headEnd/>
            <a:tailEnd/>
          </a:ln>
        </p:spPr>
      </p:pic>
      <p:sp>
        <p:nvSpPr>
          <p:cNvPr id="281602" name="Rectangle 2"/>
          <p:cNvSpPr>
            <a:spLocks noGrp="1"/>
          </p:cNvSpPr>
          <p:nvPr>
            <p:ph type="title" idx="4294967295"/>
          </p:nvPr>
        </p:nvSpPr>
        <p:spPr>
          <a:xfrm>
            <a:off x="914400" y="2157413"/>
            <a:ext cx="8229600" cy="1752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kk-KZ"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Назар аударғандарыңызға РАҚМЕТ!!!</a:t>
            </a:r>
          </a:p>
        </p:txBody>
      </p:sp>
      <p:pic>
        <p:nvPicPr>
          <p:cNvPr id="281605" name="Picture 8" descr="Не болейте"/>
          <p:cNvPicPr>
            <a:picLocks noChangeAspect="1" noChangeArrowheads="1" noCrop="1"/>
          </p:cNvPicPr>
          <p:nvPr/>
        </p:nvPicPr>
        <p:blipFill>
          <a:blip r:embed="rId5" cstate="print"/>
          <a:srcRect/>
          <a:stretch>
            <a:fillRect/>
          </a:stretch>
        </p:blipFill>
        <p:spPr bwMode="auto">
          <a:xfrm>
            <a:off x="3563938" y="765175"/>
            <a:ext cx="2486025" cy="1392238"/>
          </a:xfrm>
          <a:prstGeom prst="rect">
            <a:avLst/>
          </a:prstGeom>
          <a:noFill/>
          <a:ln w="9525">
            <a:noFill/>
            <a:miter lim="800000"/>
            <a:headEnd/>
            <a:tailEnd/>
          </a:ln>
        </p:spPr>
      </p:pic>
      <p:pic>
        <p:nvPicPr>
          <p:cNvPr id="281608" name="Picture 11" descr="Бабочки коллония"/>
          <p:cNvPicPr>
            <a:picLocks noChangeAspect="1" noChangeArrowheads="1" noCrop="1"/>
          </p:cNvPicPr>
          <p:nvPr/>
        </p:nvPicPr>
        <p:blipFill>
          <a:blip r:embed="rId6" cstate="print"/>
          <a:srcRect/>
          <a:stretch>
            <a:fillRect/>
          </a:stretch>
        </p:blipFill>
        <p:spPr bwMode="auto">
          <a:xfrm>
            <a:off x="1" y="4149080"/>
            <a:ext cx="2708920" cy="2708920"/>
          </a:xfrm>
          <a:prstGeom prst="rect">
            <a:avLst/>
          </a:prstGeom>
          <a:noFill/>
          <a:ln w="9525">
            <a:noFill/>
            <a:miter lim="800000"/>
            <a:headEnd/>
            <a:tailEnd/>
          </a:ln>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534400" y="6238068"/>
            <a:ext cx="609600" cy="609600"/>
          </a:xfrm>
          <a:prstGeom prst="rect">
            <a:avLst/>
          </a:prstGeom>
        </p:spPr>
      </p:pic>
    </p:spTree>
    <p:extLst>
      <p:ext uri="{BB962C8B-B14F-4D97-AF65-F5344CB8AC3E}">
        <p14:creationId xmlns:p14="http://schemas.microsoft.com/office/powerpoint/2010/main" val="1048357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28625" y="714375"/>
            <a:ext cx="8229600" cy="642938"/>
          </a:xfrm>
        </p:spPr>
        <p:txBody>
          <a:bodyPr/>
          <a:lstStyle/>
          <a:p>
            <a:pPr algn="ctr"/>
            <a:r>
              <a:rPr lang="kk-KZ" altLang="ru-RU" sz="3200" b="1">
                <a:solidFill>
                  <a:srgbClr val="FF0000"/>
                </a:solidFill>
                <a:latin typeface="Times New Roman" panose="02020603050405020304" pitchFamily="18" charset="0"/>
                <a:cs typeface="Times New Roman" panose="02020603050405020304" pitchFamily="18" charset="0"/>
              </a:rPr>
              <a:t>Термодинамика қандай шектеулерге ие:</a:t>
            </a:r>
            <a:endParaRPr lang="ru-RU" altLang="ru-RU" sz="3200" b="1">
              <a:solidFill>
                <a:srgbClr val="FF000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nvGraphicFramePr>
        <p:xfrm>
          <a:off x="785786" y="1285860"/>
          <a:ext cx="7429552"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85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1567</TotalTime>
  <Words>4555</Words>
  <Application>Microsoft Office PowerPoint</Application>
  <PresentationFormat>Экран (4:3)</PresentationFormat>
  <Paragraphs>712</Paragraphs>
  <Slides>80</Slides>
  <Notes>0</Notes>
  <HiddenSlides>0</HiddenSlides>
  <MMClips>2</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80</vt:i4>
      </vt:variant>
    </vt:vector>
  </HeadingPairs>
  <TitlesOfParts>
    <vt:vector size="91" baseType="lpstr">
      <vt:lpstr>Arial</vt:lpstr>
      <vt:lpstr>Calibri</vt:lpstr>
      <vt:lpstr>Calibri Light</vt:lpstr>
      <vt:lpstr>Cambria</vt:lpstr>
      <vt:lpstr>Comic Sans MS</vt:lpstr>
      <vt:lpstr>Justus-Versalitas</vt:lpstr>
      <vt:lpstr>Symbol</vt:lpstr>
      <vt:lpstr>Times New Roman</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ЮНЕСКО номенклатурасына сәйкес биофизиканың келесі тарауларын бөліп қарастырады:</vt:lpstr>
      <vt:lpstr>Презентация PowerPoint</vt:lpstr>
      <vt:lpstr>Термодинамика зерттейді</vt:lpstr>
      <vt:lpstr>Термодинамика қандай шектеулерге ие:</vt:lpstr>
      <vt:lpstr>Тарихы:</vt:lpstr>
      <vt:lpstr>Презентация PowerPoint</vt:lpstr>
      <vt:lpstr>Термодинамиканың негізгі түсініктері</vt:lpstr>
      <vt:lpstr>Жүйе – қандай да бір жолмен қоршаған ортадан шектелген материалды объектілердің жиынтығы.</vt:lpstr>
      <vt:lpstr>Термодинамикалық жүйе типтері</vt:lpstr>
      <vt:lpstr>Презентация PowerPoint</vt:lpstr>
      <vt:lpstr>Термодинамиканың негізгі түсініктері</vt:lpstr>
      <vt:lpstr>Кез-келген термодинамикалық жүйе параметрлердің екі тобымен сипатталады:</vt:lpstr>
      <vt:lpstr>Термодинамиканың негізгі түсініктері</vt:lpstr>
      <vt:lpstr>Презентация PowerPoint</vt:lpstr>
      <vt:lpstr>Презентация PowerPoint</vt:lpstr>
      <vt:lpstr>Термодинамиканың даму тарихы</vt:lpstr>
      <vt:lpstr>Қазіргі таңда термодинамиканың екі негізгі бөлімі бар:</vt:lpstr>
      <vt:lpstr>Презентация PowerPoint</vt:lpstr>
      <vt:lpstr>Термодинамикалық процесс</vt:lpstr>
      <vt:lpstr>Ішкі энергия</vt:lpstr>
      <vt:lpstr>Ішкі энергия</vt:lpstr>
      <vt:lpstr>Презентация PowerPoint</vt:lpstr>
      <vt:lpstr>Презентация PowerPoint</vt:lpstr>
      <vt:lpstr>Презентация PowerPoint</vt:lpstr>
      <vt:lpstr>Презентация PowerPoint</vt:lpstr>
      <vt:lpstr>Ішкі энергияның белгіленуі және өлшем бірлігі</vt:lpstr>
      <vt:lpstr>Презентация PowerPoint</vt:lpstr>
      <vt:lpstr>Ішкі энергия неге тәуелді?!</vt:lpstr>
      <vt:lpstr>Дененің ішкі энергиясының температураға тәуелділігі</vt:lpstr>
      <vt:lpstr>Ішкі энергияны өзгерту тәсілдері</vt:lpstr>
      <vt:lpstr>Презентация PowerPoint</vt:lpstr>
      <vt:lpstr>Ішкі энергия жұмыс істеу нәтижесінде түтікті жіппен үйкегенде артты</vt:lpstr>
      <vt:lpstr>Дененің ішкі энергиясын денемен механикалық жұмыс істеу арқылы арттыруға болады. (соғу, майыстыру, созу, сығу – деформация)</vt:lpstr>
      <vt:lpstr> Сығылған ауа тығынды ығыстырады нәтижесінде өзі салқындайды. </vt:lpstr>
      <vt:lpstr>Презентация PowerPoint</vt:lpstr>
      <vt:lpstr>Жылу алмасу арқылы ішкі энергияны өзгерту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Термодинамиканың бірінші заңын биологиялық жүйелер үшін қолдану</vt:lpstr>
      <vt:lpstr>Презентация PowerPoint</vt:lpstr>
      <vt:lpstr>Рубнердің тәжірибесі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Термодинамиканың  екінші  бастамасы</vt:lpstr>
      <vt:lpstr>Термодинамиканың  екінші  бастамасы</vt:lpstr>
      <vt:lpstr>Презентация PowerPoint</vt:lpstr>
      <vt:lpstr>Термодинамиканың үшінші бастамасы</vt:lpstr>
      <vt:lpstr>Презентация PowerPoint</vt:lpstr>
      <vt:lpstr>Семинар сұрақтары</vt:lpstr>
      <vt:lpstr>Ақпарат көздері</vt:lpstr>
      <vt:lpstr>Назар аударғандарыңызға РАҚМЕТ!!!</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Bakytzhan</dc:creator>
  <cp:lastModifiedBy>Кулбаева Маржан</cp:lastModifiedBy>
  <cp:revision>137</cp:revision>
  <cp:lastPrinted>2018-09-21T13:19:29Z</cp:lastPrinted>
  <dcterms:created xsi:type="dcterms:W3CDTF">2015-03-21T08:32:28Z</dcterms:created>
  <dcterms:modified xsi:type="dcterms:W3CDTF">2025-01-18T09:16:11Z</dcterms:modified>
</cp:coreProperties>
</file>